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BEB93-41AD-413E-BFD2-9FEE958943AD}">
  <a:tblStyle styleId="{F99BEB93-41AD-413E-BFD2-9FEE958943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44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6c2ecd203_1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116c2ecd203_1_4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following slides can be used by any rep who feels comfortable going a little further into the details of the program and/or feels comfortable pitching the particular platforms. Otherwise, these can be used by a DSM. </a:t>
            </a:r>
            <a:endParaRPr/>
          </a:p>
        </p:txBody>
      </p:sp>
      <p:sp>
        <p:nvSpPr>
          <p:cNvPr id="625" name="Google Shape;625;g116c2ecd203_1_4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3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6c2ecd203_1_5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116c2ecd203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8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6c2ecd203_1_5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116c2ecd203_1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81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6c2ecd203_1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116c2ecd203_1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26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16c2ecd203_1_5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g116c2ecd203_1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32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2"/>
            <a:ext cx="8691166" cy="685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page curl png - Black Page Curl Png | #1176705 - Vip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5411" y="0"/>
            <a:ext cx="1147164" cy="119300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 rot="10800000">
            <a:off x="8178608" y="-1"/>
            <a:ext cx="965392" cy="119300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ople-Based BLUE BAR">
  <p:cSld name="People-Based BLUE BA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6381093"/>
            <a:ext cx="9144000" cy="47690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572249" y="6436983"/>
            <a:ext cx="4677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6268010" y="6545678"/>
            <a:ext cx="1957403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People-Based </a:t>
            </a:r>
            <a:r>
              <a:rPr lang="en-US" sz="1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Digital Marketing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281661" y="6469912"/>
            <a:ext cx="234340" cy="26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08" y="6470873"/>
            <a:ext cx="994835" cy="3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LACK BAR">
  <p:cSld name="Generic BLACK BA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6381093"/>
            <a:ext cx="9144000" cy="4769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572249" y="6436983"/>
            <a:ext cx="4677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808" y="6470873"/>
            <a:ext cx="994835" cy="3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ckground Only - No Text ">
  <p:cSld name="5_Background Only - No Text 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descr="BKG3.jpg"/>
          <p:cNvPicPr preferRelativeResize="0"/>
          <p:nvPr/>
        </p:nvPicPr>
        <p:blipFill rotWithShape="1">
          <a:blip r:embed="rId2">
            <a:alphaModFix/>
          </a:blip>
          <a:srcRect t="-1070960"/>
          <a:stretch/>
        </p:blipFill>
        <p:spPr>
          <a:xfrm>
            <a:off x="0" y="-77107"/>
            <a:ext cx="9144000" cy="693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0" y="-1"/>
            <a:ext cx="9144000" cy="1210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8718022" y="6441999"/>
            <a:ext cx="426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21" descr="CRSG_DCM-Horizontal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684" y="6456491"/>
            <a:ext cx="1006056" cy="27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463"/>
          </a:solidFill>
          <a:ln>
            <a:noFill/>
          </a:ln>
          <a:effectLst>
            <a:outerShdw blurRad="38100" dist="23000" dir="54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24;p4" descr="Blue.jpg"/>
          <p:cNvPicPr preferRelativeResize="0"/>
          <p:nvPr/>
        </p:nvPicPr>
        <p:blipFill rotWithShape="1">
          <a:blip r:embed="rId2">
            <a:alphaModFix/>
          </a:blip>
          <a:srcRect b="82929"/>
          <a:stretch/>
        </p:blipFill>
        <p:spPr>
          <a:xfrm>
            <a:off x="0" y="0"/>
            <a:ext cx="9144000" cy="11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" y="1170709"/>
            <a:ext cx="9143998" cy="4946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ly - No Text ">
  <p:cSld name="Background Only - No Text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2">
            <a:alphaModFix/>
          </a:blip>
          <a:srcRect l="12716" r="12522"/>
          <a:stretch/>
        </p:blipFill>
        <p:spPr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2"/>
          <p:cNvCxnSpPr/>
          <p:nvPr/>
        </p:nvCxnSpPr>
        <p:spPr>
          <a:xfrm>
            <a:off x="-1588" y="1231900"/>
            <a:ext cx="91455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2"/>
          <p:cNvSpPr txBox="1"/>
          <p:nvPr/>
        </p:nvSpPr>
        <p:spPr>
          <a:xfrm>
            <a:off x="8718022" y="6441999"/>
            <a:ext cx="426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entury Gothic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10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22" descr="CRSG_DCM-Horizontal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309" y="6475741"/>
            <a:ext cx="1006056" cy="27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6716497" y="6236737"/>
            <a:ext cx="1748065" cy="57871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87235"/>
            <a:ext cx="9144000" cy="57871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-1" y="6271156"/>
            <a:ext cx="3361267" cy="578716"/>
          </a:xfrm>
          <a:prstGeom prst="rect">
            <a:avLst/>
          </a:prstGeom>
          <a:gradFill>
            <a:gsLst>
              <a:gs pos="0">
                <a:schemeClr val="dk1"/>
              </a:gs>
              <a:gs pos="49000">
                <a:srgbClr val="000000">
                  <a:alpha val="41960"/>
                </a:srgbClr>
              </a:gs>
              <a:gs pos="82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6143018" y="6228609"/>
            <a:ext cx="2321544" cy="637342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754" y="6369452"/>
            <a:ext cx="1600072" cy="39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7103533" y="6236737"/>
            <a:ext cx="1361029" cy="57871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87235"/>
            <a:ext cx="9144000" cy="5787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-1" y="6271156"/>
            <a:ext cx="3361267" cy="578716"/>
          </a:xfrm>
          <a:prstGeom prst="rect">
            <a:avLst/>
          </a:prstGeom>
          <a:gradFill>
            <a:gsLst>
              <a:gs pos="0">
                <a:schemeClr val="dk1"/>
              </a:gs>
              <a:gs pos="49000">
                <a:srgbClr val="000000">
                  <a:alpha val="41960"/>
                </a:srgbClr>
              </a:gs>
              <a:gs pos="82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6657027" y="6228609"/>
            <a:ext cx="1807535" cy="637342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7179523" y="6386078"/>
            <a:ext cx="100508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People-Based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DIGITAL MARKETING</a:t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100" y="6426200"/>
            <a:ext cx="243420" cy="24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4"/>
          <p:cNvSpPr txBox="1">
            <a:spLocks noGrp="1"/>
          </p:cNvSpPr>
          <p:nvPr>
            <p:ph type="sldNum" idx="4294967295"/>
          </p:nvPr>
        </p:nvSpPr>
        <p:spPr>
          <a:xfrm>
            <a:off x="8748713" y="6386513"/>
            <a:ext cx="39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28" name="Google Shape;628;p44"/>
          <p:cNvSpPr txBox="1"/>
          <p:nvPr/>
        </p:nvSpPr>
        <p:spPr>
          <a:xfrm>
            <a:off x="3063910" y="3559173"/>
            <a:ext cx="6080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C-Auto Package Tiers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9" name="Google Shape;629;p44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477"/>
          <a:stretch/>
        </p:blipFill>
        <p:spPr>
          <a:xfrm>
            <a:off x="3506304" y="2435443"/>
            <a:ext cx="5195302" cy="10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0930" y="2185252"/>
            <a:ext cx="1421863" cy="2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076" y="2523606"/>
            <a:ext cx="1825312" cy="150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5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37" name="Google Shape;637;p45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Suggested Campaign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4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5"/>
          <p:cNvSpPr txBox="1"/>
          <p:nvPr/>
        </p:nvSpPr>
        <p:spPr>
          <a:xfrm>
            <a:off x="346267" y="102025"/>
            <a:ext cx="1809900" cy="13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ONE PACKAGE ONLY TO SHARE WITH A CLIENT.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CHECK WITH VENDOR FOR MOST APPROPRIATE PRICING FOR YOUR CLIENT; ALWAYS ADD RADIO COMPONENTS TO </a:t>
            </a:r>
            <a:r>
              <a:rPr lang="en-US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ONE PRICE ONLY</a:t>
            </a:r>
            <a:endParaRPr sz="1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40" name="Google Shape;640;p45"/>
          <p:cNvGraphicFramePr/>
          <p:nvPr/>
        </p:nvGraphicFramePr>
        <p:xfrm>
          <a:off x="301538" y="1566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{F99BEB93-41AD-413E-BFD2-9FEE958943AD}</a:tableStyleId>
              </a:tblPr>
              <a:tblGrid>
                <a:gridCol w="5299575"/>
                <a:gridCol w="3241350"/>
              </a:tblGrid>
              <a:tr h="45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Economy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00588E"/>
                    </a:solidFill>
                  </a:tcPr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Radio Schedule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YOUR RADIO PLAN HERE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Leads from Cumulus Database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Emails &amp; Addresses of People Who Show Interest in Making a Purchase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20,000 </a:t>
                      </a: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Auto Intenders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9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Delivery of Emails and Mobile Display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Impressions</a:t>
                      </a:r>
                      <a:r>
                        <a:rPr lang="en-US" sz="12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Targeting Intenders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102,000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Point-of-Sale Matchback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Cross Device Pixel Tracking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Creative and Coding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58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C-Auto Package Totals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$1,750 </a:t>
                      </a: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Radio $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641" name="Google Shape;641;p45"/>
          <p:cNvSpPr txBox="1"/>
          <p:nvPr/>
        </p:nvSpPr>
        <p:spPr>
          <a:xfrm>
            <a:off x="197800" y="5639158"/>
            <a:ext cx="8748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Signature: _____________________________ Print: __________________________ Date: __________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6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47" name="Google Shape;647;p46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Suggested Campaign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8" name="Google Shape;648;p4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6"/>
          <p:cNvSpPr txBox="1"/>
          <p:nvPr/>
        </p:nvSpPr>
        <p:spPr>
          <a:xfrm>
            <a:off x="346267" y="102025"/>
            <a:ext cx="1809900" cy="13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ONE PACKAGE ONLY TO SHARE WITH A CLIENT.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CHECK WITH VENDOR FOR MOST APPROPRIATE PRICING FOR YOUR CLIENT; ALWAYS ADD RADIO COMPONENTS TO </a:t>
            </a:r>
            <a:r>
              <a:rPr lang="en-US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ONE PRICE ONLY</a:t>
            </a:r>
            <a:endParaRPr sz="1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50" name="Google Shape;650;p46"/>
          <p:cNvGraphicFramePr/>
          <p:nvPr/>
        </p:nvGraphicFramePr>
        <p:xfrm>
          <a:off x="301538" y="1566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{F99BEB93-41AD-413E-BFD2-9FEE958943AD}</a:tableStyleId>
              </a:tblPr>
              <a:tblGrid>
                <a:gridCol w="5299575"/>
                <a:gridCol w="3241350"/>
              </a:tblGrid>
              <a:tr h="45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Premium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00588E"/>
                    </a:solidFill>
                  </a:tcPr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Radio Schedule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YOUR RADIO PLAN HERE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Leads from Cumulus Database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Emails &amp; Addresses of People Who Show Interest in Making a Purchase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30,000 </a:t>
                      </a: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Auto Intenders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9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Delivery of Emails, Mobile Display, Mobile Interstitial Display,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Facebook, Instagram </a:t>
                      </a: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Impressions</a:t>
                      </a:r>
                      <a:r>
                        <a:rPr lang="en-US" sz="12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Targeting Intenders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207,300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Point-of-Sale Matchback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Cross Device Pixel Tracking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Creative and Coding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58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C-Auto Package Totals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$3,000 </a:t>
                      </a: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Radio $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651" name="Google Shape;651;p46"/>
          <p:cNvSpPr txBox="1"/>
          <p:nvPr/>
        </p:nvSpPr>
        <p:spPr>
          <a:xfrm>
            <a:off x="197800" y="5639158"/>
            <a:ext cx="8748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Signature: _____________________________ Print: __________________________ Date: __________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57" name="Google Shape;657;p47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Suggested Campaign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4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7"/>
          <p:cNvSpPr txBox="1"/>
          <p:nvPr/>
        </p:nvSpPr>
        <p:spPr>
          <a:xfrm>
            <a:off x="346267" y="102025"/>
            <a:ext cx="1809900" cy="13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ONE PACKAGE ONLY TO SHARE WITH A CLIENT.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CHECK WITH VENDOR FOR MOST APPROPRIATE PRICING FOR YOUR CLIENT; ALWAYS ADD RADIO COMPONENTS TO </a:t>
            </a:r>
            <a:r>
              <a:rPr lang="en-US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ONE PRICE ONLY</a:t>
            </a:r>
            <a:endParaRPr sz="1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60" name="Google Shape;660;p47"/>
          <p:cNvGraphicFramePr/>
          <p:nvPr/>
        </p:nvGraphicFramePr>
        <p:xfrm>
          <a:off x="301538" y="137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{F99BEB93-41AD-413E-BFD2-9FEE958943AD}</a:tableStyleId>
              </a:tblPr>
              <a:tblGrid>
                <a:gridCol w="5299575"/>
                <a:gridCol w="3241350"/>
              </a:tblGrid>
              <a:tr h="45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Luxury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00588E"/>
                    </a:solidFill>
                  </a:tcPr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Radio Schedule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YOUR RADIO PLAN HERE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Leads from Cumulus Database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Emails &amp; Addresses of People Who Show Interest in Making a Purchase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50,000 </a:t>
                      </a: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Auto Intenders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9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Delivery of Emails, Mobile Display, Mobile Interstitial Display,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Impressions</a:t>
                      </a:r>
                      <a:r>
                        <a:rPr lang="en-US" sz="12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Targeting Intenders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355,400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Point-of-Sale Matchback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Cross Device Pixel Tracking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Foot Traffic Attribution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/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Creative and Coding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58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C-Auto Package Totals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$5,000 </a:t>
                      </a: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Radio $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661" name="Google Shape;661;p47"/>
          <p:cNvSpPr txBox="1"/>
          <p:nvPr/>
        </p:nvSpPr>
        <p:spPr>
          <a:xfrm>
            <a:off x="197800" y="5715358"/>
            <a:ext cx="8748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Signature: _____________________________ Print: __________________________ Date: __________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8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67" name="Google Shape;667;p48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Suggested Campaign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4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8"/>
          <p:cNvSpPr txBox="1"/>
          <p:nvPr/>
        </p:nvSpPr>
        <p:spPr>
          <a:xfrm>
            <a:off x="346267" y="102025"/>
            <a:ext cx="1809900" cy="13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ONE PACKAGE ONLY TO SHARE WITH A CLIENT.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CHECK WITH VENDOR FOR MOST APPROPRIATE PRICING FOR YOUR CLIENT; ALWAYS ADD RADIO COMPONENTS TO </a:t>
            </a:r>
            <a:r>
              <a:rPr lang="en-US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ONE PRICE ONLY</a:t>
            </a:r>
            <a:endParaRPr sz="1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70" name="Google Shape;670;p48"/>
          <p:cNvGraphicFramePr/>
          <p:nvPr/>
        </p:nvGraphicFramePr>
        <p:xfrm>
          <a:off x="301538" y="137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{F99BEB93-41AD-413E-BFD2-9FEE958943AD}</a:tableStyleId>
              </a:tblPr>
              <a:tblGrid>
                <a:gridCol w="5299575"/>
                <a:gridCol w="3241350"/>
              </a:tblGrid>
              <a:tr h="45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Sport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00588E"/>
                    </a:solidFill>
                  </a:tcPr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Radio Schedule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YOUR RADIO PLAN HERE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Leads from Cumulus Database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Emails &amp; Addresses of People Who Show Interest in Making a Purchase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75,000 </a:t>
                      </a: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Auto Intenders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59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Delivery of Emails, Mobile Display, Mobile Interstitial Display,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Facebook, Instagram, Geofencing </a:t>
                      </a: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Impressions</a:t>
                      </a:r>
                      <a:r>
                        <a:rPr lang="en-US" sz="120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Targeting Intenders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817,200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Point-of-Sale Matchback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Cross Device Pixel Tracking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Foot Traffic Attribution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/>
                    </a:p>
                  </a:txBody>
                  <a:tcPr marL="15250" marR="15250" marT="15250" marB="15250" anchor="ctr"/>
                </a:tc>
              </a:tr>
              <a:tr h="3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Creative and Coding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005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✓</a:t>
                      </a:r>
                      <a:endParaRPr sz="12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/>
                </a:tc>
              </a:tr>
              <a:tr h="3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58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C-Auto Package Totals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$10,000 </a:t>
                      </a: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Radio $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5250" marR="15250" marT="15250" marB="15250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671" name="Google Shape;671;p48"/>
          <p:cNvSpPr txBox="1"/>
          <p:nvPr/>
        </p:nvSpPr>
        <p:spPr>
          <a:xfrm>
            <a:off x="197800" y="5715358"/>
            <a:ext cx="8748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Signature: _____________________________ Print: __________________________ Date: __________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Cope</dc:creator>
  <cp:lastModifiedBy>Carolyn Cope</cp:lastModifiedBy>
  <cp:revision>1</cp:revision>
  <dcterms:modified xsi:type="dcterms:W3CDTF">2022-02-27T14:42:17Z</dcterms:modified>
</cp:coreProperties>
</file>