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9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9BEB93-41AD-413E-BFD2-9FEE958943AD}">
  <a:tblStyle styleId="{F99BEB93-41AD-413E-BFD2-9FEE958943A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4447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116c2ecd203_1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5" name="Google Shape;555;g116c2ecd203_1_3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following slides can be used by any rep who feels comfortable going a little further into the details of the program and/or feels comfortable pitching the particular platforms. Otherwise, these can be used by a DSM. </a:t>
            </a:r>
            <a:endParaRPr/>
          </a:p>
        </p:txBody>
      </p:sp>
      <p:sp>
        <p:nvSpPr>
          <p:cNvPr id="556" name="Google Shape;556;g116c2ecd203_1_3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1047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116c2ecd203_1_3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g116c2ecd203_1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70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116c2ecd203_1_4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116c2ecd203_1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7199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16c2ecd203_1_5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g116c2ecd203_1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0958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116c2ecd203_1_5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g116c2ecd203_1_5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7560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116c2ecd203_1_5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g116c2ecd203_1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7157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116c2ecd203_1_5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g116c2ecd203_1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13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782"/>
            <a:ext cx="8691166" cy="6856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Blu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284" y="6340765"/>
            <a:ext cx="1250515" cy="452773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/>
          <p:cNvSpPr txBox="1"/>
          <p:nvPr/>
        </p:nvSpPr>
        <p:spPr>
          <a:xfrm>
            <a:off x="8576733" y="6386078"/>
            <a:ext cx="3958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1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4" descr="page curl png - Black Page Curl Png | #1176705 - Vip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25411" y="0"/>
            <a:ext cx="1147164" cy="119300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/>
          <p:nvPr/>
        </p:nvSpPr>
        <p:spPr>
          <a:xfrm rot="10800000">
            <a:off x="8178608" y="-1"/>
            <a:ext cx="965392" cy="1193004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1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ople-Based BLUE BAR">
  <p:cSld name="People-Based BLUE BA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/>
          <p:nvPr/>
        </p:nvSpPr>
        <p:spPr>
          <a:xfrm>
            <a:off x="0" y="6381093"/>
            <a:ext cx="9144000" cy="476907"/>
          </a:xfrm>
          <a:prstGeom prst="rect">
            <a:avLst/>
          </a:prstGeom>
          <a:solidFill>
            <a:srgbClr val="2E75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9"/>
          <p:cNvSpPr txBox="1">
            <a:spLocks noGrp="1"/>
          </p:cNvSpPr>
          <p:nvPr>
            <p:ph type="sldNum" idx="12"/>
          </p:nvPr>
        </p:nvSpPr>
        <p:spPr>
          <a:xfrm>
            <a:off x="8572249" y="6436983"/>
            <a:ext cx="4677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9"/>
          <p:cNvSpPr txBox="1"/>
          <p:nvPr/>
        </p:nvSpPr>
        <p:spPr>
          <a:xfrm>
            <a:off x="6268010" y="6545678"/>
            <a:ext cx="1957403" cy="147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People-Based </a:t>
            </a:r>
            <a:r>
              <a:rPr lang="en-US" sz="1200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Digital Marketing</a:t>
            </a:r>
            <a:endParaRPr/>
          </a:p>
        </p:txBody>
      </p:sp>
      <p:pic>
        <p:nvPicPr>
          <p:cNvPr id="124" name="Google Shape;12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8281661" y="6469912"/>
            <a:ext cx="234340" cy="265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808" y="6470873"/>
            <a:ext cx="994835" cy="307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ic BLACK BAR">
  <p:cSld name="Generic BLACK BA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/>
          <p:nvPr/>
        </p:nvSpPr>
        <p:spPr>
          <a:xfrm>
            <a:off x="0" y="6381093"/>
            <a:ext cx="9144000" cy="47690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8572249" y="6436983"/>
            <a:ext cx="4677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>
              <a:spcBef>
                <a:spcPts val="0"/>
              </a:spcBef>
              <a:buNone/>
              <a:defRPr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>
              <a:spcBef>
                <a:spcPts val="0"/>
              </a:spcBef>
              <a:buNone/>
              <a:defRPr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>
              <a:spcBef>
                <a:spcPts val="0"/>
              </a:spcBef>
              <a:buNone/>
              <a:defRPr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>
              <a:spcBef>
                <a:spcPts val="0"/>
              </a:spcBef>
              <a:buNone/>
              <a:defRPr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>
              <a:spcBef>
                <a:spcPts val="0"/>
              </a:spcBef>
              <a:buNone/>
              <a:defRPr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>
              <a:spcBef>
                <a:spcPts val="0"/>
              </a:spcBef>
              <a:buNone/>
              <a:defRPr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>
              <a:spcBef>
                <a:spcPts val="0"/>
              </a:spcBef>
              <a:buNone/>
              <a:defRPr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>
              <a:spcBef>
                <a:spcPts val="0"/>
              </a:spcBef>
              <a:buNone/>
              <a:defRPr sz="1200" b="1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808" y="6470873"/>
            <a:ext cx="994835" cy="307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ackground Only - No Text ">
  <p:cSld name="5_Background Only - No Text 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1" descr="BKG3.jpg"/>
          <p:cNvPicPr preferRelativeResize="0"/>
          <p:nvPr/>
        </p:nvPicPr>
        <p:blipFill rotWithShape="1">
          <a:blip r:embed="rId2">
            <a:alphaModFix/>
          </a:blip>
          <a:srcRect t="-1070960"/>
          <a:stretch/>
        </p:blipFill>
        <p:spPr>
          <a:xfrm>
            <a:off x="0" y="-77107"/>
            <a:ext cx="9144000" cy="693510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/>
          <p:nvPr/>
        </p:nvSpPr>
        <p:spPr>
          <a:xfrm>
            <a:off x="0" y="-1"/>
            <a:ext cx="9144000" cy="12108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D8D8D8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8718022" y="6441999"/>
            <a:ext cx="426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entury Gothic"/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1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21" descr="CRSG_DCM-Horizontal-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3684" y="6456491"/>
            <a:ext cx="1006056" cy="274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463"/>
          </a:solidFill>
          <a:ln>
            <a:noFill/>
          </a:ln>
          <a:effectLst>
            <a:outerShdw blurRad="38100" dist="23000" dir="5400000" rotWithShape="0">
              <a:srgbClr val="000000">
                <a:alpha val="29411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" name="Google Shape;24;p4" descr="Blue.jpg"/>
          <p:cNvPicPr preferRelativeResize="0"/>
          <p:nvPr/>
        </p:nvPicPr>
        <p:blipFill rotWithShape="1">
          <a:blip r:embed="rId2">
            <a:alphaModFix/>
          </a:blip>
          <a:srcRect b="82929"/>
          <a:stretch/>
        </p:blipFill>
        <p:spPr>
          <a:xfrm>
            <a:off x="0" y="0"/>
            <a:ext cx="9144000" cy="117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284" y="6340765"/>
            <a:ext cx="1250515" cy="45277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576733" y="6386078"/>
            <a:ext cx="3958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1" y="1170709"/>
            <a:ext cx="9143998" cy="49460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Only - No Text ">
  <p:cSld name="Background Only - No Text 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2"/>
          <p:cNvPicPr preferRelativeResize="0"/>
          <p:nvPr/>
        </p:nvPicPr>
        <p:blipFill rotWithShape="1">
          <a:blip r:embed="rId2">
            <a:alphaModFix/>
          </a:blip>
          <a:srcRect l="12716" r="12522"/>
          <a:stretch/>
        </p:blipFill>
        <p:spPr>
          <a:xfrm>
            <a:off x="-1588" y="0"/>
            <a:ext cx="9145588" cy="6883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22"/>
          <p:cNvCxnSpPr/>
          <p:nvPr/>
        </p:nvCxnSpPr>
        <p:spPr>
          <a:xfrm>
            <a:off x="-1588" y="1231900"/>
            <a:ext cx="9145500" cy="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p22"/>
          <p:cNvSpPr txBox="1"/>
          <p:nvPr/>
        </p:nvSpPr>
        <p:spPr>
          <a:xfrm>
            <a:off x="8718022" y="6441999"/>
            <a:ext cx="4260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1100"/>
              <a:buFont typeface="Century Gothic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100" b="0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9" name="Google Shape;139;p22" descr="CRSG_DCM-Horizontal-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3309" y="6475741"/>
            <a:ext cx="1006056" cy="274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6716497" y="6236737"/>
            <a:ext cx="1748065" cy="578716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87235"/>
            <a:ext cx="9144000" cy="578716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/>
          <p:nvPr/>
        </p:nvSpPr>
        <p:spPr>
          <a:xfrm>
            <a:off x="-1" y="6271156"/>
            <a:ext cx="3361267" cy="578716"/>
          </a:xfrm>
          <a:prstGeom prst="rect">
            <a:avLst/>
          </a:prstGeom>
          <a:gradFill>
            <a:gsLst>
              <a:gs pos="0">
                <a:schemeClr val="dk1"/>
              </a:gs>
              <a:gs pos="49000">
                <a:srgbClr val="000000">
                  <a:alpha val="41960"/>
                </a:srgbClr>
              </a:gs>
              <a:gs pos="82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284" y="6340765"/>
            <a:ext cx="1250515" cy="452773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576733" y="6386078"/>
            <a:ext cx="3958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6143018" y="6228609"/>
            <a:ext cx="2321544" cy="637342"/>
          </a:xfrm>
          <a:prstGeom prst="flowChartInputOutpu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6" descr="A picture containing text, clipar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3754" y="6369452"/>
            <a:ext cx="1600072" cy="392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 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7103533" y="6236737"/>
            <a:ext cx="1361029" cy="578716"/>
          </a:xfrm>
          <a:prstGeom prst="rect">
            <a:avLst/>
          </a:prstGeom>
          <a:solidFill>
            <a:schemeClr val="dk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" name="Google Shape;4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287235"/>
            <a:ext cx="9144000" cy="578716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7"/>
          <p:cNvSpPr/>
          <p:nvPr/>
        </p:nvSpPr>
        <p:spPr>
          <a:xfrm>
            <a:off x="-1" y="6271156"/>
            <a:ext cx="3361267" cy="578716"/>
          </a:xfrm>
          <a:prstGeom prst="rect">
            <a:avLst/>
          </a:prstGeom>
          <a:gradFill>
            <a:gsLst>
              <a:gs pos="0">
                <a:schemeClr val="dk1"/>
              </a:gs>
              <a:gs pos="49000">
                <a:srgbClr val="000000">
                  <a:alpha val="41960"/>
                </a:srgbClr>
              </a:gs>
              <a:gs pos="82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2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284" y="6340765"/>
            <a:ext cx="1250515" cy="452773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576733" y="6386078"/>
            <a:ext cx="39581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4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7"/>
          <p:cNvSpPr/>
          <p:nvPr/>
        </p:nvSpPr>
        <p:spPr>
          <a:xfrm>
            <a:off x="6657027" y="6228609"/>
            <a:ext cx="1807535" cy="637342"/>
          </a:xfrm>
          <a:prstGeom prst="flowChartInputOutpu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 txBox="1"/>
          <p:nvPr/>
        </p:nvSpPr>
        <p:spPr>
          <a:xfrm>
            <a:off x="7179523" y="6386078"/>
            <a:ext cx="1005083" cy="34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People-Based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DIGITAL MARKETING</a:t>
            </a:r>
            <a:endParaRPr sz="9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8100" y="6426200"/>
            <a:ext cx="243420" cy="243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7"/>
          <p:cNvSpPr txBox="1">
            <a:spLocks noGrp="1"/>
          </p:cNvSpPr>
          <p:nvPr>
            <p:ph type="sldNum" idx="4294967295"/>
          </p:nvPr>
        </p:nvSpPr>
        <p:spPr>
          <a:xfrm>
            <a:off x="8748713" y="6386513"/>
            <a:ext cx="395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559" name="Google Shape;559;p37"/>
          <p:cNvSpPr txBox="1"/>
          <p:nvPr/>
        </p:nvSpPr>
        <p:spPr>
          <a:xfrm>
            <a:off x="3063910" y="3493598"/>
            <a:ext cx="60801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OTT Package Tiers</a:t>
            </a:r>
            <a:endParaRPr sz="5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0" name="Google Shape;560;p37" descr="A picture containing text, sign, outd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4477"/>
          <a:stretch/>
        </p:blipFill>
        <p:spPr>
          <a:xfrm>
            <a:off x="3506304" y="2435443"/>
            <a:ext cx="5195302" cy="1010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70930" y="2185252"/>
            <a:ext cx="1421863" cy="268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37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8076" y="2523606"/>
            <a:ext cx="1825312" cy="1504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8"/>
          <p:cNvSpPr txBox="1">
            <a:spLocks noGrp="1"/>
          </p:cNvSpPr>
          <p:nvPr>
            <p:ph type="sldNum" idx="12"/>
          </p:nvPr>
        </p:nvSpPr>
        <p:spPr>
          <a:xfrm>
            <a:off x="8576733" y="6386078"/>
            <a:ext cx="39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568" name="Google Shape;568;p38"/>
          <p:cNvSpPr txBox="1"/>
          <p:nvPr/>
        </p:nvSpPr>
        <p:spPr>
          <a:xfrm>
            <a:off x="120238" y="316180"/>
            <a:ext cx="9022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TIER 5: 20K AUDIENCE</a:t>
            </a:r>
            <a:endParaRPr sz="24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9" name="Google Shape;569;p38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5293" y="6406528"/>
            <a:ext cx="1303997" cy="31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38"/>
          <p:cNvSpPr/>
          <p:nvPr/>
        </p:nvSpPr>
        <p:spPr>
          <a:xfrm>
            <a:off x="174930" y="1415104"/>
            <a:ext cx="81039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an outline for the radio that is incorporated in this campaign.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38"/>
          <p:cNvSpPr txBox="1"/>
          <p:nvPr/>
        </p:nvSpPr>
        <p:spPr>
          <a:xfrm>
            <a:off x="7320700" y="1331520"/>
            <a:ext cx="1739100" cy="2516700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sure you are always starting with a summary of your radio plan. Add the digital proposal to the campaign.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Remember, all digital packages are foundational. Consult with your Bridge Account Manager to tweak the packages to better suit your market or a specific client. </a:t>
            </a:r>
            <a:endParaRPr/>
          </a:p>
        </p:txBody>
      </p:sp>
      <p:sp>
        <p:nvSpPr>
          <p:cNvPr id="572" name="Google Shape;572;p38"/>
          <p:cNvSpPr txBox="1"/>
          <p:nvPr/>
        </p:nvSpPr>
        <p:spPr>
          <a:xfrm>
            <a:off x="267129" y="1675155"/>
            <a:ext cx="8609700" cy="3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Total: </a:t>
            </a:r>
            <a:r>
              <a:rPr lang="en-US" sz="18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[RADIO $] + $1,875</a:t>
            </a:r>
            <a:endParaRPr sz="18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Package Details: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94CE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Reach an audience size up to </a:t>
            </a:r>
            <a:r>
              <a:rPr lang="en-US" sz="1600" b="1">
                <a:solidFill>
                  <a:srgbClr val="2EA4D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20,000 people</a:t>
            </a:r>
            <a:endParaRPr>
              <a:solidFill>
                <a:srgbClr val="2EA4D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94CE"/>
              </a:buClr>
              <a:buSzPts val="1600"/>
              <a:buFont typeface="Arial"/>
              <a:buChar char="•"/>
            </a:pPr>
            <a:r>
              <a:rPr lang="en-US" sz="1600" b="1">
                <a:solidFill>
                  <a:srgbClr val="2EA4D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50,000 impressions</a:t>
            </a: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split between Connected TV (CTV) &amp; OTT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94CE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 frequency: </a:t>
            </a:r>
            <a:r>
              <a:rPr lang="en-US" sz="1600">
                <a:solidFill>
                  <a:srgbClr val="2EA4D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~</a:t>
            </a:r>
            <a:r>
              <a:rPr lang="en-US" sz="1600" b="1">
                <a:solidFill>
                  <a:srgbClr val="2EA4D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 per person</a:t>
            </a:r>
            <a:endParaRPr>
              <a:solidFill>
                <a:srgbClr val="2EA4D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94CE"/>
              </a:buClr>
              <a:buSzPts val="1600"/>
              <a:buFont typeface="Century Gothic"/>
              <a:buChar char="•"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 creative not included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94CE"/>
              </a:buClr>
              <a:buSzPts val="1600"/>
              <a:buFont typeface="Century Gothic"/>
              <a:buChar char="•"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Matchback report and analysis included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94CE"/>
              </a:buClr>
              <a:buSzPts val="1600"/>
              <a:buFont typeface="Century Gothic"/>
              <a:buChar char="•"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Pixel tracking included (optional)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rgbClr val="2794CE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2794CE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94CE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9"/>
          <p:cNvSpPr txBox="1">
            <a:spLocks noGrp="1"/>
          </p:cNvSpPr>
          <p:nvPr>
            <p:ph type="sldNum" idx="12"/>
          </p:nvPr>
        </p:nvSpPr>
        <p:spPr>
          <a:xfrm>
            <a:off x="8576733" y="6386078"/>
            <a:ext cx="39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578" name="Google Shape;578;p39"/>
          <p:cNvSpPr txBox="1"/>
          <p:nvPr/>
        </p:nvSpPr>
        <p:spPr>
          <a:xfrm>
            <a:off x="120238" y="316180"/>
            <a:ext cx="9022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Tier 4: 20K Audience</a:t>
            </a:r>
            <a:endParaRPr sz="24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9" name="Google Shape;579;p39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5293" y="6406528"/>
            <a:ext cx="1303997" cy="31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39"/>
          <p:cNvSpPr txBox="1"/>
          <p:nvPr/>
        </p:nvSpPr>
        <p:spPr>
          <a:xfrm>
            <a:off x="267129" y="1979955"/>
            <a:ext cx="8609700" cy="3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Total: </a:t>
            </a:r>
            <a:r>
              <a:rPr lang="en-US" sz="18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[RADIO $] + $3,000 </a:t>
            </a:r>
            <a:endParaRPr sz="18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9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7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Package Details: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Reach an audience size up to </a:t>
            </a:r>
            <a:r>
              <a:rPr lang="en-US" sz="1600" b="1">
                <a:solidFill>
                  <a:srgbClr val="2EA4D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20,000 people</a:t>
            </a:r>
            <a:endParaRPr>
              <a:solidFill>
                <a:srgbClr val="2EA4D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b="1">
                <a:solidFill>
                  <a:srgbClr val="2EA4D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80,000 impressions</a:t>
            </a: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split between Connected TV (CTV) &amp; OTT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 frequency: </a:t>
            </a:r>
            <a:r>
              <a:rPr lang="en-US" sz="1600">
                <a:solidFill>
                  <a:srgbClr val="2EA4D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~</a:t>
            </a:r>
            <a:r>
              <a:rPr lang="en-US" sz="1600" b="1">
                <a:solidFill>
                  <a:srgbClr val="2EA4D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 per person</a:t>
            </a:r>
            <a:endParaRPr>
              <a:solidFill>
                <a:srgbClr val="2EA4D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•"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 creative not included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•"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Matchback report and analysis included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•"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Pixel tracking included (optional)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rgbClr val="2794CE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2794CE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94CE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39"/>
          <p:cNvSpPr/>
          <p:nvPr/>
        </p:nvSpPr>
        <p:spPr>
          <a:xfrm>
            <a:off x="174930" y="1415104"/>
            <a:ext cx="81039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an outline for the radio that is incorporated in this campaign.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39"/>
          <p:cNvSpPr txBox="1"/>
          <p:nvPr/>
        </p:nvSpPr>
        <p:spPr>
          <a:xfrm>
            <a:off x="7320700" y="874320"/>
            <a:ext cx="1739100" cy="2516700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sure you are always starting with a summary of your radio plan. Add the digital proposal to the campaign.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Remember, all digital packages are foundational. Consult with your Bridge Account Manager to tweak the packages to better suit your market or a specific client.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40"/>
          <p:cNvSpPr txBox="1">
            <a:spLocks noGrp="1"/>
          </p:cNvSpPr>
          <p:nvPr>
            <p:ph type="sldNum" idx="12"/>
          </p:nvPr>
        </p:nvSpPr>
        <p:spPr>
          <a:xfrm>
            <a:off x="8576733" y="6386078"/>
            <a:ext cx="39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588" name="Google Shape;588;p40"/>
          <p:cNvSpPr txBox="1"/>
          <p:nvPr/>
        </p:nvSpPr>
        <p:spPr>
          <a:xfrm>
            <a:off x="120238" y="316180"/>
            <a:ext cx="9022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Tier 3: 28K Audience</a:t>
            </a:r>
            <a:endParaRPr sz="24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9" name="Google Shape;589;p40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5293" y="6406528"/>
            <a:ext cx="1303997" cy="31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40"/>
          <p:cNvSpPr txBox="1"/>
          <p:nvPr/>
        </p:nvSpPr>
        <p:spPr>
          <a:xfrm>
            <a:off x="267129" y="1903755"/>
            <a:ext cx="8609700" cy="3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Total: </a:t>
            </a:r>
            <a:r>
              <a:rPr lang="en-US" sz="18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[RADIO $] + $5,000 </a:t>
            </a:r>
            <a:endParaRPr sz="18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Package Details: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A4D7"/>
              </a:buClr>
              <a:buSzPts val="1600"/>
              <a:buChar char="•"/>
            </a:pPr>
            <a:r>
              <a:rPr lang="en-US" sz="1600">
                <a:solidFill>
                  <a:srgbClr val="2EA4D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Reach an audience size up to </a:t>
            </a:r>
            <a:r>
              <a:rPr lang="en-US" sz="1600" b="1">
                <a:solidFill>
                  <a:srgbClr val="2EA4D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28,000 people</a:t>
            </a:r>
            <a:endParaRPr>
              <a:solidFill>
                <a:srgbClr val="2EA4D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b="1">
                <a:solidFill>
                  <a:srgbClr val="2EA4D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133,000 impressions</a:t>
            </a: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split between Connected TV (CTV) &amp; OTT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 frequency: </a:t>
            </a:r>
            <a:r>
              <a:rPr lang="en-US" sz="1600">
                <a:solidFill>
                  <a:srgbClr val="2EA4D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~</a:t>
            </a:r>
            <a:r>
              <a:rPr lang="en-US" sz="1600" b="1">
                <a:solidFill>
                  <a:srgbClr val="2EA4D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 per person</a:t>
            </a:r>
            <a:endParaRPr>
              <a:solidFill>
                <a:srgbClr val="2EA4D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•"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 creative not included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•"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Matchback report and analysis included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•"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Pixel tracking included (optional)</a:t>
            </a: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rgbClr val="2794CE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2794CE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94CE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1" name="Google Shape;591;p40"/>
          <p:cNvSpPr/>
          <p:nvPr/>
        </p:nvSpPr>
        <p:spPr>
          <a:xfrm>
            <a:off x="174925" y="1415102"/>
            <a:ext cx="81039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an outline for the radio that is incorporated in this campaign.</a:t>
            </a:r>
            <a:endParaRPr sz="14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2" name="Google Shape;592;p40"/>
          <p:cNvSpPr txBox="1"/>
          <p:nvPr/>
        </p:nvSpPr>
        <p:spPr>
          <a:xfrm>
            <a:off x="7320700" y="874320"/>
            <a:ext cx="1739100" cy="2516700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sure you are always starting with a summary of your radio plan. Add the digital proposal to the campaign.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Remember, all digital packages are foundational. Consult with your Bridge Account Manager to tweak the packages to better suit your market or a specific client.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41"/>
          <p:cNvSpPr txBox="1">
            <a:spLocks noGrp="1"/>
          </p:cNvSpPr>
          <p:nvPr>
            <p:ph type="sldNum" idx="12"/>
          </p:nvPr>
        </p:nvSpPr>
        <p:spPr>
          <a:xfrm>
            <a:off x="8576733" y="6386078"/>
            <a:ext cx="39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598" name="Google Shape;598;p41"/>
          <p:cNvSpPr txBox="1"/>
          <p:nvPr/>
        </p:nvSpPr>
        <p:spPr>
          <a:xfrm>
            <a:off x="120238" y="316180"/>
            <a:ext cx="9022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Tier 2: 35K Audience</a:t>
            </a:r>
            <a:endParaRPr sz="24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9" name="Google Shape;599;p41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5293" y="6406528"/>
            <a:ext cx="1303997" cy="31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41"/>
          <p:cNvSpPr txBox="1"/>
          <p:nvPr/>
        </p:nvSpPr>
        <p:spPr>
          <a:xfrm>
            <a:off x="267129" y="1675155"/>
            <a:ext cx="8609700" cy="39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Total: </a:t>
            </a:r>
            <a:r>
              <a:rPr lang="en-US" sz="18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[RADIO $] + $6,500 </a:t>
            </a:r>
            <a:endParaRPr sz="18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9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Package Details: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Reach an audience size up to</a:t>
            </a:r>
            <a:r>
              <a:rPr lang="en-US" sz="1600">
                <a:solidFill>
                  <a:srgbClr val="2EA4D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1">
                <a:solidFill>
                  <a:srgbClr val="2EA4D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35,000 people</a:t>
            </a:r>
            <a:endParaRPr>
              <a:solidFill>
                <a:srgbClr val="2EA4D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b="1">
                <a:solidFill>
                  <a:srgbClr val="2EA4D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167,000 impressions</a:t>
            </a: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split between Connected TV (CTV) &amp; OTT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 frequency: </a:t>
            </a:r>
            <a:r>
              <a:rPr lang="en-US" sz="1600">
                <a:solidFill>
                  <a:srgbClr val="2EA4D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~</a:t>
            </a:r>
            <a:r>
              <a:rPr lang="en-US" sz="1600" b="1">
                <a:solidFill>
                  <a:srgbClr val="2EA4D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 per person</a:t>
            </a:r>
            <a:endParaRPr>
              <a:solidFill>
                <a:srgbClr val="2EA4D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•"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 creative not included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•"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Matchback report and analysis included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•"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Pixel tracking included (optional)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2794CE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94CE"/>
              </a:buClr>
              <a:buSzPts val="1800"/>
              <a:buFont typeface="Calibri"/>
              <a:buNone/>
            </a:pPr>
            <a:endParaRPr sz="180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1" name="Google Shape;601;p41"/>
          <p:cNvSpPr/>
          <p:nvPr/>
        </p:nvSpPr>
        <p:spPr>
          <a:xfrm>
            <a:off x="174925" y="1415102"/>
            <a:ext cx="8103900" cy="3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an outline for the radio that is incorporated in this campaign.</a:t>
            </a:r>
            <a:endParaRPr sz="14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2" name="Google Shape;602;p41"/>
          <p:cNvSpPr txBox="1"/>
          <p:nvPr/>
        </p:nvSpPr>
        <p:spPr>
          <a:xfrm>
            <a:off x="7320700" y="874320"/>
            <a:ext cx="1739100" cy="2516700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sure you are always starting with a summary of your radio plan. Add the digital proposal to the campaign.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Remember, all digital packages are foundational. Consult with your Bridge Account Manager to tweak the packages to better suit your market or a specific client.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2"/>
          <p:cNvSpPr txBox="1">
            <a:spLocks noGrp="1"/>
          </p:cNvSpPr>
          <p:nvPr>
            <p:ph type="sldNum" idx="12"/>
          </p:nvPr>
        </p:nvSpPr>
        <p:spPr>
          <a:xfrm>
            <a:off x="8576733" y="6386078"/>
            <a:ext cx="39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608" name="Google Shape;608;p42"/>
          <p:cNvSpPr txBox="1"/>
          <p:nvPr/>
        </p:nvSpPr>
        <p:spPr>
          <a:xfrm>
            <a:off x="120238" y="316180"/>
            <a:ext cx="9022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Tier 1: 40K Audience</a:t>
            </a:r>
            <a:endParaRPr sz="24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9" name="Google Shape;609;p42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5293" y="6406528"/>
            <a:ext cx="1303997" cy="31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42"/>
          <p:cNvSpPr txBox="1"/>
          <p:nvPr/>
        </p:nvSpPr>
        <p:spPr>
          <a:xfrm>
            <a:off x="267129" y="1675155"/>
            <a:ext cx="8609700" cy="3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Total: </a:t>
            </a:r>
            <a:r>
              <a:rPr lang="en-US" sz="18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[RADIO $] + $8,000 </a:t>
            </a:r>
            <a:endParaRPr sz="18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Package Details:</a:t>
            </a: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Reach an audience size up to </a:t>
            </a:r>
            <a:r>
              <a:rPr lang="en-US" sz="1600" b="1">
                <a:solidFill>
                  <a:srgbClr val="2EA4D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40,000 people</a:t>
            </a:r>
            <a:endParaRPr sz="1600">
              <a:solidFill>
                <a:srgbClr val="2EA4D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b="1">
                <a:solidFill>
                  <a:srgbClr val="2EA4D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200,000 impressions </a:t>
            </a: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split between Connected TV (CTV) &amp; OTT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 frequency: </a:t>
            </a:r>
            <a:r>
              <a:rPr lang="en-US" sz="1600">
                <a:solidFill>
                  <a:srgbClr val="2EA4D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~</a:t>
            </a:r>
            <a:r>
              <a:rPr lang="en-US" sz="1600" b="1">
                <a:solidFill>
                  <a:srgbClr val="2EA4D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 per person</a:t>
            </a:r>
            <a:endParaRPr sz="1600">
              <a:solidFill>
                <a:srgbClr val="2EA4D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•"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 creative not included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•"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Matchback report and analysis included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•"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Pixel tracking included (optional)</a:t>
            </a:r>
            <a:endParaRPr sz="1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rgbClr val="2794CE"/>
              </a:buClr>
              <a:buSzPts val="1600"/>
              <a:buFont typeface="Arial"/>
              <a:buNone/>
            </a:pP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2794CE"/>
              </a:buClr>
              <a:buSzPts val="1800"/>
              <a:buFont typeface="Arial"/>
              <a:buNone/>
            </a:pPr>
            <a:endParaRPr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94CE"/>
              </a:buClr>
              <a:buSzPts val="1800"/>
              <a:buFont typeface="Calibri"/>
              <a:buNone/>
            </a:pPr>
            <a:endParaRPr sz="170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1" name="Google Shape;611;p42"/>
          <p:cNvSpPr/>
          <p:nvPr/>
        </p:nvSpPr>
        <p:spPr>
          <a:xfrm>
            <a:off x="174925" y="1415103"/>
            <a:ext cx="81039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 an outline for the radio that is incorporated in this campaign.</a:t>
            </a:r>
            <a:endParaRPr sz="14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2" name="Google Shape;612;p42"/>
          <p:cNvSpPr txBox="1"/>
          <p:nvPr/>
        </p:nvSpPr>
        <p:spPr>
          <a:xfrm>
            <a:off x="7320700" y="874320"/>
            <a:ext cx="1739100" cy="2516700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sure you are always starting with a summary of your radio plan. Add the digital proposal to the campaign.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Remember, all digital packages are foundational. Consult with your Bridge Account Manager to tweak the packages to better suit your market or a specific client.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43"/>
          <p:cNvSpPr txBox="1">
            <a:spLocks noGrp="1"/>
          </p:cNvSpPr>
          <p:nvPr>
            <p:ph type="sldNum" idx="12"/>
          </p:nvPr>
        </p:nvSpPr>
        <p:spPr>
          <a:xfrm>
            <a:off x="8576733" y="6386078"/>
            <a:ext cx="395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618" name="Google Shape;618;p43"/>
          <p:cNvSpPr txBox="1"/>
          <p:nvPr/>
        </p:nvSpPr>
        <p:spPr>
          <a:xfrm>
            <a:off x="120238" y="316180"/>
            <a:ext cx="9022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3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Hard Cost Breakouts</a:t>
            </a:r>
            <a:endParaRPr sz="24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9" name="Google Shape;619;p43" descr="A picture containing text, clip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5293" y="6406528"/>
            <a:ext cx="1303997" cy="31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43"/>
          <p:cNvSpPr txBox="1"/>
          <p:nvPr/>
        </p:nvSpPr>
        <p:spPr>
          <a:xfrm>
            <a:off x="267129" y="1327282"/>
            <a:ext cx="8609700" cy="50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2EA4D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Package 1: </a:t>
            </a:r>
            <a:r>
              <a:rPr lang="en-US" sz="16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[RADIO $] + $8,000 </a:t>
            </a:r>
            <a:endParaRPr sz="16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•"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 hard cost:  $5,332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•"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Margin:  33%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rgbClr val="2794CE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2EA4D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Package 2:</a:t>
            </a: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16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[RADIO $] + $6,500 </a:t>
            </a:r>
            <a:endParaRPr sz="16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•"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 hard cost:  $4,311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•"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Margin:  34%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rgbClr val="2794CE"/>
              </a:buClr>
              <a:buSzPts val="1600"/>
              <a:buFont typeface="Arial"/>
              <a:buNone/>
            </a:pPr>
            <a:endParaRPr sz="1600">
              <a:solidFill>
                <a:srgbClr val="2EA4D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2EA4D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Package 3: </a:t>
            </a:r>
            <a:r>
              <a:rPr lang="en-US" sz="16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[RADIO $] + $5,000 </a:t>
            </a:r>
            <a:endParaRPr sz="16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•"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 hard cost:  $3,325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•"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Margin:  34%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rgbClr val="2794CE"/>
              </a:buClr>
              <a:buSzPts val="1600"/>
              <a:buFont typeface="Arial"/>
              <a:buNone/>
            </a:pPr>
            <a:endParaRPr sz="1600">
              <a:solidFill>
                <a:srgbClr val="2EA4D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2EA4D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Package 4:</a:t>
            </a:r>
            <a:r>
              <a:rPr lang="en-US" sz="16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[RADIO $] + $3,000 </a:t>
            </a:r>
            <a:endParaRPr sz="16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•"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 hard cost:  $2,000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•"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Margin:  33%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184150" algn="l" rtl="0">
              <a:spcBef>
                <a:spcPts val="0"/>
              </a:spcBef>
              <a:spcAft>
                <a:spcPts val="0"/>
              </a:spcAft>
              <a:buClr>
                <a:srgbClr val="2794CE"/>
              </a:buClr>
              <a:buSzPts val="1600"/>
              <a:buFont typeface="Arial"/>
              <a:buNone/>
            </a:pPr>
            <a:endParaRPr sz="1600">
              <a:solidFill>
                <a:srgbClr val="2EA4D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2EA4D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Package 5: </a:t>
            </a:r>
            <a:r>
              <a:rPr lang="en-US" sz="16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[RADIO $] + $1,875</a:t>
            </a:r>
            <a:endParaRPr sz="1600" b="1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•"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 hard cost:  $1,250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Char char="•"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Margin:  33%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794CE"/>
              </a:buClr>
              <a:buSzPts val="1800"/>
              <a:buFont typeface="Calibri"/>
              <a:buNone/>
            </a:pPr>
            <a:endParaRPr sz="160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1" name="Google Shape;621;p43"/>
          <p:cNvSpPr txBox="1"/>
          <p:nvPr/>
        </p:nvSpPr>
        <p:spPr>
          <a:xfrm>
            <a:off x="5250094" y="1528302"/>
            <a:ext cx="3399600" cy="954300"/>
          </a:xfrm>
          <a:prstGeom prst="rect">
            <a:avLst/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 PAGE IS INTERNAL</a:t>
            </a:r>
            <a:endParaRPr sz="28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753</Words>
  <Application>Microsoft Office PowerPoint</Application>
  <PresentationFormat>On-screen Show (4:3)</PresentationFormat>
  <Paragraphs>106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Century Gothic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Cope</dc:creator>
  <cp:lastModifiedBy>Carolyn Cope</cp:lastModifiedBy>
  <cp:revision>1</cp:revision>
  <dcterms:modified xsi:type="dcterms:W3CDTF">2022-02-27T14:41:32Z</dcterms:modified>
</cp:coreProperties>
</file>