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318" r:id="rId5"/>
    <p:sldId id="327" r:id="rId6"/>
    <p:sldId id="328" r:id="rId7"/>
    <p:sldId id="329" r:id="rId8"/>
    <p:sldId id="330" r:id="rId9"/>
    <p:sldId id="331" r:id="rId10"/>
    <p:sldId id="332" r:id="rId11"/>
    <p:sldId id="343" r:id="rId12"/>
    <p:sldId id="320" r:id="rId13"/>
    <p:sldId id="310" r:id="rId14"/>
    <p:sldId id="261" r:id="rId15"/>
    <p:sldId id="319" r:id="rId16"/>
    <p:sldId id="341" r:id="rId17"/>
    <p:sldId id="342" r:id="rId18"/>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560327-58E5-1768-3A84-CB0B02ED5B14}" name="Adam Ponzurick" initials="AP" userId="S::adam.ponzurick@cumulus.com::6362ddb3-6acc-4383-8c79-d31028bfd755" providerId="AD"/>
  <p188:author id="{7E029650-FA4E-09A3-AC83-2DB76B91E1B2}" name="Shoshana Shapiro" initials="SS" userId="S::shoshana.shapiro@cumulus.com::23f3b151-ddc9-48e7-b759-74551910d4c9" providerId="AD"/>
  <p188:author id="{1AF45A53-384D-B9AF-B0EA-8781526C8765}" name="Erik White" initials="EW" userId="S::erik.white@cumulus.com::2fba1c43-d3ab-4e6c-b6b3-b566583e1a89" providerId="AD"/>
  <p188:author id="{DC5C4365-6E5F-7010-85A3-505545990C77}" name="Tiffany D'Angelo" initials="TD" userId="S::tiffany.d'angelo@cumulus.com::4e8fb9d4-3038-4bb0-8cdd-78089a3cc208" providerId="AD"/>
  <p188:author id="{5A045974-51D0-FB92-240C-634B9E6867F6}" name="Shoshana Shapiro" initials="SS" userId="S::Shoshana.Shapiro@cumulus.com::23f3b151-ddc9-48e7-b759-74551910d4c9" providerId="AD"/>
  <p188:author id="{60D4A1D1-4069-6AFA-3550-D3E8A0991312}" name="Imani Myles" initials="IM" userId="S::imyles@westwoodone.com::9de4796b-5f31-4ccf-afbf-7f1f4fd55b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oshana Shapiro" initials="SS" lastIdx="15" clrIdx="0">
    <p:extLst>
      <p:ext uri="{19B8F6BF-5375-455C-9EA6-DF929625EA0E}">
        <p15:presenceInfo xmlns:p15="http://schemas.microsoft.com/office/powerpoint/2012/main" userId="S::Shoshana.Shapiro@cumulus.com::23f3b151-ddc9-48e7-b759-74551910d4c9" providerId="AD"/>
      </p:ext>
    </p:extLst>
  </p:cmAuthor>
  <p:cmAuthor id="2" name="Erik White" initials="EW" lastIdx="4" clrIdx="1">
    <p:extLst>
      <p:ext uri="{19B8F6BF-5375-455C-9EA6-DF929625EA0E}">
        <p15:presenceInfo xmlns:p15="http://schemas.microsoft.com/office/powerpoint/2012/main" userId="S::erik.white@cumulus.com::2fba1c43-d3ab-4e6c-b6b3-b566583e1a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E"/>
    <a:srgbClr val="2DA5D7"/>
    <a:srgbClr val="30C5F5"/>
    <a:srgbClr val="0D182B"/>
    <a:srgbClr val="7F7F7F"/>
    <a:srgbClr val="FFF5EB"/>
    <a:srgbClr val="FEFF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D22CE-E5CD-7545-9C82-928C51513A4C}" v="5" dt="2022-02-11T15:33:58.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4A5B1-188D-5D4E-9866-BB303F9FAF2D}" type="datetimeFigureOut">
              <a:rPr lang="en-US" smtClean="0"/>
              <a:t>2/14/2022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115A4-8B44-204B-9056-D3D82EE669CF}" type="slidenum">
              <a:rPr lang="en-US" smtClean="0"/>
              <a:t>‹#›</a:t>
            </a:fld>
            <a:endParaRPr lang="en-US"/>
          </a:p>
        </p:txBody>
      </p:sp>
    </p:spTree>
    <p:extLst>
      <p:ext uri="{BB962C8B-B14F-4D97-AF65-F5344CB8AC3E}">
        <p14:creationId xmlns:p14="http://schemas.microsoft.com/office/powerpoint/2010/main" val="392623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31D115A4-8B44-204B-9056-D3D82EE669CF}" type="slidenum">
              <a:rPr lang="en-US" smtClean="0"/>
              <a:t>1</a:t>
            </a:fld>
            <a:endParaRPr lang="en-US"/>
          </a:p>
        </p:txBody>
      </p:sp>
    </p:spTree>
    <p:extLst>
      <p:ext uri="{BB962C8B-B14F-4D97-AF65-F5344CB8AC3E}">
        <p14:creationId xmlns:p14="http://schemas.microsoft.com/office/powerpoint/2010/main" val="2054148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 best part of DNA Digital is the attribution.  Because we knew the identity of everyone we targeted before we served a single impression of your campaign, it allows us to do something that’s quite unique to us – we’re going to provide a full export of our targeted audience that you can keep.  </a:t>
            </a:r>
          </a:p>
          <a:p>
            <a:endParaRPr lang="en-US" sz="1200"/>
          </a:p>
          <a:p>
            <a:r>
              <a:rPr lang="en-US" sz="1200"/>
              <a:t>Why do we do this?  Well, first off – we set out with a very specific mission: to solve the issue of fraud and waste in the digital arena.  This kind of transparency allows us to prove that we’re accomplishing this.  In fact, you could go down the list and ask each person if they saw your email or your banner ad, and they should say “yes” because that was the only time that we fired those impressions – when it was in front of them.  But, beyond that, use this list to match back to your inbound leads and sales as proof of these people making that conversion leap.  Those matches are a true measurement of ROI! </a:t>
            </a:r>
          </a:p>
          <a:p>
            <a:endParaRPr lang="en-US" sz="1200"/>
          </a:p>
          <a:p>
            <a:r>
              <a:rPr lang="en-US" sz="1200"/>
              <a:t>Obviously, we’ll also do all of the traditional digital tracking that you’d expect with a campaign like this in our performance dashboard – but, beyond the clicks, impressions, and engagements, we’ll also utilize a “tracking pixel” to follow the user journey once they visit your site – and, more importantly, it’ll allow us to match different devices to the same person (which Google Analytics would otherwise see as two different people) which will help us adjust the campaign delivery based on their conversion actions.</a:t>
            </a:r>
          </a:p>
          <a:p>
            <a:endParaRPr lang="en-US" sz="1200"/>
          </a:p>
          <a:p>
            <a:r>
              <a:rPr lang="en-US" sz="1200"/>
              <a:t>We can also measure in-store foot traffic from our audience too.  Put simply, we want to see (in every capacity that we’re able) when someone who was exposed to our campaign then subsequently stepped foot inside of your store location.  </a:t>
            </a:r>
          </a:p>
          <a:p>
            <a:endParaRPr lang="en-US" sz="1200"/>
          </a:p>
          <a:p>
            <a:r>
              <a:rPr lang="en-US" sz="1200"/>
              <a:t>Are all of these attribution methods perfect?  Absolutely not.  But happily, we’ve got more technology and visibility than ever before, and these methods can help us tell the success story and define true wins from our DNA Digital audience (above and beyond the general lift in phone calls, leads, and sales that we expect you to see during/after your campaign).</a:t>
            </a:r>
          </a:p>
        </p:txBody>
      </p:sp>
      <p:sp>
        <p:nvSpPr>
          <p:cNvPr id="4" name="Slide Number Placeholder 3"/>
          <p:cNvSpPr>
            <a:spLocks noGrp="1"/>
          </p:cNvSpPr>
          <p:nvPr>
            <p:ph type="sldNum" sz="quarter" idx="5"/>
          </p:nvPr>
        </p:nvSpPr>
        <p:spPr/>
        <p:txBody>
          <a:bodyPr/>
          <a:lstStyle/>
          <a:p>
            <a:fld id="{31D115A4-8B44-204B-9056-D3D82EE669CF}" type="slidenum">
              <a:rPr lang="en-US" smtClean="0"/>
              <a:t>11</a:t>
            </a:fld>
            <a:endParaRPr lang="en-US"/>
          </a:p>
        </p:txBody>
      </p:sp>
    </p:spTree>
    <p:extLst>
      <p:ext uri="{BB962C8B-B14F-4D97-AF65-F5344CB8AC3E}">
        <p14:creationId xmlns:p14="http://schemas.microsoft.com/office/powerpoint/2010/main" val="4228344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look at how a plan comes together for your audience... </a:t>
            </a:r>
          </a:p>
        </p:txBody>
      </p:sp>
      <p:sp>
        <p:nvSpPr>
          <p:cNvPr id="4" name="Slide Number Placeholder 3"/>
          <p:cNvSpPr>
            <a:spLocks noGrp="1"/>
          </p:cNvSpPr>
          <p:nvPr>
            <p:ph type="sldNum" sz="quarter" idx="5"/>
          </p:nvPr>
        </p:nvSpPr>
        <p:spPr/>
        <p:txBody>
          <a:bodyPr/>
          <a:lstStyle/>
          <a:p>
            <a:fld id="{31D115A4-8B44-204B-9056-D3D82EE669CF}" type="slidenum">
              <a:rPr lang="en-US" smtClean="0"/>
              <a:t>14</a:t>
            </a:fld>
            <a:endParaRPr lang="en-US"/>
          </a:p>
        </p:txBody>
      </p:sp>
    </p:spTree>
    <p:extLst>
      <p:ext uri="{BB962C8B-B14F-4D97-AF65-F5344CB8AC3E}">
        <p14:creationId xmlns:p14="http://schemas.microsoft.com/office/powerpoint/2010/main" val="389701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When using traditional digital marketing campaigns, 100% of the audience is anonymous. </a:t>
            </a:r>
          </a:p>
        </p:txBody>
      </p:sp>
      <p:sp>
        <p:nvSpPr>
          <p:cNvPr id="4" name="Slide Number Placeholder 3"/>
          <p:cNvSpPr>
            <a:spLocks noGrp="1"/>
          </p:cNvSpPr>
          <p:nvPr>
            <p:ph type="sldNum" sz="quarter" idx="5"/>
          </p:nvPr>
        </p:nvSpPr>
        <p:spPr/>
        <p:txBody>
          <a:bodyPr/>
          <a:lstStyle/>
          <a:p>
            <a:fld id="{31D115A4-8B44-204B-9056-D3D82EE669CF}" type="slidenum">
              <a:rPr lang="en-US" smtClean="0"/>
              <a:t>2</a:t>
            </a:fld>
            <a:endParaRPr lang="en-US"/>
          </a:p>
        </p:txBody>
      </p:sp>
    </p:spTree>
    <p:extLst>
      <p:ext uri="{BB962C8B-B14F-4D97-AF65-F5344CB8AC3E}">
        <p14:creationId xmlns:p14="http://schemas.microsoft.com/office/powerpoint/2010/main" val="139598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This is not your traditional digital marketing campaign…this is DNA Digital. We know precisely who our audience is and, because no two people are the same, we tailor our marketing on an individual basis specifically to those Definitive and Named Audiences. So what do we mean by that? Definitive: we’re identifying REAL people so there’s no anonymity, no guessing, and no fraud…we hand-select these real people to match your ideal consumer profile using our massive and proprietary database of both online and offline data.  Named? Yes, named [CLICK], as in Brittany, James, and Shanelle - we know these people so precisely we even know their names and addresses and at the end of the campaign, I can give you that information. Once we have the perfect audience, we serve each person individualized digital advertising based on their digital DNA. AND, we can prove it works. Let’s dig in just a bit deeper…</a:t>
            </a:r>
          </a:p>
        </p:txBody>
      </p:sp>
      <p:sp>
        <p:nvSpPr>
          <p:cNvPr id="4" name="Slide Number Placeholder 3"/>
          <p:cNvSpPr>
            <a:spLocks noGrp="1"/>
          </p:cNvSpPr>
          <p:nvPr>
            <p:ph type="sldNum" sz="quarter" idx="5"/>
          </p:nvPr>
        </p:nvSpPr>
        <p:spPr/>
        <p:txBody>
          <a:bodyPr/>
          <a:lstStyle/>
          <a:p>
            <a:fld id="{31D115A4-8B44-204B-9056-D3D82EE669CF}" type="slidenum">
              <a:rPr lang="en-US" smtClean="0"/>
              <a:t>3</a:t>
            </a:fld>
            <a:endParaRPr lang="en-US"/>
          </a:p>
        </p:txBody>
      </p:sp>
    </p:spTree>
    <p:extLst>
      <p:ext uri="{BB962C8B-B14F-4D97-AF65-F5344CB8AC3E}">
        <p14:creationId xmlns:p14="http://schemas.microsoft.com/office/powerpoint/2010/main" val="386821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So, Digital DNA – what does that mean? It starts with a person’s online and offline characteristics. As I mentioned, we have a massive and proprietary database with over 350 data points on nearly every adult consumer in the country so we’re able to hand select the most valuable audience for you based on these verified data points – and I want to emphasize verified because we pride ourselves on the accuracy of our data. So take a look at Brittany, James, and Shanelle here. For this example, I chose four characteristics to identify my audience – they’re all homeowners with a specific household income in a specific zip code with an excellent credit score. But as you can see, if it makes sense for your campaign, we could get way more granular – in fact, I can tell you that Brittany donates to wildlife charities, and I can tell you not only that James drives a Honda but I can tell you the mileage on that Honda. And the list goes on. Is this creepy? Maybe so but what a great opportunity as a marketer to have access to this kind of targeting and efficiency. </a:t>
            </a:r>
          </a:p>
        </p:txBody>
      </p:sp>
      <p:sp>
        <p:nvSpPr>
          <p:cNvPr id="4" name="Slide Number Placeholder 3"/>
          <p:cNvSpPr>
            <a:spLocks noGrp="1"/>
          </p:cNvSpPr>
          <p:nvPr>
            <p:ph type="sldNum" sz="quarter" idx="5"/>
          </p:nvPr>
        </p:nvSpPr>
        <p:spPr/>
        <p:txBody>
          <a:bodyPr/>
          <a:lstStyle/>
          <a:p>
            <a:fld id="{31D115A4-8B44-204B-9056-D3D82EE669CF}" type="slidenum">
              <a:rPr lang="en-US" smtClean="0"/>
              <a:t>4</a:t>
            </a:fld>
            <a:endParaRPr lang="en-US"/>
          </a:p>
        </p:txBody>
      </p:sp>
    </p:spTree>
    <p:extLst>
      <p:ext uri="{BB962C8B-B14F-4D97-AF65-F5344CB8AC3E}">
        <p14:creationId xmlns:p14="http://schemas.microsoft.com/office/powerpoint/2010/main" val="298560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So we know Brittany, James, and Shanelle all meet the criteria for our target audience for this example but no two people are the same, right? We all use media differently – there are so many different devices and seemingly endless types of media to consume throughout the day. If we just look at Brittany, James, and Shanelle, you can see exactly what I mean. Brittany is listening to Pandora on her Google Home, James is listening to his local morning show [INSERT YOUR MARKET’S LOCAL MORNING SHOW IF YOU WANT] on his Amazon Echo and Shanelle is listening to a podcast on her iPhone [INSERT A LOCAL PODCAST IN HERE IF YOU WANT]. Three different people – three different places. Take it a step further, if I had to guess which of these three was visiting ESPN.com, I’d probably guess James. But I’d be wrong – Brittany is.  And that’s the beauty of DNA Digital…</a:t>
            </a:r>
          </a:p>
        </p:txBody>
      </p:sp>
      <p:sp>
        <p:nvSpPr>
          <p:cNvPr id="4" name="Slide Number Placeholder 3"/>
          <p:cNvSpPr>
            <a:spLocks noGrp="1"/>
          </p:cNvSpPr>
          <p:nvPr>
            <p:ph type="sldNum" sz="quarter" idx="5"/>
          </p:nvPr>
        </p:nvSpPr>
        <p:spPr/>
        <p:txBody>
          <a:bodyPr/>
          <a:lstStyle/>
          <a:p>
            <a:fld id="{31D115A4-8B44-204B-9056-D3D82EE669CF}" type="slidenum">
              <a:rPr lang="en-US" smtClean="0"/>
              <a:t>5</a:t>
            </a:fld>
            <a:endParaRPr lang="en-US"/>
          </a:p>
        </p:txBody>
      </p:sp>
    </p:spTree>
    <p:extLst>
      <p:ext uri="{BB962C8B-B14F-4D97-AF65-F5344CB8AC3E}">
        <p14:creationId xmlns:p14="http://schemas.microsoft.com/office/powerpoint/2010/main" val="6769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We’re NOT guessing! We’re not simply selecting one place a prospect MIGHT be, we’re using our unique and advanced technology to serve ads to people where we KNOW they are because we’re following the actual person. So when James is listening to his local morning show [CLICK], we’re going to hit him with an audio ad. And when he’s on Facebook [CLICK], we’re going to hit him with a social ad. Same as when he’s on Zillow.com [CLICK], checking his email [CLICK] and when he’s home streaming SNL on TV, we can [CLICK] hit him with a video ad, too. So James will experience your brand messaging everywhere he is, as will Brittany, Shanelle, and every other unique individual we hand select because we’re connecting their Digital DNA with the multi-channel ad campaign we create.  </a:t>
            </a:r>
          </a:p>
        </p:txBody>
      </p:sp>
      <p:sp>
        <p:nvSpPr>
          <p:cNvPr id="4" name="Slide Number Placeholder 3"/>
          <p:cNvSpPr>
            <a:spLocks noGrp="1"/>
          </p:cNvSpPr>
          <p:nvPr>
            <p:ph type="sldNum" sz="quarter" idx="5"/>
          </p:nvPr>
        </p:nvSpPr>
        <p:spPr/>
        <p:txBody>
          <a:bodyPr/>
          <a:lstStyle/>
          <a:p>
            <a:fld id="{31D115A4-8B44-204B-9056-D3D82EE669CF}" type="slidenum">
              <a:rPr lang="en-US" smtClean="0"/>
              <a:t>6</a:t>
            </a:fld>
            <a:endParaRPr lang="en-US"/>
          </a:p>
        </p:txBody>
      </p:sp>
    </p:spTree>
    <p:extLst>
      <p:ext uri="{BB962C8B-B14F-4D97-AF65-F5344CB8AC3E}">
        <p14:creationId xmlns:p14="http://schemas.microsoft.com/office/powerpoint/2010/main" val="304218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rPr>
              <a:t> And, we can prove it works! Because we know Brittany, James, and Shanelle by name, you can take the list of everyone we reached and match those names to your new leads and customers offering the ability to prove ROI in an unprecedented way. So we’ve gone ahead and selected an audience we think best matches your ideal prospect. </a:t>
            </a:r>
          </a:p>
          <a:p>
            <a:pPr marL="0" marR="0">
              <a:spcBef>
                <a:spcPts val="0"/>
              </a:spcBef>
              <a:spcAft>
                <a:spcPts val="0"/>
              </a:spcAft>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1D115A4-8B44-204B-9056-D3D82EE669CF}" type="slidenum">
              <a:rPr lang="en-US" smtClean="0"/>
              <a:t>7</a:t>
            </a:fld>
            <a:endParaRPr lang="en-US"/>
          </a:p>
        </p:txBody>
      </p:sp>
    </p:spTree>
    <p:extLst>
      <p:ext uri="{BB962C8B-B14F-4D97-AF65-F5344CB8AC3E}">
        <p14:creationId xmlns:p14="http://schemas.microsoft.com/office/powerpoint/2010/main" val="247650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total, we found XXXX people who matched all of your key targeting parameters. </a:t>
            </a:r>
          </a:p>
          <a:p>
            <a:endParaRPr lang="en-US"/>
          </a:p>
          <a:p>
            <a:r>
              <a:rPr lang="en-US"/>
              <a:t>So, this is our campaign audience -- an important first step to establish. That’s because when we develop a campaign plan, that plan will be designed exactly around hitting each one of these people a specific number of times per month, across several digital channels and platforms, to build highly-focused resonance and frequency toward driving some sort of action throughout the campaign period.  It’s measured and appropriate ad coverage for your customized audience - no ridiculous spends or guesses on budgets.</a:t>
            </a:r>
            <a:endParaRPr lang="en-US">
              <a:cs typeface="Calibri"/>
            </a:endParaRPr>
          </a:p>
          <a:p>
            <a:endParaRPr lang="en-US"/>
          </a:p>
          <a:p>
            <a:r>
              <a:rPr lang="en-US"/>
              <a:t>By the way, this specificity in defining the audience is a key differentiator with our DNA Digital campaigns.  No one else can forecast the exact audience who’ll see your ad campaign -- let alone offer to identify them.  And, speaking of which, the number of people you see here is how many identities we will give you post-campaign so that you can truly have transparency on the audience that you've reached.</a:t>
            </a:r>
            <a:endParaRPr lang="en-US">
              <a:cs typeface="Calibri"/>
            </a:endParaRPr>
          </a:p>
        </p:txBody>
      </p:sp>
      <p:sp>
        <p:nvSpPr>
          <p:cNvPr id="4" name="Slide Number Placeholder 3"/>
          <p:cNvSpPr>
            <a:spLocks noGrp="1"/>
          </p:cNvSpPr>
          <p:nvPr>
            <p:ph type="sldNum" sz="quarter" idx="5"/>
          </p:nvPr>
        </p:nvSpPr>
        <p:spPr/>
        <p:txBody>
          <a:bodyPr/>
          <a:lstStyle/>
          <a:p>
            <a:fld id="{31D115A4-8B44-204B-9056-D3D82EE669CF}" type="slidenum">
              <a:rPr lang="en-US" smtClean="0"/>
              <a:t>9</a:t>
            </a:fld>
            <a:endParaRPr lang="en-US"/>
          </a:p>
        </p:txBody>
      </p:sp>
    </p:spTree>
    <p:extLst>
      <p:ext uri="{BB962C8B-B14F-4D97-AF65-F5344CB8AC3E}">
        <p14:creationId xmlns:p14="http://schemas.microsoft.com/office/powerpoint/2010/main" val="305677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following slides can be used by any rep who feels comfortable going a little further into the details of the program and/or feels comfortable pitching the particular platforms. Otherwise, these can be used by a DSM. </a:t>
            </a:r>
          </a:p>
        </p:txBody>
      </p:sp>
      <p:sp>
        <p:nvSpPr>
          <p:cNvPr id="4" name="Slide Number Placeholder 3"/>
          <p:cNvSpPr>
            <a:spLocks noGrp="1"/>
          </p:cNvSpPr>
          <p:nvPr>
            <p:ph type="sldNum" sz="quarter" idx="5"/>
          </p:nvPr>
        </p:nvSpPr>
        <p:spPr/>
        <p:txBody>
          <a:bodyPr/>
          <a:lstStyle/>
          <a:p>
            <a:fld id="{31D115A4-8B44-204B-9056-D3D82EE669CF}" type="slidenum">
              <a:rPr lang="en-US" smtClean="0"/>
              <a:t>10</a:t>
            </a:fld>
            <a:endParaRPr lang="en-US"/>
          </a:p>
        </p:txBody>
      </p:sp>
    </p:spTree>
    <p:extLst>
      <p:ext uri="{BB962C8B-B14F-4D97-AF65-F5344CB8AC3E}">
        <p14:creationId xmlns:p14="http://schemas.microsoft.com/office/powerpoint/2010/main" val="27220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76FC5-2933-C54F-A713-FD16EF779673}" type="slidenum">
              <a:rPr lang="en-US" smtClean="0"/>
              <a:t>‹#›</a:t>
            </a:fld>
            <a:endParaRPr lang="en-US"/>
          </a:p>
        </p:txBody>
      </p:sp>
    </p:spTree>
    <p:extLst>
      <p:ext uri="{BB962C8B-B14F-4D97-AF65-F5344CB8AC3E}">
        <p14:creationId xmlns:p14="http://schemas.microsoft.com/office/powerpoint/2010/main" val="170353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76FC5-2933-C54F-A713-FD16EF779673}" type="slidenum">
              <a:rPr lang="en-US" smtClean="0"/>
              <a:t>‹#›</a:t>
            </a:fld>
            <a:endParaRPr lang="en-US"/>
          </a:p>
        </p:txBody>
      </p:sp>
    </p:spTree>
    <p:extLst>
      <p:ext uri="{BB962C8B-B14F-4D97-AF65-F5344CB8AC3E}">
        <p14:creationId xmlns:p14="http://schemas.microsoft.com/office/powerpoint/2010/main" val="296315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76FC5-2933-C54F-A713-FD16EF779673}" type="slidenum">
              <a:rPr lang="en-US" smtClean="0"/>
              <a:t>‹#›</a:t>
            </a:fld>
            <a:endParaRPr lang="en-US"/>
          </a:p>
        </p:txBody>
      </p:sp>
    </p:spTree>
    <p:extLst>
      <p:ext uri="{BB962C8B-B14F-4D97-AF65-F5344CB8AC3E}">
        <p14:creationId xmlns:p14="http://schemas.microsoft.com/office/powerpoint/2010/main" val="175364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76FC5-2933-C54F-A713-FD16EF779673}" type="slidenum">
              <a:rPr lang="en-US" smtClean="0"/>
              <a:t>‹#›</a:t>
            </a:fld>
            <a:endParaRPr lang="en-US"/>
          </a:p>
        </p:txBody>
      </p:sp>
    </p:spTree>
    <p:extLst>
      <p:ext uri="{BB962C8B-B14F-4D97-AF65-F5344CB8AC3E}">
        <p14:creationId xmlns:p14="http://schemas.microsoft.com/office/powerpoint/2010/main" val="3009483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2"/>
        </a:solidFill>
        <a:effectLst/>
      </p:bgPr>
    </p:bg>
    <p:spTree>
      <p:nvGrpSpPr>
        <p:cNvPr id="1" name=""/>
        <p:cNvGrpSpPr/>
        <p:nvPr/>
      </p:nvGrpSpPr>
      <p:grpSpPr>
        <a:xfrm>
          <a:off x="0" y="0"/>
          <a:ext cx="0" cy="0"/>
          <a:chOff x="0" y="0"/>
          <a:chExt cx="0" cy="0"/>
        </a:xfrm>
      </p:grpSpPr>
      <p:pic>
        <p:nvPicPr>
          <p:cNvPr id="6" name="Google Shape;141;p11" descr="Blue.jpg">
            <a:extLst>
              <a:ext uri="{FF2B5EF4-FFF2-40B4-BE49-F238E27FC236}">
                <a16:creationId xmlns:a16="http://schemas.microsoft.com/office/drawing/2014/main" id="{8F7AAB9A-E77E-8941-86D2-B09C85DA584A}"/>
              </a:ext>
            </a:extLst>
          </p:cNvPr>
          <p:cNvPicPr preferRelativeResize="0"/>
          <p:nvPr userDrawn="1"/>
        </p:nvPicPr>
        <p:blipFill rotWithShape="1">
          <a:blip r:embed="rId2">
            <a:alphaModFix/>
            <a:duotone>
              <a:schemeClr val="accent2">
                <a:shade val="45000"/>
                <a:satMod val="135000"/>
              </a:schemeClr>
              <a:prstClr val="white"/>
            </a:duotone>
          </a:blip>
          <a:srcRect/>
          <a:stretch/>
        </p:blipFill>
        <p:spPr>
          <a:xfrm>
            <a:off x="0" y="0"/>
            <a:ext cx="9144000" cy="6858000"/>
          </a:xfrm>
          <a:prstGeom prst="rect">
            <a:avLst/>
          </a:prstGeom>
          <a:noFill/>
          <a:ln>
            <a:noFill/>
          </a:ln>
        </p:spPr>
      </p:pic>
      <p:pic>
        <p:nvPicPr>
          <p:cNvPr id="7" name="Google Shape;16;p3">
            <a:extLst>
              <a:ext uri="{FF2B5EF4-FFF2-40B4-BE49-F238E27FC236}">
                <a16:creationId xmlns:a16="http://schemas.microsoft.com/office/drawing/2014/main" id="{2A378CC8-7F1C-AB46-87E1-A72607A89A9B}"/>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97284" y="6340765"/>
            <a:ext cx="1250515" cy="452773"/>
          </a:xfrm>
          <a:prstGeom prst="rect">
            <a:avLst/>
          </a:prstGeom>
          <a:noFill/>
          <a:ln>
            <a:noFill/>
          </a:ln>
          <a:effectLst/>
        </p:spPr>
      </p:pic>
      <p:sp>
        <p:nvSpPr>
          <p:cNvPr id="8" name="Slide Number Placeholder 4">
            <a:extLst>
              <a:ext uri="{FF2B5EF4-FFF2-40B4-BE49-F238E27FC236}">
                <a16:creationId xmlns:a16="http://schemas.microsoft.com/office/drawing/2014/main" id="{9B007EFD-CA8D-5044-8A50-D16E3520FFB0}"/>
              </a:ext>
            </a:extLst>
          </p:cNvPr>
          <p:cNvSpPr txBox="1">
            <a:spLocks/>
          </p:cNvSpPr>
          <p:nvPr userDrawn="1"/>
        </p:nvSpPr>
        <p:spPr>
          <a:xfrm>
            <a:off x="8576733" y="6386078"/>
            <a:ext cx="395816" cy="365125"/>
          </a:xfrm>
          <a:prstGeom prst="rect">
            <a:avLst/>
          </a:prstGeom>
        </p:spPr>
        <p:txBody>
          <a:bodyPr vert="horz" lIns="91440" tIns="45720" rIns="91440" bIns="45720" rtlCol="0" anchor="ctr"/>
          <a:lstStyle>
            <a:defPPr>
              <a:defRPr lang="en-US"/>
            </a:defPPr>
            <a:lvl1pPr marL="0" algn="r" defTabSz="457200" rtl="0" eaLnBrk="1" latinLnBrk="0" hangingPunct="1">
              <a:defRPr sz="14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3F76FC5-2933-C54F-A713-FD16EF779673}" type="slidenum">
              <a:rPr lang="en-US" smtClean="0"/>
              <a:pPr/>
              <a:t>‹#›</a:t>
            </a:fld>
            <a:endParaRPr lang="en-US"/>
          </a:p>
        </p:txBody>
      </p:sp>
      <p:pic>
        <p:nvPicPr>
          <p:cNvPr id="2052" name="Picture 4" descr="page curl png - Black Page Curl Png | #1176705 - Vippng">
            <a:extLst>
              <a:ext uri="{FF2B5EF4-FFF2-40B4-BE49-F238E27FC236}">
                <a16:creationId xmlns:a16="http://schemas.microsoft.com/office/drawing/2014/main" id="{1DE0C1D8-72A7-EE47-9AD9-D6ED667B006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025411" y="0"/>
            <a:ext cx="1147164" cy="1193006"/>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C2C900CB-740F-9442-AA2E-188E630CDC36}"/>
              </a:ext>
            </a:extLst>
          </p:cNvPr>
          <p:cNvSpPr/>
          <p:nvPr userDrawn="1"/>
        </p:nvSpPr>
        <p:spPr>
          <a:xfrm rot="10800000">
            <a:off x="8178608" y="-1"/>
            <a:ext cx="965392" cy="119300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93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76FC5-2933-C54F-A713-FD16EF779673}" type="slidenum">
              <a:rPr lang="en-US" smtClean="0"/>
              <a:t>‹#›</a:t>
            </a:fld>
            <a:endParaRPr lang="en-US"/>
          </a:p>
        </p:txBody>
      </p:sp>
    </p:spTree>
    <p:extLst>
      <p:ext uri="{BB962C8B-B14F-4D97-AF65-F5344CB8AC3E}">
        <p14:creationId xmlns:p14="http://schemas.microsoft.com/office/powerpoint/2010/main" val="3201978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76FC5-2933-C54F-A713-FD16EF779673}" type="slidenum">
              <a:rPr lang="en-US" smtClean="0"/>
              <a:t>‹#›</a:t>
            </a:fld>
            <a:endParaRPr lang="en-US"/>
          </a:p>
        </p:txBody>
      </p:sp>
    </p:spTree>
    <p:extLst>
      <p:ext uri="{BB962C8B-B14F-4D97-AF65-F5344CB8AC3E}">
        <p14:creationId xmlns:p14="http://schemas.microsoft.com/office/powerpoint/2010/main" val="263651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76FC5-2933-C54F-A713-FD16EF779673}" type="slidenum">
              <a:rPr lang="en-US" smtClean="0"/>
              <a:t>‹#›</a:t>
            </a:fld>
            <a:endParaRPr lang="en-US"/>
          </a:p>
        </p:txBody>
      </p:sp>
    </p:spTree>
    <p:extLst>
      <p:ext uri="{BB962C8B-B14F-4D97-AF65-F5344CB8AC3E}">
        <p14:creationId xmlns:p14="http://schemas.microsoft.com/office/powerpoint/2010/main" val="4136608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76FC5-2933-C54F-A713-FD16EF779673}" type="slidenum">
              <a:rPr lang="en-US" smtClean="0"/>
              <a:t>‹#›</a:t>
            </a:fld>
            <a:endParaRPr lang="en-US"/>
          </a:p>
        </p:txBody>
      </p:sp>
    </p:spTree>
    <p:extLst>
      <p:ext uri="{BB962C8B-B14F-4D97-AF65-F5344CB8AC3E}">
        <p14:creationId xmlns:p14="http://schemas.microsoft.com/office/powerpoint/2010/main" val="2505786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eople-Based BLUE BAR">
    <p:spTree>
      <p:nvGrpSpPr>
        <p:cNvPr id="1" name=""/>
        <p:cNvGrpSpPr/>
        <p:nvPr/>
      </p:nvGrpSpPr>
      <p:grpSpPr>
        <a:xfrm>
          <a:off x="0" y="0"/>
          <a:ext cx="0" cy="0"/>
          <a:chOff x="0" y="0"/>
          <a:chExt cx="0" cy="0"/>
        </a:xfrm>
      </p:grpSpPr>
      <p:sp>
        <p:nvSpPr>
          <p:cNvPr id="4" name="Rectangle 3"/>
          <p:cNvSpPr/>
          <p:nvPr userDrawn="1"/>
        </p:nvSpPr>
        <p:spPr>
          <a:xfrm>
            <a:off x="0" y="6381093"/>
            <a:ext cx="9144000" cy="47690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Slide Number Placeholder 5"/>
          <p:cNvSpPr>
            <a:spLocks noGrp="1"/>
          </p:cNvSpPr>
          <p:nvPr>
            <p:ph type="sldNum" sz="quarter" idx="4"/>
          </p:nvPr>
        </p:nvSpPr>
        <p:spPr>
          <a:xfrm>
            <a:off x="8572249" y="6436983"/>
            <a:ext cx="467756" cy="365125"/>
          </a:xfrm>
          <a:prstGeom prst="rect">
            <a:avLst/>
          </a:prstGeom>
        </p:spPr>
        <p:txBody>
          <a:bodyPr vert="horz" lIns="91440" tIns="45720" rIns="91440" bIns="45720" rtlCol="0" anchor="ctr"/>
          <a:lstStyle>
            <a:lvl1pPr algn="ctr">
              <a:defRPr sz="1200" b="1">
                <a:solidFill>
                  <a:schemeClr val="bg1">
                    <a:lumMod val="85000"/>
                  </a:schemeClr>
                </a:solidFill>
              </a:defRPr>
            </a:lvl1pPr>
          </a:lstStyle>
          <a:p>
            <a:fld id="{306ACAEC-728F-1A4A-B264-E8CED057C0BB}" type="slidenum">
              <a:rPr lang="en-US" smtClean="0"/>
              <a:pPr/>
              <a:t>‹#›</a:t>
            </a:fld>
            <a:endParaRPr lang="en-US"/>
          </a:p>
        </p:txBody>
      </p:sp>
      <p:sp>
        <p:nvSpPr>
          <p:cNvPr id="11" name="TextBox 10"/>
          <p:cNvSpPr txBox="1"/>
          <p:nvPr/>
        </p:nvSpPr>
        <p:spPr>
          <a:xfrm>
            <a:off x="6268010" y="6545678"/>
            <a:ext cx="1957403" cy="147733"/>
          </a:xfrm>
          <a:prstGeom prst="rect">
            <a:avLst/>
          </a:prstGeom>
          <a:noFill/>
          <a:ln w="12700">
            <a:noFill/>
          </a:ln>
        </p:spPr>
        <p:txBody>
          <a:bodyPr wrap="square" lIns="0" tIns="0" rIns="0" bIns="0" rtlCol="0">
            <a:spAutoFit/>
          </a:bodyPr>
          <a:lstStyle/>
          <a:p>
            <a:pPr algn="r">
              <a:lnSpc>
                <a:spcPct val="80000"/>
              </a:lnSpc>
            </a:pPr>
            <a:r>
              <a:rPr lang="en-US" sz="1200" b="1">
                <a:solidFill>
                  <a:schemeClr val="bg1">
                    <a:lumMod val="95000"/>
                  </a:schemeClr>
                </a:solidFill>
              </a:rPr>
              <a:t>People-Based </a:t>
            </a:r>
            <a:r>
              <a:rPr lang="en-US" sz="1200">
                <a:solidFill>
                  <a:schemeClr val="bg1">
                    <a:lumMod val="85000"/>
                  </a:schemeClr>
                </a:solidFill>
              </a:rPr>
              <a:t>Digital Marketing</a:t>
            </a:r>
          </a:p>
        </p:txBody>
      </p:sp>
      <p:pic>
        <p:nvPicPr>
          <p:cNvPr id="12" name="Picture 11"/>
          <p:cNvPicPr>
            <a:picLocks noChangeAspect="1"/>
          </p:cNvPicPr>
          <p:nvPr userDrawn="1"/>
        </p:nvPicPr>
        <p:blipFill>
          <a:blip r:embed="rId2" cstate="screen">
            <a:lum bright="70000" contrast="-70000"/>
            <a:extLst>
              <a:ext uri="{28A0092B-C50C-407E-A947-70E740481C1C}">
                <a14:useLocalDpi xmlns:a14="http://schemas.microsoft.com/office/drawing/2010/main"/>
              </a:ext>
            </a:extLst>
          </a:blip>
          <a:stretch>
            <a:fillRect/>
          </a:stretch>
        </p:blipFill>
        <p:spPr>
          <a:xfrm flipH="1">
            <a:off x="8281661" y="6469912"/>
            <a:ext cx="234340" cy="265917"/>
          </a:xfrm>
          <a:prstGeom prst="rect">
            <a:avLst/>
          </a:prstGeom>
        </p:spPr>
      </p:pic>
      <p:pic>
        <p:nvPicPr>
          <p:cNvPr id="13" name="Picture 12">
            <a:extLst>
              <a:ext uri="{FF2B5EF4-FFF2-40B4-BE49-F238E27FC236}">
                <a16:creationId xmlns:a16="http://schemas.microsoft.com/office/drawing/2014/main" id="{26DB1DAB-D0CA-C748-B90F-E5834D251B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8808" y="6470873"/>
            <a:ext cx="994835" cy="307777"/>
          </a:xfrm>
          <a:prstGeom prst="rect">
            <a:avLst/>
          </a:prstGeom>
        </p:spPr>
      </p:pic>
    </p:spTree>
    <p:extLst>
      <p:ext uri="{BB962C8B-B14F-4D97-AF65-F5344CB8AC3E}">
        <p14:creationId xmlns:p14="http://schemas.microsoft.com/office/powerpoint/2010/main" val="2059135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eneric BLACK BAR">
    <p:spTree>
      <p:nvGrpSpPr>
        <p:cNvPr id="1" name=""/>
        <p:cNvGrpSpPr/>
        <p:nvPr/>
      </p:nvGrpSpPr>
      <p:grpSpPr>
        <a:xfrm>
          <a:off x="0" y="0"/>
          <a:ext cx="0" cy="0"/>
          <a:chOff x="0" y="0"/>
          <a:chExt cx="0" cy="0"/>
        </a:xfrm>
      </p:grpSpPr>
      <p:sp>
        <p:nvSpPr>
          <p:cNvPr id="4" name="Rectangle 3"/>
          <p:cNvSpPr/>
          <p:nvPr userDrawn="1"/>
        </p:nvSpPr>
        <p:spPr>
          <a:xfrm>
            <a:off x="0" y="6381093"/>
            <a:ext cx="9144000" cy="476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8572249" y="6436983"/>
            <a:ext cx="467756" cy="365125"/>
          </a:xfrm>
          <a:prstGeom prst="rect">
            <a:avLst/>
          </a:prstGeom>
        </p:spPr>
        <p:txBody>
          <a:bodyPr vert="horz" lIns="91440" tIns="45720" rIns="91440" bIns="45720" rtlCol="0" anchor="ctr"/>
          <a:lstStyle>
            <a:lvl1pPr algn="ctr">
              <a:defRPr sz="1200" b="1">
                <a:solidFill>
                  <a:schemeClr val="bg1">
                    <a:lumMod val="85000"/>
                  </a:schemeClr>
                </a:solidFill>
              </a:defRPr>
            </a:lvl1pPr>
          </a:lstStyle>
          <a:p>
            <a:fld id="{306ACAEC-728F-1A4A-B264-E8CED057C0BB}" type="slidenum">
              <a:rPr lang="en-US" smtClean="0"/>
              <a:pPr/>
              <a:t>‹#›</a:t>
            </a:fld>
            <a:endParaRPr lang="en-US"/>
          </a:p>
        </p:txBody>
      </p:sp>
      <p:pic>
        <p:nvPicPr>
          <p:cNvPr id="2" name="Picture 1">
            <a:extLst>
              <a:ext uri="{FF2B5EF4-FFF2-40B4-BE49-F238E27FC236}">
                <a16:creationId xmlns:a16="http://schemas.microsoft.com/office/drawing/2014/main" id="{CDA3B832-2307-9E46-A10B-A500DE9CDE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808" y="6470873"/>
            <a:ext cx="994835" cy="307777"/>
          </a:xfrm>
          <a:prstGeom prst="rect">
            <a:avLst/>
          </a:prstGeom>
        </p:spPr>
      </p:pic>
    </p:spTree>
    <p:extLst>
      <p:ext uri="{BB962C8B-B14F-4D97-AF65-F5344CB8AC3E}">
        <p14:creationId xmlns:p14="http://schemas.microsoft.com/office/powerpoint/2010/main" val="389912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3518F8-B2A9-AC40-A339-F399EEA892E7}"/>
              </a:ext>
            </a:extLst>
          </p:cNvPr>
          <p:cNvSpPr/>
          <p:nvPr userDrawn="1"/>
        </p:nvSpPr>
        <p:spPr>
          <a:xfrm>
            <a:off x="6716497" y="6236737"/>
            <a:ext cx="1748065" cy="5787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7515167-10BC-DA43-8E1E-F2D5660E4F5F}"/>
              </a:ext>
            </a:extLst>
          </p:cNvPr>
          <p:cNvPicPr>
            <a:picLocks noChangeAspect="1"/>
          </p:cNvPicPr>
          <p:nvPr userDrawn="1"/>
        </p:nvPicPr>
        <p:blipFill>
          <a:blip r:embed="rId2"/>
          <a:stretch>
            <a:fillRect/>
          </a:stretch>
        </p:blipFill>
        <p:spPr>
          <a:xfrm>
            <a:off x="0" y="6287235"/>
            <a:ext cx="9144000" cy="578716"/>
          </a:xfrm>
          <a:prstGeom prst="rect">
            <a:avLst/>
          </a:prstGeom>
        </p:spPr>
      </p:pic>
      <p:sp>
        <p:nvSpPr>
          <p:cNvPr id="9" name="Rectangle 8">
            <a:extLst>
              <a:ext uri="{FF2B5EF4-FFF2-40B4-BE49-F238E27FC236}">
                <a16:creationId xmlns:a16="http://schemas.microsoft.com/office/drawing/2014/main" id="{F3B125DE-F6E6-1E47-B81F-D6A82B41E3DF}"/>
              </a:ext>
            </a:extLst>
          </p:cNvPr>
          <p:cNvSpPr/>
          <p:nvPr userDrawn="1"/>
        </p:nvSpPr>
        <p:spPr>
          <a:xfrm>
            <a:off x="-1" y="6271156"/>
            <a:ext cx="3361267" cy="578716"/>
          </a:xfrm>
          <a:prstGeom prst="rect">
            <a:avLst/>
          </a:prstGeom>
          <a:gradFill>
            <a:gsLst>
              <a:gs pos="0">
                <a:schemeClr val="tx1"/>
              </a:gs>
              <a:gs pos="49000">
                <a:schemeClr val="tx1">
                  <a:alpha val="42000"/>
                </a:schemeClr>
              </a:gs>
              <a:gs pos="82000">
                <a:schemeClr val="tx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16;p3">
            <a:extLst>
              <a:ext uri="{FF2B5EF4-FFF2-40B4-BE49-F238E27FC236}">
                <a16:creationId xmlns:a16="http://schemas.microsoft.com/office/drawing/2014/main" id="{ACA9C8F0-434F-5749-93AC-A0B5C452A47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97284" y="6340765"/>
            <a:ext cx="1250515" cy="452773"/>
          </a:xfrm>
          <a:prstGeom prst="rect">
            <a:avLst/>
          </a:prstGeom>
          <a:noFill/>
          <a:ln>
            <a:noFill/>
          </a:ln>
        </p:spPr>
      </p:pic>
      <p:sp>
        <p:nvSpPr>
          <p:cNvPr id="5" name="Slide Number Placeholder 4">
            <a:extLst>
              <a:ext uri="{FF2B5EF4-FFF2-40B4-BE49-F238E27FC236}">
                <a16:creationId xmlns:a16="http://schemas.microsoft.com/office/drawing/2014/main" id="{9236C0CB-7BAE-B14F-A0D3-FD92E1B39431}"/>
              </a:ext>
            </a:extLst>
          </p:cNvPr>
          <p:cNvSpPr>
            <a:spLocks noGrp="1"/>
          </p:cNvSpPr>
          <p:nvPr>
            <p:ph type="sldNum" sz="quarter" idx="12"/>
          </p:nvPr>
        </p:nvSpPr>
        <p:spPr>
          <a:xfrm>
            <a:off x="8576733" y="6386078"/>
            <a:ext cx="395816" cy="365125"/>
          </a:xfrm>
        </p:spPr>
        <p:txBody>
          <a:bodyPr/>
          <a:lstStyle>
            <a:lvl1pPr>
              <a:defRPr sz="1400" b="1">
                <a:solidFill>
                  <a:schemeClr val="bg2"/>
                </a:solidFill>
              </a:defRPr>
            </a:lvl1pPr>
          </a:lstStyle>
          <a:p>
            <a:fld id="{63F76FC5-2933-C54F-A713-FD16EF779673}" type="slidenum">
              <a:rPr lang="en-US" smtClean="0"/>
              <a:pPr/>
              <a:t>‹#›</a:t>
            </a:fld>
            <a:endParaRPr lang="en-US"/>
          </a:p>
        </p:txBody>
      </p:sp>
      <p:sp>
        <p:nvSpPr>
          <p:cNvPr id="15" name="Data 14">
            <a:extLst>
              <a:ext uri="{FF2B5EF4-FFF2-40B4-BE49-F238E27FC236}">
                <a16:creationId xmlns:a16="http://schemas.microsoft.com/office/drawing/2014/main" id="{20572218-50A5-DD4A-9739-A4D37F09EC3B}"/>
              </a:ext>
            </a:extLst>
          </p:cNvPr>
          <p:cNvSpPr/>
          <p:nvPr userDrawn="1"/>
        </p:nvSpPr>
        <p:spPr>
          <a:xfrm>
            <a:off x="6143018" y="6228609"/>
            <a:ext cx="2321544" cy="637342"/>
          </a:xfrm>
          <a:prstGeom prst="flowChartInputOutpu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381C36C9-C73D-6C40-89D7-C9D36E7886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03754" y="6369452"/>
            <a:ext cx="1600072" cy="392564"/>
          </a:xfrm>
          <a:prstGeom prst="rect">
            <a:avLst/>
          </a:prstGeom>
        </p:spPr>
      </p:pic>
    </p:spTree>
    <p:extLst>
      <p:ext uri="{BB962C8B-B14F-4D97-AF65-F5344CB8AC3E}">
        <p14:creationId xmlns:p14="http://schemas.microsoft.com/office/powerpoint/2010/main" val="5829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3518F8-B2A9-AC40-A339-F399EEA892E7}"/>
              </a:ext>
            </a:extLst>
          </p:cNvPr>
          <p:cNvSpPr/>
          <p:nvPr userDrawn="1"/>
        </p:nvSpPr>
        <p:spPr>
          <a:xfrm>
            <a:off x="7103533" y="6236737"/>
            <a:ext cx="1361029" cy="5787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7515167-10BC-DA43-8E1E-F2D5660E4F5F}"/>
              </a:ext>
            </a:extLst>
          </p:cNvPr>
          <p:cNvPicPr>
            <a:picLocks noChangeAspect="1"/>
          </p:cNvPicPr>
          <p:nvPr userDrawn="1"/>
        </p:nvPicPr>
        <p:blipFill>
          <a:blip r:embed="rId2"/>
          <a:stretch>
            <a:fillRect/>
          </a:stretch>
        </p:blipFill>
        <p:spPr>
          <a:xfrm>
            <a:off x="0" y="6287235"/>
            <a:ext cx="9144000" cy="578716"/>
          </a:xfrm>
          <a:prstGeom prst="rect">
            <a:avLst/>
          </a:prstGeom>
        </p:spPr>
      </p:pic>
      <p:sp>
        <p:nvSpPr>
          <p:cNvPr id="9" name="Rectangle 8">
            <a:extLst>
              <a:ext uri="{FF2B5EF4-FFF2-40B4-BE49-F238E27FC236}">
                <a16:creationId xmlns:a16="http://schemas.microsoft.com/office/drawing/2014/main" id="{F3B125DE-F6E6-1E47-B81F-D6A82B41E3DF}"/>
              </a:ext>
            </a:extLst>
          </p:cNvPr>
          <p:cNvSpPr/>
          <p:nvPr userDrawn="1"/>
        </p:nvSpPr>
        <p:spPr>
          <a:xfrm>
            <a:off x="-1" y="6271156"/>
            <a:ext cx="3361267" cy="578716"/>
          </a:xfrm>
          <a:prstGeom prst="rect">
            <a:avLst/>
          </a:prstGeom>
          <a:gradFill>
            <a:gsLst>
              <a:gs pos="0">
                <a:schemeClr val="tx1"/>
              </a:gs>
              <a:gs pos="49000">
                <a:schemeClr val="tx1">
                  <a:alpha val="42000"/>
                </a:schemeClr>
              </a:gs>
              <a:gs pos="82000">
                <a:schemeClr val="tx1">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16;p3">
            <a:extLst>
              <a:ext uri="{FF2B5EF4-FFF2-40B4-BE49-F238E27FC236}">
                <a16:creationId xmlns:a16="http://schemas.microsoft.com/office/drawing/2014/main" id="{ACA9C8F0-434F-5749-93AC-A0B5C452A47D}"/>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97284" y="6340765"/>
            <a:ext cx="1250515" cy="452773"/>
          </a:xfrm>
          <a:prstGeom prst="rect">
            <a:avLst/>
          </a:prstGeom>
          <a:noFill/>
          <a:ln>
            <a:noFill/>
          </a:ln>
        </p:spPr>
      </p:pic>
      <p:sp>
        <p:nvSpPr>
          <p:cNvPr id="5" name="Slide Number Placeholder 4">
            <a:extLst>
              <a:ext uri="{FF2B5EF4-FFF2-40B4-BE49-F238E27FC236}">
                <a16:creationId xmlns:a16="http://schemas.microsoft.com/office/drawing/2014/main" id="{9236C0CB-7BAE-B14F-A0D3-FD92E1B39431}"/>
              </a:ext>
            </a:extLst>
          </p:cNvPr>
          <p:cNvSpPr>
            <a:spLocks noGrp="1"/>
          </p:cNvSpPr>
          <p:nvPr>
            <p:ph type="sldNum" sz="quarter" idx="12"/>
          </p:nvPr>
        </p:nvSpPr>
        <p:spPr>
          <a:xfrm>
            <a:off x="8576733" y="6386078"/>
            <a:ext cx="395816" cy="365125"/>
          </a:xfrm>
        </p:spPr>
        <p:txBody>
          <a:bodyPr/>
          <a:lstStyle>
            <a:lvl1pPr>
              <a:defRPr sz="1400" b="1">
                <a:solidFill>
                  <a:schemeClr val="bg2"/>
                </a:solidFill>
              </a:defRPr>
            </a:lvl1pPr>
          </a:lstStyle>
          <a:p>
            <a:fld id="{63F76FC5-2933-C54F-A713-FD16EF779673}" type="slidenum">
              <a:rPr lang="en-US" smtClean="0"/>
              <a:pPr/>
              <a:t>‹#›</a:t>
            </a:fld>
            <a:endParaRPr lang="en-US"/>
          </a:p>
        </p:txBody>
      </p:sp>
      <p:sp>
        <p:nvSpPr>
          <p:cNvPr id="15" name="Data 14">
            <a:extLst>
              <a:ext uri="{FF2B5EF4-FFF2-40B4-BE49-F238E27FC236}">
                <a16:creationId xmlns:a16="http://schemas.microsoft.com/office/drawing/2014/main" id="{20572218-50A5-DD4A-9739-A4D37F09EC3B}"/>
              </a:ext>
            </a:extLst>
          </p:cNvPr>
          <p:cNvSpPr/>
          <p:nvPr userDrawn="1"/>
        </p:nvSpPr>
        <p:spPr>
          <a:xfrm>
            <a:off x="6657027" y="6228609"/>
            <a:ext cx="1807535" cy="637342"/>
          </a:xfrm>
          <a:prstGeom prst="flowChartInputOutpu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10FAB1B-4099-874A-B607-5B96A8BCE1B3}"/>
              </a:ext>
            </a:extLst>
          </p:cNvPr>
          <p:cNvSpPr txBox="1"/>
          <p:nvPr/>
        </p:nvSpPr>
        <p:spPr>
          <a:xfrm>
            <a:off x="7179523" y="6386078"/>
            <a:ext cx="1005083" cy="341632"/>
          </a:xfrm>
          <a:prstGeom prst="rect">
            <a:avLst/>
          </a:prstGeom>
          <a:noFill/>
          <a:effectLst>
            <a:glow rad="177800">
              <a:schemeClr val="tx1">
                <a:alpha val="40000"/>
              </a:schemeClr>
            </a:glow>
          </a:effectLst>
        </p:spPr>
        <p:txBody>
          <a:bodyPr wrap="none" rtlCol="0">
            <a:spAutoFit/>
          </a:bodyPr>
          <a:lstStyle/>
          <a:p>
            <a:pPr>
              <a:lnSpc>
                <a:spcPct val="90000"/>
              </a:lnSpc>
            </a:pPr>
            <a:r>
              <a:rPr lang="en-US" sz="1100" b="1">
                <a:solidFill>
                  <a:schemeClr val="bg2"/>
                </a:solidFill>
              </a:rPr>
              <a:t>People-Based</a:t>
            </a:r>
          </a:p>
          <a:p>
            <a:pPr>
              <a:lnSpc>
                <a:spcPct val="90000"/>
              </a:lnSpc>
            </a:pPr>
            <a:r>
              <a:rPr lang="en-US" sz="700" spc="30">
                <a:solidFill>
                  <a:schemeClr val="bg2"/>
                </a:solidFill>
              </a:rPr>
              <a:t>DIGITAL MARKETING</a:t>
            </a:r>
            <a:endParaRPr lang="en-US" sz="900" spc="30">
              <a:solidFill>
                <a:schemeClr val="bg2"/>
              </a:solidFill>
            </a:endParaRPr>
          </a:p>
        </p:txBody>
      </p:sp>
      <p:pic>
        <p:nvPicPr>
          <p:cNvPr id="16" name="Picture 15">
            <a:extLst>
              <a:ext uri="{FF2B5EF4-FFF2-40B4-BE49-F238E27FC236}">
                <a16:creationId xmlns:a16="http://schemas.microsoft.com/office/drawing/2014/main" id="{BB278530-E2AB-5A40-B777-66DA0B5247ED}"/>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5430"/>
                    </a14:imgEffect>
                    <a14:imgEffect>
                      <a14:saturation sat="98000"/>
                    </a14:imgEffect>
                    <a14:imgEffect>
                      <a14:brightnessContrast bright="100000" contrast="-61000"/>
                    </a14:imgEffect>
                  </a14:imgLayer>
                </a14:imgProps>
              </a:ext>
            </a:extLst>
          </a:blip>
          <a:stretch>
            <a:fillRect/>
          </a:stretch>
        </p:blipFill>
        <p:spPr>
          <a:xfrm>
            <a:off x="6968100" y="6426200"/>
            <a:ext cx="243420" cy="243420"/>
          </a:xfrm>
          <a:prstGeom prst="rect">
            <a:avLst/>
          </a:prstGeom>
          <a:effectLst/>
        </p:spPr>
      </p:pic>
    </p:spTree>
    <p:extLst>
      <p:ext uri="{BB962C8B-B14F-4D97-AF65-F5344CB8AC3E}">
        <p14:creationId xmlns:p14="http://schemas.microsoft.com/office/powerpoint/2010/main" val="5829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A9ACEB-30CC-DB45-A880-0D1268E5C0BF}"/>
              </a:ext>
            </a:extLst>
          </p:cNvPr>
          <p:cNvPicPr>
            <a:picLocks noChangeAspect="1"/>
          </p:cNvPicPr>
          <p:nvPr userDrawn="1"/>
        </p:nvPicPr>
        <p:blipFill>
          <a:blip r:embed="rId2"/>
          <a:stretch>
            <a:fillRect/>
          </a:stretch>
        </p:blipFill>
        <p:spPr>
          <a:xfrm>
            <a:off x="0" y="1782"/>
            <a:ext cx="8691166" cy="6856218"/>
          </a:xfrm>
          <a:prstGeom prst="rect">
            <a:avLst/>
          </a:prstGeom>
        </p:spPr>
      </p:pic>
    </p:spTree>
    <p:extLst>
      <p:ext uri="{BB962C8B-B14F-4D97-AF65-F5344CB8AC3E}">
        <p14:creationId xmlns:p14="http://schemas.microsoft.com/office/powerpoint/2010/main" val="169167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Google Shape;129;p8">
            <a:extLst>
              <a:ext uri="{FF2B5EF4-FFF2-40B4-BE49-F238E27FC236}">
                <a16:creationId xmlns:a16="http://schemas.microsoft.com/office/drawing/2014/main" id="{2C779C27-D130-AC4C-9DA1-B813B9C382B7}"/>
              </a:ext>
            </a:extLst>
          </p:cNvPr>
          <p:cNvSpPr/>
          <p:nvPr userDrawn="1"/>
        </p:nvSpPr>
        <p:spPr>
          <a:xfrm>
            <a:off x="0" y="0"/>
            <a:ext cx="9144000" cy="6858000"/>
          </a:xfrm>
          <a:prstGeom prst="rect">
            <a:avLst/>
          </a:prstGeom>
          <a:solidFill>
            <a:srgbClr val="003463"/>
          </a:solidFill>
          <a:ln w="25400" cap="flat" cmpd="sng">
            <a:noFill/>
            <a:prstDash val="solid"/>
            <a:round/>
            <a:headEnd type="none" w="sm" len="sm"/>
            <a:tailEnd type="none" w="sm" len="sm"/>
          </a:ln>
          <a:effectLst>
            <a:outerShdw blurRad="38100" dist="23000" dir="5400000" rotWithShape="0">
              <a:srgbClr val="000000">
                <a:alpha val="2980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pic>
        <p:nvPicPr>
          <p:cNvPr id="15" name="Google Shape;141;p11" descr="Blue.jpg">
            <a:extLst>
              <a:ext uri="{FF2B5EF4-FFF2-40B4-BE49-F238E27FC236}">
                <a16:creationId xmlns:a16="http://schemas.microsoft.com/office/drawing/2014/main" id="{234DCD3D-6BF9-8742-9B2D-2CD544F10DD4}"/>
              </a:ext>
            </a:extLst>
          </p:cNvPr>
          <p:cNvPicPr preferRelativeResize="0"/>
          <p:nvPr userDrawn="1"/>
        </p:nvPicPr>
        <p:blipFill rotWithShape="1">
          <a:blip r:embed="rId2">
            <a:alphaModFix/>
          </a:blip>
          <a:srcRect/>
          <a:stretch/>
        </p:blipFill>
        <p:spPr>
          <a:xfrm>
            <a:off x="0" y="0"/>
            <a:ext cx="9144000" cy="6858000"/>
          </a:xfrm>
          <a:prstGeom prst="rect">
            <a:avLst/>
          </a:prstGeom>
          <a:noFill/>
          <a:ln>
            <a:noFill/>
          </a:ln>
        </p:spPr>
      </p:pic>
      <p:pic>
        <p:nvPicPr>
          <p:cNvPr id="16" name="Google Shape;16;p3">
            <a:extLst>
              <a:ext uri="{FF2B5EF4-FFF2-40B4-BE49-F238E27FC236}">
                <a16:creationId xmlns:a16="http://schemas.microsoft.com/office/drawing/2014/main" id="{80D6235C-FFAC-7045-B0EA-7F4EC016E201}"/>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97284" y="6340765"/>
            <a:ext cx="1250515" cy="452773"/>
          </a:xfrm>
          <a:prstGeom prst="rect">
            <a:avLst/>
          </a:prstGeom>
          <a:noFill/>
          <a:ln>
            <a:noFill/>
          </a:ln>
        </p:spPr>
      </p:pic>
      <p:sp>
        <p:nvSpPr>
          <p:cNvPr id="17" name="Slide Number Placeholder 4">
            <a:extLst>
              <a:ext uri="{FF2B5EF4-FFF2-40B4-BE49-F238E27FC236}">
                <a16:creationId xmlns:a16="http://schemas.microsoft.com/office/drawing/2014/main" id="{F4F9B7F8-9E8A-7845-A2E4-7353526C1851}"/>
              </a:ext>
            </a:extLst>
          </p:cNvPr>
          <p:cNvSpPr>
            <a:spLocks noGrp="1"/>
          </p:cNvSpPr>
          <p:nvPr>
            <p:ph type="sldNum" sz="quarter" idx="12"/>
          </p:nvPr>
        </p:nvSpPr>
        <p:spPr>
          <a:xfrm>
            <a:off x="8576733" y="6386078"/>
            <a:ext cx="395816" cy="365125"/>
          </a:xfrm>
        </p:spPr>
        <p:txBody>
          <a:bodyPr/>
          <a:lstStyle>
            <a:lvl1pPr>
              <a:defRPr sz="1400" b="1">
                <a:solidFill>
                  <a:schemeClr val="bg2"/>
                </a:solidFill>
              </a:defRPr>
            </a:lvl1pPr>
          </a:lstStyle>
          <a:p>
            <a:fld id="{63F76FC5-2933-C54F-A713-FD16EF779673}" type="slidenum">
              <a:rPr lang="en-US" smtClean="0"/>
              <a:pPr/>
              <a:t>‹#›</a:t>
            </a:fld>
            <a:endParaRPr lang="en-US"/>
          </a:p>
        </p:txBody>
      </p:sp>
    </p:spTree>
    <p:extLst>
      <p:ext uri="{BB962C8B-B14F-4D97-AF65-F5344CB8AC3E}">
        <p14:creationId xmlns:p14="http://schemas.microsoft.com/office/powerpoint/2010/main" val="369297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Google Shape;129;p8">
            <a:extLst>
              <a:ext uri="{FF2B5EF4-FFF2-40B4-BE49-F238E27FC236}">
                <a16:creationId xmlns:a16="http://schemas.microsoft.com/office/drawing/2014/main" id="{2C779C27-D130-AC4C-9DA1-B813B9C382B7}"/>
              </a:ext>
            </a:extLst>
          </p:cNvPr>
          <p:cNvSpPr/>
          <p:nvPr userDrawn="1"/>
        </p:nvSpPr>
        <p:spPr>
          <a:xfrm>
            <a:off x="0" y="0"/>
            <a:ext cx="9144000" cy="6858000"/>
          </a:xfrm>
          <a:prstGeom prst="rect">
            <a:avLst/>
          </a:prstGeom>
          <a:solidFill>
            <a:srgbClr val="003463"/>
          </a:solidFill>
          <a:ln w="25400" cap="flat" cmpd="sng">
            <a:noFill/>
            <a:prstDash val="solid"/>
            <a:round/>
            <a:headEnd type="none" w="sm" len="sm"/>
            <a:tailEnd type="none" w="sm" len="sm"/>
          </a:ln>
          <a:effectLst>
            <a:outerShdw blurRad="38100" dist="23000" dir="5400000" rotWithShape="0">
              <a:srgbClr val="000000">
                <a:alpha val="29803"/>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entury Gothic"/>
              <a:buNone/>
            </a:pPr>
            <a:endParaRPr sz="1800" b="0" i="0" u="none" strike="noStrike" cap="none">
              <a:solidFill>
                <a:srgbClr val="000000"/>
              </a:solidFill>
              <a:latin typeface="Century Gothic"/>
              <a:ea typeface="Century Gothic"/>
              <a:cs typeface="Century Gothic"/>
              <a:sym typeface="Century Gothic"/>
            </a:endParaRPr>
          </a:p>
        </p:txBody>
      </p:sp>
      <p:pic>
        <p:nvPicPr>
          <p:cNvPr id="15" name="Google Shape;141;p11" descr="Blue.jpg">
            <a:extLst>
              <a:ext uri="{FF2B5EF4-FFF2-40B4-BE49-F238E27FC236}">
                <a16:creationId xmlns:a16="http://schemas.microsoft.com/office/drawing/2014/main" id="{234DCD3D-6BF9-8742-9B2D-2CD544F10DD4}"/>
              </a:ext>
            </a:extLst>
          </p:cNvPr>
          <p:cNvPicPr preferRelativeResize="0"/>
          <p:nvPr userDrawn="1"/>
        </p:nvPicPr>
        <p:blipFill rotWithShape="1">
          <a:blip r:embed="rId2">
            <a:alphaModFix/>
          </a:blip>
          <a:srcRect/>
          <a:stretch/>
        </p:blipFill>
        <p:spPr>
          <a:xfrm>
            <a:off x="0" y="0"/>
            <a:ext cx="9144000" cy="6858000"/>
          </a:xfrm>
          <a:prstGeom prst="rect">
            <a:avLst/>
          </a:prstGeom>
          <a:noFill/>
          <a:ln>
            <a:noFill/>
          </a:ln>
        </p:spPr>
      </p:pic>
      <p:pic>
        <p:nvPicPr>
          <p:cNvPr id="16" name="Google Shape;16;p3">
            <a:extLst>
              <a:ext uri="{FF2B5EF4-FFF2-40B4-BE49-F238E27FC236}">
                <a16:creationId xmlns:a16="http://schemas.microsoft.com/office/drawing/2014/main" id="{80D6235C-FFAC-7045-B0EA-7F4EC016E201}"/>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a:stretch/>
        </p:blipFill>
        <p:spPr>
          <a:xfrm>
            <a:off x="197284" y="6340765"/>
            <a:ext cx="1250515" cy="452773"/>
          </a:xfrm>
          <a:prstGeom prst="rect">
            <a:avLst/>
          </a:prstGeom>
          <a:noFill/>
          <a:ln>
            <a:noFill/>
          </a:ln>
        </p:spPr>
      </p:pic>
      <p:sp>
        <p:nvSpPr>
          <p:cNvPr id="17" name="Slide Number Placeholder 4">
            <a:extLst>
              <a:ext uri="{FF2B5EF4-FFF2-40B4-BE49-F238E27FC236}">
                <a16:creationId xmlns:a16="http://schemas.microsoft.com/office/drawing/2014/main" id="{F4F9B7F8-9E8A-7845-A2E4-7353526C1851}"/>
              </a:ext>
            </a:extLst>
          </p:cNvPr>
          <p:cNvSpPr>
            <a:spLocks noGrp="1"/>
          </p:cNvSpPr>
          <p:nvPr>
            <p:ph type="sldNum" sz="quarter" idx="12"/>
          </p:nvPr>
        </p:nvSpPr>
        <p:spPr>
          <a:xfrm>
            <a:off x="8576733" y="6386078"/>
            <a:ext cx="395816" cy="365125"/>
          </a:xfrm>
        </p:spPr>
        <p:txBody>
          <a:bodyPr/>
          <a:lstStyle>
            <a:lvl1pPr>
              <a:defRPr sz="1400" b="1">
                <a:solidFill>
                  <a:schemeClr val="bg2"/>
                </a:solidFill>
              </a:defRPr>
            </a:lvl1pPr>
          </a:lstStyle>
          <a:p>
            <a:fld id="{63F76FC5-2933-C54F-A713-FD16EF779673}" type="slidenum">
              <a:rPr lang="en-US" smtClean="0"/>
              <a:pPr/>
              <a:t>‹#›</a:t>
            </a:fld>
            <a:endParaRPr lang="en-US"/>
          </a:p>
        </p:txBody>
      </p:sp>
      <p:sp>
        <p:nvSpPr>
          <p:cNvPr id="7" name="Rectangle 6">
            <a:extLst>
              <a:ext uri="{FF2B5EF4-FFF2-40B4-BE49-F238E27FC236}">
                <a16:creationId xmlns:a16="http://schemas.microsoft.com/office/drawing/2014/main" id="{645CA06F-80FC-994C-9B84-2064F0DE3AB9}"/>
              </a:ext>
            </a:extLst>
          </p:cNvPr>
          <p:cNvSpPr/>
          <p:nvPr userDrawn="1"/>
        </p:nvSpPr>
        <p:spPr>
          <a:xfrm>
            <a:off x="1" y="1170709"/>
            <a:ext cx="9143998" cy="4946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83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76FC5-2933-C54F-A713-FD16EF779673}" type="slidenum">
              <a:rPr lang="en-US" smtClean="0"/>
              <a:t>‹#›</a:t>
            </a:fld>
            <a:endParaRPr lang="en-US"/>
          </a:p>
        </p:txBody>
      </p:sp>
    </p:spTree>
    <p:extLst>
      <p:ext uri="{BB962C8B-B14F-4D97-AF65-F5344CB8AC3E}">
        <p14:creationId xmlns:p14="http://schemas.microsoft.com/office/powerpoint/2010/main" val="31916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76FC5-2933-C54F-A713-FD16EF779673}" type="slidenum">
              <a:rPr lang="en-US" smtClean="0"/>
              <a:t>‹#›</a:t>
            </a:fld>
            <a:endParaRPr lang="en-US"/>
          </a:p>
        </p:txBody>
      </p:sp>
    </p:spTree>
    <p:extLst>
      <p:ext uri="{BB962C8B-B14F-4D97-AF65-F5344CB8AC3E}">
        <p14:creationId xmlns:p14="http://schemas.microsoft.com/office/powerpoint/2010/main" val="23214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76FC5-2933-C54F-A713-FD16EF779673}" type="slidenum">
              <a:rPr lang="en-US" smtClean="0"/>
              <a:t>‹#›</a:t>
            </a:fld>
            <a:endParaRPr lang="en-US"/>
          </a:p>
        </p:txBody>
      </p:sp>
    </p:spTree>
    <p:extLst>
      <p:ext uri="{BB962C8B-B14F-4D97-AF65-F5344CB8AC3E}">
        <p14:creationId xmlns:p14="http://schemas.microsoft.com/office/powerpoint/2010/main" val="344573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76FC5-2933-C54F-A713-FD16EF779673}" type="slidenum">
              <a:rPr lang="en-US" smtClean="0"/>
              <a:t>‹#›</a:t>
            </a:fld>
            <a:endParaRPr lang="en-US"/>
          </a:p>
        </p:txBody>
      </p:sp>
    </p:spTree>
    <p:extLst>
      <p:ext uri="{BB962C8B-B14F-4D97-AF65-F5344CB8AC3E}">
        <p14:creationId xmlns:p14="http://schemas.microsoft.com/office/powerpoint/2010/main" val="1355607185"/>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3" r:id="rId3"/>
    <p:sldLayoutId id="2147483672" r:id="rId4"/>
    <p:sldLayoutId id="2147483674" r:id="rId5"/>
    <p:sldLayoutId id="2147483679" r:id="rId6"/>
    <p:sldLayoutId id="2147483662" r:id="rId7"/>
    <p:sldLayoutId id="2147483663" r:id="rId8"/>
    <p:sldLayoutId id="2147483664" r:id="rId9"/>
    <p:sldLayoutId id="2147483665" r:id="rId10"/>
    <p:sldLayoutId id="2147483666" r:id="rId11"/>
    <p:sldLayoutId id="2147483667" r:id="rId12"/>
    <p:sldLayoutId id="2147483677" r:id="rId13"/>
    <p:sldLayoutId id="2147483668" r:id="rId14"/>
    <p:sldLayoutId id="2147483669" r:id="rId15"/>
    <p:sldLayoutId id="2147483670" r:id="rId16"/>
    <p:sldLayoutId id="2147483671" r:id="rId17"/>
    <p:sldLayoutId id="2147483675" r:id="rId18"/>
    <p:sldLayoutId id="2147483676"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8.tiff"/><Relationship Id="rId13" Type="http://schemas.openxmlformats.org/officeDocument/2006/relationships/image" Target="../media/image22.png"/><Relationship Id="rId3" Type="http://schemas.openxmlformats.org/officeDocument/2006/relationships/image" Target="../media/image44.png"/><Relationship Id="rId7" Type="http://schemas.openxmlformats.org/officeDocument/2006/relationships/image" Target="../media/image47.tiff"/><Relationship Id="rId12"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5.wdp"/><Relationship Id="rId11" Type="http://schemas.openxmlformats.org/officeDocument/2006/relationships/image" Target="../media/image50.png"/><Relationship Id="rId5" Type="http://schemas.openxmlformats.org/officeDocument/2006/relationships/image" Target="../media/image46.png"/><Relationship Id="rId15" Type="http://schemas.openxmlformats.org/officeDocument/2006/relationships/image" Target="../media/image19.png"/><Relationship Id="rId10" Type="http://schemas.microsoft.com/office/2007/relationships/hdphoto" Target="../media/hdphoto6.wdp"/><Relationship Id="rId4" Type="http://schemas.openxmlformats.org/officeDocument/2006/relationships/image" Target="../media/image45.png"/><Relationship Id="rId9" Type="http://schemas.openxmlformats.org/officeDocument/2006/relationships/image" Target="../media/image49.png"/><Relationship Id="rId1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56.png"/><Relationship Id="rId4" Type="http://schemas.openxmlformats.org/officeDocument/2006/relationships/image" Target="../media/image55.tiff"/></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18" Type="http://schemas.openxmlformats.org/officeDocument/2006/relationships/image" Target="../media/image72.png"/><Relationship Id="rId3" Type="http://schemas.openxmlformats.org/officeDocument/2006/relationships/image" Target="../media/image58.png"/><Relationship Id="rId21" Type="http://schemas.openxmlformats.org/officeDocument/2006/relationships/image" Target="../media/image75.svg"/><Relationship Id="rId7" Type="http://schemas.openxmlformats.org/officeDocument/2006/relationships/image" Target="../media/image61.svg"/><Relationship Id="rId12" Type="http://schemas.openxmlformats.org/officeDocument/2006/relationships/image" Target="../media/image66.png"/><Relationship Id="rId17" Type="http://schemas.openxmlformats.org/officeDocument/2006/relationships/image" Target="../media/image71.svg"/><Relationship Id="rId2" Type="http://schemas.openxmlformats.org/officeDocument/2006/relationships/image" Target="../media/image57.png"/><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png"/><Relationship Id="rId15" Type="http://schemas.openxmlformats.org/officeDocument/2006/relationships/image" Target="../media/image69.svg"/><Relationship Id="rId10" Type="http://schemas.openxmlformats.org/officeDocument/2006/relationships/image" Target="../media/image64.png"/><Relationship Id="rId19" Type="http://schemas.openxmlformats.org/officeDocument/2006/relationships/image" Target="../media/image73.svg"/><Relationship Id="rId4" Type="http://schemas.openxmlformats.org/officeDocument/2006/relationships/image" Target="../media/image22.png"/><Relationship Id="rId9" Type="http://schemas.openxmlformats.org/officeDocument/2006/relationships/image" Target="../media/image63.svg"/><Relationship Id="rId14" Type="http://schemas.openxmlformats.org/officeDocument/2006/relationships/image" Target="../media/image68.png"/><Relationship Id="rId22"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svg"/><Relationship Id="rId2" Type="http://schemas.openxmlformats.org/officeDocument/2006/relationships/notesSlide" Target="../notesSlides/notesSlide11.xml"/><Relationship Id="rId16" Type="http://schemas.openxmlformats.org/officeDocument/2006/relationships/image" Target="../media/image89.svg"/><Relationship Id="rId1" Type="http://schemas.openxmlformats.org/officeDocument/2006/relationships/slideLayout" Target="../slideLayouts/slideLayout5.xml"/><Relationship Id="rId6" Type="http://schemas.openxmlformats.org/officeDocument/2006/relationships/image" Target="../media/image79.sv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 Id="rId14" Type="http://schemas.openxmlformats.org/officeDocument/2006/relationships/image" Target="../media/image87.sv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7.png"/><Relationship Id="rId4" Type="http://schemas.openxmlformats.org/officeDocument/2006/relationships/image" Target="../media/image24.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4.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8.svg"/><Relationship Id="rId10"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svg"/><Relationship Id="rId3" Type="http://schemas.openxmlformats.org/officeDocument/2006/relationships/image" Target="../media/image19.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 Type="http://schemas.openxmlformats.org/officeDocument/2006/relationships/notesSlide" Target="../notesSlides/notesSlide6.xml"/><Relationship Id="rId16" Type="http://schemas.openxmlformats.org/officeDocument/2006/relationships/image" Target="../media/image39.svg"/><Relationship Id="rId1" Type="http://schemas.openxmlformats.org/officeDocument/2006/relationships/slideLayout" Target="../slideLayouts/slideLayout5.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0.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2.png"/><Relationship Id="rId9" Type="http://schemas.openxmlformats.org/officeDocument/2006/relationships/image" Target="../media/image32.png"/><Relationship Id="rId14"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1A86B7A-3FD1-7343-A430-82BADF3EF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76" y="2523606"/>
            <a:ext cx="1825312" cy="1504482"/>
          </a:xfrm>
          <a:prstGeom prst="rect">
            <a:avLst/>
          </a:prstGeom>
          <a:effectLst>
            <a:glow rad="43939">
              <a:schemeClr val="tx1">
                <a:lumMod val="95000"/>
                <a:lumOff val="5000"/>
                <a:alpha val="25000"/>
              </a:schemeClr>
            </a:glow>
          </a:effectLst>
        </p:spPr>
      </p:pic>
      <p:pic>
        <p:nvPicPr>
          <p:cNvPr id="9" name="Picture 8" descr="Logo&#10;&#10;Description automatically generated">
            <a:extLst>
              <a:ext uri="{FF2B5EF4-FFF2-40B4-BE49-F238E27FC236}">
                <a16:creationId xmlns:a16="http://schemas.microsoft.com/office/drawing/2014/main" id="{0C914A71-1016-4495-BA25-D18E6C279D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24476" y="2028066"/>
            <a:ext cx="1361172" cy="1301036"/>
          </a:xfrm>
          <a:prstGeom prst="rect">
            <a:avLst/>
          </a:prstGeom>
        </p:spPr>
      </p:pic>
      <p:sp>
        <p:nvSpPr>
          <p:cNvPr id="13" name="Rectangle 12">
            <a:extLst>
              <a:ext uri="{FF2B5EF4-FFF2-40B4-BE49-F238E27FC236}">
                <a16:creationId xmlns:a16="http://schemas.microsoft.com/office/drawing/2014/main" id="{BA7DF5F2-0E11-4037-87EB-BB37C3ABFE4C}"/>
              </a:ext>
            </a:extLst>
          </p:cNvPr>
          <p:cNvSpPr/>
          <p:nvPr/>
        </p:nvSpPr>
        <p:spPr>
          <a:xfrm>
            <a:off x="3734075" y="2405392"/>
            <a:ext cx="4979248" cy="464101"/>
          </a:xfrm>
          <a:prstGeom prst="rect">
            <a:avLst/>
          </a:prstGeom>
        </p:spPr>
        <p:txBody>
          <a:bodyPr wrap="square">
            <a:spAutoFit/>
          </a:bodyPr>
          <a:lstStyle/>
          <a:p>
            <a:pPr algn="ctr">
              <a:lnSpc>
                <a:spcPct val="110000"/>
              </a:lnSpc>
            </a:pPr>
            <a:r>
              <a:rPr lang="en-US" sz="2400" b="1">
                <a:solidFill>
                  <a:schemeClr val="bg1"/>
                </a:solidFill>
                <a:latin typeface="Century Gothic" panose="020B0502020202020204" pitchFamily="34" charset="0"/>
              </a:rPr>
              <a:t>DNA DIGITAL SOLUTIONS</a:t>
            </a:r>
          </a:p>
        </p:txBody>
      </p:sp>
      <p:pic>
        <p:nvPicPr>
          <p:cNvPr id="6" name="Picture 5" descr="A picture containing text, sign, outdoor&#10;&#10;Description automatically generated">
            <a:extLst>
              <a:ext uri="{FF2B5EF4-FFF2-40B4-BE49-F238E27FC236}">
                <a16:creationId xmlns:a16="http://schemas.microsoft.com/office/drawing/2014/main" id="{37A2875C-8D6D-C043-9BCA-C358533E920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4478"/>
          <a:stretch/>
        </p:blipFill>
        <p:spPr>
          <a:xfrm>
            <a:off x="3415554" y="2869493"/>
            <a:ext cx="5195302" cy="1010884"/>
          </a:xfrm>
          <a:prstGeom prst="rect">
            <a:avLst/>
          </a:prstGeom>
        </p:spPr>
      </p:pic>
      <p:pic>
        <p:nvPicPr>
          <p:cNvPr id="4" name="Picture 4">
            <a:extLst>
              <a:ext uri="{FF2B5EF4-FFF2-40B4-BE49-F238E27FC236}">
                <a16:creationId xmlns:a16="http://schemas.microsoft.com/office/drawing/2014/main" id="{85159A89-8BEB-4404-818C-7CDAAB2A67F3}"/>
              </a:ext>
            </a:extLst>
          </p:cNvPr>
          <p:cNvPicPr>
            <a:picLocks noChangeAspect="1"/>
          </p:cNvPicPr>
          <p:nvPr/>
        </p:nvPicPr>
        <p:blipFill>
          <a:blip r:embed="rId6"/>
          <a:stretch>
            <a:fillRect/>
          </a:stretch>
        </p:blipFill>
        <p:spPr>
          <a:xfrm>
            <a:off x="3780180" y="2619302"/>
            <a:ext cx="1421863" cy="268899"/>
          </a:xfrm>
          <a:prstGeom prst="rect">
            <a:avLst/>
          </a:prstGeom>
        </p:spPr>
      </p:pic>
      <p:sp>
        <p:nvSpPr>
          <p:cNvPr id="2" name="TextBox 1">
            <a:extLst>
              <a:ext uri="{FF2B5EF4-FFF2-40B4-BE49-F238E27FC236}">
                <a16:creationId xmlns:a16="http://schemas.microsoft.com/office/drawing/2014/main" id="{DF666BC1-9FC4-4E0A-A72F-7490F587B4AB}"/>
              </a:ext>
            </a:extLst>
          </p:cNvPr>
          <p:cNvSpPr txBox="1"/>
          <p:nvPr/>
        </p:nvSpPr>
        <p:spPr>
          <a:xfrm>
            <a:off x="4308297" y="4699744"/>
            <a:ext cx="4018281" cy="655372"/>
          </a:xfrm>
          <a:prstGeom prst="rect">
            <a:avLst/>
          </a:prstGeom>
          <a:noFill/>
        </p:spPr>
        <p:txBody>
          <a:bodyPr wrap="square" lIns="91440" tIns="45720" rIns="91440" bIns="45720" rtlCol="0" anchor="b">
            <a:spAutoFit/>
          </a:bodyPr>
          <a:lstStyle/>
          <a:p>
            <a:pPr>
              <a:lnSpc>
                <a:spcPct val="120000"/>
              </a:lnSpc>
            </a:pPr>
            <a:r>
              <a:rPr lang="en-US" sz="1050" i="1">
                <a:solidFill>
                  <a:schemeClr val="tx2"/>
                </a:solidFill>
                <a:latin typeface="Century Gothic"/>
              </a:rPr>
              <a:t>Presented by</a:t>
            </a:r>
          </a:p>
          <a:p>
            <a:pPr>
              <a:lnSpc>
                <a:spcPct val="120000"/>
              </a:lnSpc>
            </a:pPr>
            <a:endParaRPr lang="en-US" sz="1050" i="1">
              <a:solidFill>
                <a:schemeClr val="tx2"/>
              </a:solidFill>
              <a:latin typeface="Century Gothic"/>
            </a:endParaRPr>
          </a:p>
          <a:p>
            <a:pPr>
              <a:lnSpc>
                <a:spcPct val="120000"/>
              </a:lnSpc>
            </a:pPr>
            <a:endParaRPr lang="en-US" sz="1050" i="1">
              <a:solidFill>
                <a:schemeClr val="tx2"/>
              </a:solidFill>
              <a:latin typeface="Century Gothic"/>
            </a:endParaRPr>
          </a:p>
        </p:txBody>
      </p:sp>
      <p:sp>
        <p:nvSpPr>
          <p:cNvPr id="5" name="TextBox 4">
            <a:extLst>
              <a:ext uri="{FF2B5EF4-FFF2-40B4-BE49-F238E27FC236}">
                <a16:creationId xmlns:a16="http://schemas.microsoft.com/office/drawing/2014/main" id="{7AB6AAE7-6E96-4A19-A2C3-E6ADBE1EBFB5}"/>
              </a:ext>
            </a:extLst>
          </p:cNvPr>
          <p:cNvSpPr txBox="1"/>
          <p:nvPr/>
        </p:nvSpPr>
        <p:spPr>
          <a:xfrm>
            <a:off x="9191501" y="1849712"/>
            <a:ext cx="2948945" cy="1725729"/>
          </a:xfrm>
          <a:prstGeom prst="rect">
            <a:avLst/>
          </a:prstGeom>
          <a:solidFill>
            <a:srgbClr val="FF0000"/>
          </a:solidFill>
          <a:ln w="19050">
            <a:solidFill>
              <a:schemeClr val="accent2">
                <a:lumMod val="50000"/>
              </a:schemeClr>
            </a:solidFill>
          </a:ln>
          <a:effectLst>
            <a:outerShdw blurRad="156275" dist="64467" dir="2700000" algn="tl" rotWithShape="0">
              <a:prstClr val="black">
                <a:alpha val="40000"/>
              </a:prstClr>
            </a:outerShdw>
          </a:effectLst>
        </p:spPr>
        <p:txBody>
          <a:bodyPr wrap="square" lIns="182880" tIns="182880" rIns="182880" bIns="182880" rtlCol="0" anchor="t">
            <a:spAutoFit/>
          </a:bodyPr>
          <a:lstStyle/>
          <a:p>
            <a:pPr algn="ctr">
              <a:lnSpc>
                <a:spcPct val="150000"/>
              </a:lnSpc>
            </a:pPr>
            <a:r>
              <a:rPr lang="en-US" sz="1200" b="1">
                <a:solidFill>
                  <a:schemeClr val="bg1"/>
                </a:solidFill>
              </a:rPr>
              <a:t>1. Add your client’s logo to the top </a:t>
            </a:r>
            <a:endParaRPr lang="en-US">
              <a:solidFill>
                <a:schemeClr val="bg1"/>
              </a:solidFill>
            </a:endParaRPr>
          </a:p>
          <a:p>
            <a:pPr algn="ctr">
              <a:lnSpc>
                <a:spcPct val="150000"/>
              </a:lnSpc>
            </a:pPr>
            <a:r>
              <a:rPr lang="en-US" sz="1200" b="1">
                <a:solidFill>
                  <a:schemeClr val="bg1"/>
                </a:solidFill>
                <a:cs typeface="Calibri"/>
              </a:rPr>
              <a:t>2. Add station logos if you are also pitching Radio and O&amp;O Digital in your proposal. </a:t>
            </a:r>
            <a:endParaRPr lang="en-US" sz="1200" b="1">
              <a:solidFill>
                <a:schemeClr val="bg1"/>
              </a:solidFill>
            </a:endParaRPr>
          </a:p>
          <a:p>
            <a:pPr algn="ctr">
              <a:lnSpc>
                <a:spcPct val="150000"/>
              </a:lnSpc>
            </a:pPr>
            <a:r>
              <a:rPr lang="en-US" sz="1200" b="1">
                <a:solidFill>
                  <a:schemeClr val="bg1"/>
                </a:solidFill>
              </a:rPr>
              <a:t>3. Replace your name down below</a:t>
            </a:r>
            <a:endParaRPr lang="en-US">
              <a:solidFill>
                <a:schemeClr val="bg1"/>
              </a:solidFill>
            </a:endParaRPr>
          </a:p>
        </p:txBody>
      </p:sp>
    </p:spTree>
    <p:extLst>
      <p:ext uri="{BB962C8B-B14F-4D97-AF65-F5344CB8AC3E}">
        <p14:creationId xmlns:p14="http://schemas.microsoft.com/office/powerpoint/2010/main" val="30120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B79199-33A7-B441-A632-BD17865BAB50}"/>
              </a:ext>
            </a:extLst>
          </p:cNvPr>
          <p:cNvSpPr>
            <a:spLocks noGrp="1"/>
          </p:cNvSpPr>
          <p:nvPr>
            <p:ph type="sldNum" sz="quarter" idx="4294967295"/>
          </p:nvPr>
        </p:nvSpPr>
        <p:spPr>
          <a:xfrm>
            <a:off x="8748713" y="6386513"/>
            <a:ext cx="395287" cy="365125"/>
          </a:xfrm>
        </p:spPr>
        <p:txBody>
          <a:bodyPr/>
          <a:lstStyle/>
          <a:p>
            <a:fld id="{63F76FC5-2933-C54F-A713-FD16EF779673}" type="slidenum">
              <a:rPr lang="en-US" dirty="0" smtClean="0"/>
              <a:pPr/>
              <a:t>10</a:t>
            </a:fld>
            <a:endParaRPr lang="en-US"/>
          </a:p>
        </p:txBody>
      </p:sp>
      <p:sp>
        <p:nvSpPr>
          <p:cNvPr id="3" name="TextBox 2">
            <a:extLst>
              <a:ext uri="{FF2B5EF4-FFF2-40B4-BE49-F238E27FC236}">
                <a16:creationId xmlns:a16="http://schemas.microsoft.com/office/drawing/2014/main" id="{15D9D0DE-981A-FA4F-97B1-02DE45945D0F}"/>
              </a:ext>
            </a:extLst>
          </p:cNvPr>
          <p:cNvSpPr txBox="1"/>
          <p:nvPr/>
        </p:nvSpPr>
        <p:spPr>
          <a:xfrm>
            <a:off x="3063835" y="2395923"/>
            <a:ext cx="6080165" cy="1754326"/>
          </a:xfrm>
          <a:prstGeom prst="rect">
            <a:avLst/>
          </a:prstGeom>
          <a:noFill/>
        </p:spPr>
        <p:txBody>
          <a:bodyPr wrap="square" lIns="91440" tIns="45720" rIns="91440" bIns="45720" rtlCol="0" anchor="t">
            <a:spAutoFit/>
          </a:bodyPr>
          <a:lstStyle/>
          <a:p>
            <a:pPr algn="ctr"/>
            <a:r>
              <a:rPr lang="en-US" sz="5400" b="1">
                <a:latin typeface="Century Gothic"/>
              </a:rPr>
              <a:t>DIGITAL EXPERT ADDITIONS</a:t>
            </a:r>
            <a:endParaRPr lang="en-US" sz="5400">
              <a:latin typeface="Century Gothic"/>
            </a:endParaRPr>
          </a:p>
        </p:txBody>
      </p:sp>
    </p:spTree>
    <p:extLst>
      <p:ext uri="{BB962C8B-B14F-4D97-AF65-F5344CB8AC3E}">
        <p14:creationId xmlns:p14="http://schemas.microsoft.com/office/powerpoint/2010/main" val="379141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44EA84-14B7-4268-B589-DE755647B4A8}"/>
              </a:ext>
            </a:extLst>
          </p:cNvPr>
          <p:cNvSpPr/>
          <p:nvPr/>
        </p:nvSpPr>
        <p:spPr>
          <a:xfrm>
            <a:off x="1" y="1156855"/>
            <a:ext cx="9143998" cy="5160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D205D03-D9C4-4B4E-9018-E535AFB5BC89}"/>
              </a:ext>
            </a:extLst>
          </p:cNvPr>
          <p:cNvSpPr/>
          <p:nvPr/>
        </p:nvSpPr>
        <p:spPr>
          <a:xfrm>
            <a:off x="1485" y="1133801"/>
            <a:ext cx="9142515" cy="2165672"/>
          </a:xfrm>
          <a:prstGeom prst="rect">
            <a:avLst/>
          </a:prstGeom>
          <a:gradFill>
            <a:gsLst>
              <a:gs pos="5000">
                <a:schemeClr val="accent1">
                  <a:lumMod val="5000"/>
                  <a:lumOff val="95000"/>
                  <a:alpha val="0"/>
                </a:schemeClr>
              </a:gs>
              <a:gs pos="58000">
                <a:srgbClr val="2DA5D7"/>
              </a:gs>
            </a:gsLst>
            <a:lin ang="163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0B5218D-5D0F-CB49-8768-62A5DBE432D2}"/>
              </a:ext>
            </a:extLst>
          </p:cNvPr>
          <p:cNvGrpSpPr/>
          <p:nvPr/>
        </p:nvGrpSpPr>
        <p:grpSpPr>
          <a:xfrm>
            <a:off x="5025549" y="1463266"/>
            <a:ext cx="3869700" cy="2836387"/>
            <a:chOff x="5191151" y="1356247"/>
            <a:chExt cx="3511597" cy="2573907"/>
          </a:xfrm>
        </p:grpSpPr>
        <p:pic>
          <p:nvPicPr>
            <p:cNvPr id="5" name="Google Shape;272;p21">
              <a:extLst>
                <a:ext uri="{FF2B5EF4-FFF2-40B4-BE49-F238E27FC236}">
                  <a16:creationId xmlns:a16="http://schemas.microsoft.com/office/drawing/2014/main" id="{26E09CB0-E7D8-1A48-8D42-3F256E371C72}"/>
                </a:ext>
              </a:extLst>
            </p:cNvPr>
            <p:cNvPicPr preferRelativeResize="0"/>
            <p:nvPr/>
          </p:nvPicPr>
          <p:blipFill rotWithShape="1">
            <a:blip r:embed="rId3" cstate="screen">
              <a:alphaModFix amt="63000"/>
              <a:extLst>
                <a:ext uri="{28A0092B-C50C-407E-A947-70E740481C1C}">
                  <a14:useLocalDpi xmlns:a14="http://schemas.microsoft.com/office/drawing/2010/main"/>
                </a:ext>
              </a:extLst>
            </a:blip>
            <a:srcRect/>
            <a:stretch/>
          </p:blipFill>
          <p:spPr>
            <a:xfrm>
              <a:off x="5391613" y="1356247"/>
              <a:ext cx="3282977" cy="2573907"/>
            </a:xfrm>
            <a:prstGeom prst="rect">
              <a:avLst/>
            </a:prstGeom>
            <a:noFill/>
            <a:ln>
              <a:noFill/>
            </a:ln>
          </p:spPr>
        </p:pic>
        <p:sp>
          <p:nvSpPr>
            <p:cNvPr id="52" name="Google Shape;269;p21">
              <a:extLst>
                <a:ext uri="{FF2B5EF4-FFF2-40B4-BE49-F238E27FC236}">
                  <a16:creationId xmlns:a16="http://schemas.microsoft.com/office/drawing/2014/main" id="{4645C7E6-E5EB-2949-B811-6AC6EE5E76B9}"/>
                </a:ext>
              </a:extLst>
            </p:cNvPr>
            <p:cNvSpPr/>
            <p:nvPr/>
          </p:nvSpPr>
          <p:spPr>
            <a:xfrm>
              <a:off x="5191151" y="2592765"/>
              <a:ext cx="3511597" cy="1270849"/>
            </a:xfrm>
            <a:prstGeom prst="rect">
              <a:avLst/>
            </a:prstGeom>
            <a:gradFill>
              <a:gsLst>
                <a:gs pos="0">
                  <a:srgbClr val="F5F7FC">
                    <a:alpha val="0"/>
                  </a:srgbClr>
                </a:gs>
                <a:gs pos="76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entury Gothic"/>
                <a:ea typeface="Century Gothic"/>
                <a:cs typeface="Century Gothic"/>
                <a:sym typeface="Century Gothic"/>
              </a:endParaRPr>
            </a:p>
          </p:txBody>
        </p:sp>
      </p:grpSp>
      <p:grpSp>
        <p:nvGrpSpPr>
          <p:cNvPr id="14" name="Group 13">
            <a:extLst>
              <a:ext uri="{FF2B5EF4-FFF2-40B4-BE49-F238E27FC236}">
                <a16:creationId xmlns:a16="http://schemas.microsoft.com/office/drawing/2014/main" id="{ABD4B397-7DBA-504E-9E7D-0B2E1D209CA0}"/>
              </a:ext>
            </a:extLst>
          </p:cNvPr>
          <p:cNvGrpSpPr/>
          <p:nvPr/>
        </p:nvGrpSpPr>
        <p:grpSpPr>
          <a:xfrm>
            <a:off x="473957" y="1463266"/>
            <a:ext cx="4082155" cy="2402379"/>
            <a:chOff x="86284" y="4243025"/>
            <a:chExt cx="4013660" cy="2362069"/>
          </a:xfrm>
        </p:grpSpPr>
        <p:pic>
          <p:nvPicPr>
            <p:cNvPr id="3" name="Google Shape;268;p21">
              <a:extLst>
                <a:ext uri="{FF2B5EF4-FFF2-40B4-BE49-F238E27FC236}">
                  <a16:creationId xmlns:a16="http://schemas.microsoft.com/office/drawing/2014/main" id="{96D0EB34-DF45-844A-A171-0DDAADACFD0D}"/>
                </a:ext>
              </a:extLst>
            </p:cNvPr>
            <p:cNvPicPr preferRelativeResize="0"/>
            <p:nvPr/>
          </p:nvPicPr>
          <p:blipFill>
            <a:blip r:embed="rId4" cstate="screen">
              <a:alphaModFix amt="59000"/>
              <a:extLst>
                <a:ext uri="{28A0092B-C50C-407E-A947-70E740481C1C}">
                  <a14:useLocalDpi xmlns:a14="http://schemas.microsoft.com/office/drawing/2010/main"/>
                </a:ext>
              </a:extLst>
            </a:blip>
            <a:stretch>
              <a:fillRect/>
            </a:stretch>
          </p:blipFill>
          <p:spPr>
            <a:xfrm>
              <a:off x="86284" y="4243025"/>
              <a:ext cx="4013660" cy="2231980"/>
            </a:xfrm>
            <a:prstGeom prst="rect">
              <a:avLst/>
            </a:prstGeom>
            <a:noFill/>
            <a:ln>
              <a:noFill/>
            </a:ln>
          </p:spPr>
        </p:pic>
        <p:sp>
          <p:nvSpPr>
            <p:cNvPr id="4" name="Google Shape;269;p21">
              <a:extLst>
                <a:ext uri="{FF2B5EF4-FFF2-40B4-BE49-F238E27FC236}">
                  <a16:creationId xmlns:a16="http://schemas.microsoft.com/office/drawing/2014/main" id="{9F0E8B93-E5AB-5C47-B408-AB8A34D4EA9F}"/>
                </a:ext>
              </a:extLst>
            </p:cNvPr>
            <p:cNvSpPr/>
            <p:nvPr/>
          </p:nvSpPr>
          <p:spPr>
            <a:xfrm>
              <a:off x="97034" y="5583138"/>
              <a:ext cx="3954768" cy="1021956"/>
            </a:xfrm>
            <a:prstGeom prst="rect">
              <a:avLst/>
            </a:prstGeom>
            <a:gradFill>
              <a:gsLst>
                <a:gs pos="0">
                  <a:srgbClr val="F5F7FC">
                    <a:alpha val="0"/>
                  </a:srgbClr>
                </a:gs>
                <a:gs pos="76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entury Gothic"/>
                <a:ea typeface="Century Gothic"/>
                <a:cs typeface="Century Gothic"/>
                <a:sym typeface="Century Gothic"/>
              </a:endParaRPr>
            </a:p>
          </p:txBody>
        </p:sp>
      </p:grpSp>
      <p:grpSp>
        <p:nvGrpSpPr>
          <p:cNvPr id="8" name="Group 7">
            <a:extLst>
              <a:ext uri="{FF2B5EF4-FFF2-40B4-BE49-F238E27FC236}">
                <a16:creationId xmlns:a16="http://schemas.microsoft.com/office/drawing/2014/main" id="{A616DA59-FA0E-A24B-A938-C2625461C2D0}"/>
              </a:ext>
            </a:extLst>
          </p:cNvPr>
          <p:cNvGrpSpPr/>
          <p:nvPr/>
        </p:nvGrpSpPr>
        <p:grpSpPr>
          <a:xfrm>
            <a:off x="324609" y="4030991"/>
            <a:ext cx="4288516" cy="1652655"/>
            <a:chOff x="324609" y="4240570"/>
            <a:chExt cx="4288516" cy="1652655"/>
          </a:xfrm>
        </p:grpSpPr>
        <p:grpSp>
          <p:nvGrpSpPr>
            <p:cNvPr id="13" name="Group 12">
              <a:extLst>
                <a:ext uri="{FF2B5EF4-FFF2-40B4-BE49-F238E27FC236}">
                  <a16:creationId xmlns:a16="http://schemas.microsoft.com/office/drawing/2014/main" id="{79BA710C-CD31-5D46-A36B-047B6C91DC1E}"/>
                </a:ext>
              </a:extLst>
            </p:cNvPr>
            <p:cNvGrpSpPr/>
            <p:nvPr/>
          </p:nvGrpSpPr>
          <p:grpSpPr>
            <a:xfrm>
              <a:off x="324609" y="4240570"/>
              <a:ext cx="4266003" cy="1652655"/>
              <a:chOff x="1797078" y="3923372"/>
              <a:chExt cx="3869344" cy="1498989"/>
            </a:xfrm>
          </p:grpSpPr>
          <p:pic>
            <p:nvPicPr>
              <p:cNvPr id="9" name="Picture 8">
                <a:extLst>
                  <a:ext uri="{FF2B5EF4-FFF2-40B4-BE49-F238E27FC236}">
                    <a16:creationId xmlns:a16="http://schemas.microsoft.com/office/drawing/2014/main" id="{5B7FC6B2-9FED-AC4F-8731-B1EEBC51AE45}"/>
                  </a:ext>
                </a:extLst>
              </p:cNvPr>
              <p:cNvPicPr>
                <a:picLocks noChangeAspect="1"/>
              </p:cNvPicPr>
              <p:nvPr/>
            </p:nvPicPr>
            <p:blipFill rotWithShape="1">
              <a:blip r:embed="rId5" cstate="screen">
                <a:alphaModFix amt="60000"/>
                <a:extLst>
                  <a:ext uri="{BEBA8EAE-BF5A-486C-A8C5-ECC9F3942E4B}">
                    <a14:imgProps xmlns:a14="http://schemas.microsoft.com/office/drawing/2010/main">
                      <a14:imgLayer r:embed="rId6">
                        <a14:imgEffect>
                          <a14:saturation sat="58000"/>
                        </a14:imgEffect>
                      </a14:imgLayer>
                    </a14:imgProps>
                  </a:ext>
                  <a:ext uri="{28A0092B-C50C-407E-A947-70E740481C1C}">
                    <a14:useLocalDpi xmlns:a14="http://schemas.microsoft.com/office/drawing/2010/main"/>
                  </a:ext>
                </a:extLst>
              </a:blip>
              <a:srcRect l="-2" t="-1"/>
              <a:stretch/>
            </p:blipFill>
            <p:spPr>
              <a:xfrm>
                <a:off x="3805714" y="4201607"/>
                <a:ext cx="1860708" cy="1158785"/>
              </a:xfrm>
              <a:prstGeom prst="rect">
                <a:avLst/>
              </a:prstGeom>
              <a:effectLst/>
            </p:spPr>
          </p:pic>
          <p:pic>
            <p:nvPicPr>
              <p:cNvPr id="11" name="Picture 10">
                <a:extLst>
                  <a:ext uri="{FF2B5EF4-FFF2-40B4-BE49-F238E27FC236}">
                    <a16:creationId xmlns:a16="http://schemas.microsoft.com/office/drawing/2014/main" id="{904BF22E-3D56-B34D-A90A-ACBE4410345F}"/>
                  </a:ext>
                </a:extLst>
              </p:cNvPr>
              <p:cNvPicPr>
                <a:picLocks noChangeAspect="1"/>
              </p:cNvPicPr>
              <p:nvPr/>
            </p:nvPicPr>
            <p:blipFill>
              <a:blip r:embed="rId7" cstate="screen">
                <a:alphaModFix amt="47000"/>
                <a:extLst>
                  <a:ext uri="{28A0092B-C50C-407E-A947-70E740481C1C}">
                    <a14:useLocalDpi xmlns:a14="http://schemas.microsoft.com/office/drawing/2010/main"/>
                  </a:ext>
                </a:extLst>
              </a:blip>
              <a:stretch>
                <a:fillRect/>
              </a:stretch>
            </p:blipFill>
            <p:spPr>
              <a:xfrm>
                <a:off x="1797078" y="3944825"/>
                <a:ext cx="2060877" cy="1477536"/>
              </a:xfrm>
              <a:prstGeom prst="rect">
                <a:avLst/>
              </a:prstGeom>
            </p:spPr>
          </p:pic>
          <p:pic>
            <p:nvPicPr>
              <p:cNvPr id="12" name="Picture 11">
                <a:extLst>
                  <a:ext uri="{FF2B5EF4-FFF2-40B4-BE49-F238E27FC236}">
                    <a16:creationId xmlns:a16="http://schemas.microsoft.com/office/drawing/2014/main" id="{8FDED9AE-23EF-7B43-8329-C9BA732BF3FF}"/>
                  </a:ext>
                </a:extLst>
              </p:cNvPr>
              <p:cNvPicPr>
                <a:picLocks noChangeAspect="1"/>
              </p:cNvPicPr>
              <p:nvPr/>
            </p:nvPicPr>
            <p:blipFill>
              <a:blip r:embed="rId8" cstate="screen">
                <a:alphaModFix amt="64000"/>
                <a:extLst>
                  <a:ext uri="{28A0092B-C50C-407E-A947-70E740481C1C}">
                    <a14:useLocalDpi xmlns:a14="http://schemas.microsoft.com/office/drawing/2010/main"/>
                  </a:ext>
                </a:extLst>
              </a:blip>
              <a:stretch>
                <a:fillRect/>
              </a:stretch>
            </p:blipFill>
            <p:spPr>
              <a:xfrm>
                <a:off x="3830003" y="3923372"/>
                <a:ext cx="772200" cy="257400"/>
              </a:xfrm>
              <a:prstGeom prst="rect">
                <a:avLst/>
              </a:prstGeom>
            </p:spPr>
          </p:pic>
        </p:grpSp>
        <p:sp>
          <p:nvSpPr>
            <p:cNvPr id="49" name="Google Shape;269;p21">
              <a:extLst>
                <a:ext uri="{FF2B5EF4-FFF2-40B4-BE49-F238E27FC236}">
                  <a16:creationId xmlns:a16="http://schemas.microsoft.com/office/drawing/2014/main" id="{99876FCC-82EB-B945-90E8-7358C36BB385}"/>
                </a:ext>
              </a:extLst>
            </p:cNvPr>
            <p:cNvSpPr/>
            <p:nvPr/>
          </p:nvSpPr>
          <p:spPr>
            <a:xfrm rot="16200000">
              <a:off x="3437829" y="4649606"/>
              <a:ext cx="1303167" cy="1047425"/>
            </a:xfrm>
            <a:prstGeom prst="rect">
              <a:avLst/>
            </a:prstGeom>
            <a:gradFill>
              <a:gsLst>
                <a:gs pos="0">
                  <a:srgbClr val="F5F7FC">
                    <a:alpha val="0"/>
                  </a:srgbClr>
                </a:gs>
                <a:gs pos="76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entury Gothic"/>
                <a:ea typeface="Century Gothic"/>
                <a:cs typeface="Century Gothic"/>
                <a:sym typeface="Century Gothic"/>
              </a:endParaRPr>
            </a:p>
          </p:txBody>
        </p:sp>
      </p:grpSp>
      <p:pic>
        <p:nvPicPr>
          <p:cNvPr id="54" name="Picture 2" descr="Store Visit Attribution">
            <a:extLst>
              <a:ext uri="{FF2B5EF4-FFF2-40B4-BE49-F238E27FC236}">
                <a16:creationId xmlns:a16="http://schemas.microsoft.com/office/drawing/2014/main" id="{4B4166CF-4FA5-294B-9A72-3051D847A2BC}"/>
              </a:ext>
            </a:extLst>
          </p:cNvPr>
          <p:cNvPicPr>
            <a:picLocks noChangeAspect="1" noChangeArrowheads="1"/>
          </p:cNvPicPr>
          <p:nvPr/>
        </p:nvPicPr>
        <p:blipFill>
          <a:blip r:embed="rId9">
            <a:alphaModFix amt="60000"/>
            <a:extLst>
              <a:ext uri="{BEBA8EAE-BF5A-486C-A8C5-ECC9F3942E4B}">
                <a14:imgProps xmlns:a14="http://schemas.microsoft.com/office/drawing/2010/main">
                  <a14:imgLayer r:embed="rId10">
                    <a14:imgEffect>
                      <a14:colorTemperature colorTemp="11500"/>
                    </a14:imgEffect>
                    <a14:imgEffect>
                      <a14:saturation sat="68000"/>
                    </a14:imgEffect>
                  </a14:imgLayer>
                </a14:imgProps>
              </a:ext>
              <a:ext uri="{28A0092B-C50C-407E-A947-70E740481C1C}">
                <a14:useLocalDpi xmlns:a14="http://schemas.microsoft.com/office/drawing/2010/main" val="0"/>
              </a:ext>
            </a:extLst>
          </a:blip>
          <a:srcRect/>
          <a:stretch>
            <a:fillRect/>
          </a:stretch>
        </p:blipFill>
        <p:spPr bwMode="auto">
          <a:xfrm>
            <a:off x="5273598" y="3433963"/>
            <a:ext cx="3953767" cy="2795005"/>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a:extLst>
              <a:ext uri="{FF2B5EF4-FFF2-40B4-BE49-F238E27FC236}">
                <a16:creationId xmlns:a16="http://schemas.microsoft.com/office/drawing/2014/main" id="{D78353E4-2BAD-1242-9E63-480B56A36AAE}"/>
              </a:ext>
            </a:extLst>
          </p:cNvPr>
          <p:cNvGrpSpPr/>
          <p:nvPr/>
        </p:nvGrpSpPr>
        <p:grpSpPr>
          <a:xfrm>
            <a:off x="1096261" y="5112227"/>
            <a:ext cx="2209799" cy="766033"/>
            <a:chOff x="1015525" y="2524830"/>
            <a:chExt cx="2209799" cy="766033"/>
          </a:xfrm>
        </p:grpSpPr>
        <p:sp>
          <p:nvSpPr>
            <p:cNvPr id="16" name="Rectangle 15">
              <a:extLst>
                <a:ext uri="{FF2B5EF4-FFF2-40B4-BE49-F238E27FC236}">
                  <a16:creationId xmlns:a16="http://schemas.microsoft.com/office/drawing/2014/main" id="{ADF30F58-3B88-824C-B511-679FD0B1F41E}"/>
                </a:ext>
              </a:extLst>
            </p:cNvPr>
            <p:cNvSpPr/>
            <p:nvPr/>
          </p:nvSpPr>
          <p:spPr>
            <a:xfrm>
              <a:off x="1015525" y="2692168"/>
              <a:ext cx="2209799" cy="598695"/>
            </a:xfrm>
            <a:prstGeom prst="rect">
              <a:avLst/>
            </a:prstGeom>
            <a:solidFill>
              <a:schemeClr val="tx2"/>
            </a:solidFill>
            <a:ln>
              <a:noFill/>
            </a:ln>
            <a:effectLst>
              <a:outerShdw blurRad="50800" dist="50800" dir="5400000" algn="ctr"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latin typeface="Century Gothic"/>
                </a:rPr>
                <a:t>Conversion Measurement</a:t>
              </a:r>
            </a:p>
            <a:p>
              <a:pPr algn="ctr"/>
              <a:r>
                <a:rPr lang="en-US" sz="900">
                  <a:solidFill>
                    <a:schemeClr val="bg2"/>
                  </a:solidFill>
                  <a:latin typeface="Century Gothic"/>
                </a:rPr>
                <a:t>via tracking pixel and analytics</a:t>
              </a:r>
              <a:endParaRPr lang="en-US" sz="1600">
                <a:solidFill>
                  <a:schemeClr val="bg2"/>
                </a:solidFill>
                <a:latin typeface="Century Gothic"/>
              </a:endParaRPr>
            </a:p>
          </p:txBody>
        </p:sp>
        <p:grpSp>
          <p:nvGrpSpPr>
            <p:cNvPr id="23" name="Group 22">
              <a:extLst>
                <a:ext uri="{FF2B5EF4-FFF2-40B4-BE49-F238E27FC236}">
                  <a16:creationId xmlns:a16="http://schemas.microsoft.com/office/drawing/2014/main" id="{DD0018CB-7EDE-0649-B43E-2691443B8364}"/>
                </a:ext>
              </a:extLst>
            </p:cNvPr>
            <p:cNvGrpSpPr/>
            <p:nvPr/>
          </p:nvGrpSpPr>
          <p:grpSpPr>
            <a:xfrm>
              <a:off x="1245653" y="2524830"/>
              <a:ext cx="224561" cy="291077"/>
              <a:chOff x="4176322" y="6148005"/>
              <a:chExt cx="410562" cy="532172"/>
            </a:xfrm>
          </p:grpSpPr>
          <p:sp>
            <p:nvSpPr>
              <p:cNvPr id="21" name="Oval 20">
                <a:extLst>
                  <a:ext uri="{FF2B5EF4-FFF2-40B4-BE49-F238E27FC236}">
                    <a16:creationId xmlns:a16="http://schemas.microsoft.com/office/drawing/2014/main" id="{6FAC2F33-FDA2-8C4E-A28F-C71A7470B37F}"/>
                  </a:ext>
                </a:extLst>
              </p:cNvPr>
              <p:cNvSpPr/>
              <p:nvPr/>
            </p:nvSpPr>
            <p:spPr>
              <a:xfrm>
                <a:off x="4176322" y="6209787"/>
                <a:ext cx="410562" cy="4105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4" name="Picture 12" descr="Circle, correct, mark, success, tick, yes, check icon - Free download">
                <a:extLst>
                  <a:ext uri="{FF2B5EF4-FFF2-40B4-BE49-F238E27FC236}">
                    <a16:creationId xmlns:a16="http://schemas.microsoft.com/office/drawing/2014/main" id="{3FEF41A7-D923-4946-BB5F-59CDBDDA2E0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76322" y="6148005"/>
                <a:ext cx="410562" cy="532172"/>
              </a:xfrm>
              <a:prstGeom prst="rect">
                <a:avLst/>
              </a:prstGeom>
              <a:noFill/>
            </p:spPr>
          </p:pic>
        </p:grpSp>
      </p:grpSp>
      <p:grpSp>
        <p:nvGrpSpPr>
          <p:cNvPr id="61" name="Group 60">
            <a:extLst>
              <a:ext uri="{FF2B5EF4-FFF2-40B4-BE49-F238E27FC236}">
                <a16:creationId xmlns:a16="http://schemas.microsoft.com/office/drawing/2014/main" id="{80BF18AF-D920-9445-9540-33F588066D7E}"/>
              </a:ext>
            </a:extLst>
          </p:cNvPr>
          <p:cNvGrpSpPr/>
          <p:nvPr/>
        </p:nvGrpSpPr>
        <p:grpSpPr>
          <a:xfrm>
            <a:off x="5577494" y="2472618"/>
            <a:ext cx="2243668" cy="768356"/>
            <a:chOff x="5496758" y="2547908"/>
            <a:chExt cx="2243668" cy="768356"/>
          </a:xfrm>
        </p:grpSpPr>
        <p:sp>
          <p:nvSpPr>
            <p:cNvPr id="19" name="Rectangle 18">
              <a:extLst>
                <a:ext uri="{FF2B5EF4-FFF2-40B4-BE49-F238E27FC236}">
                  <a16:creationId xmlns:a16="http://schemas.microsoft.com/office/drawing/2014/main" id="{03040A52-6D6E-6D41-AE92-D8C5B0568F68}"/>
                </a:ext>
              </a:extLst>
            </p:cNvPr>
            <p:cNvSpPr/>
            <p:nvPr/>
          </p:nvSpPr>
          <p:spPr>
            <a:xfrm>
              <a:off x="5496758" y="2717569"/>
              <a:ext cx="2243668" cy="598695"/>
            </a:xfrm>
            <a:prstGeom prst="rect">
              <a:avLst/>
            </a:prstGeom>
            <a:solidFill>
              <a:schemeClr val="tx2"/>
            </a:solidFill>
            <a:ln>
              <a:noFill/>
            </a:ln>
            <a:effectLst>
              <a:outerShdw blurRad="50800" dist="50800" dir="5400000" algn="ctr"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latin typeface="Century Gothic"/>
                </a:rPr>
                <a:t>Performance Dashboard</a:t>
              </a:r>
            </a:p>
            <a:p>
              <a:pPr algn="ctr"/>
              <a:r>
                <a:rPr lang="en-US" sz="900">
                  <a:solidFill>
                    <a:schemeClr val="bg2"/>
                  </a:solidFill>
                  <a:latin typeface="Century Gothic"/>
                </a:rPr>
                <a:t>track delivery and engagement</a:t>
              </a:r>
              <a:endParaRPr lang="en-US" sz="1600">
                <a:solidFill>
                  <a:schemeClr val="bg2"/>
                </a:solidFill>
                <a:latin typeface="Century Gothic"/>
              </a:endParaRPr>
            </a:p>
          </p:txBody>
        </p:sp>
        <p:grpSp>
          <p:nvGrpSpPr>
            <p:cNvPr id="36" name="Group 35">
              <a:extLst>
                <a:ext uri="{FF2B5EF4-FFF2-40B4-BE49-F238E27FC236}">
                  <a16:creationId xmlns:a16="http://schemas.microsoft.com/office/drawing/2014/main" id="{6B16D75E-7550-2442-8504-EB9200C8F08C}"/>
                </a:ext>
              </a:extLst>
            </p:cNvPr>
            <p:cNvGrpSpPr/>
            <p:nvPr/>
          </p:nvGrpSpPr>
          <p:grpSpPr>
            <a:xfrm>
              <a:off x="5682074" y="2547908"/>
              <a:ext cx="224561" cy="291077"/>
              <a:chOff x="4176322" y="6148005"/>
              <a:chExt cx="410562" cy="532172"/>
            </a:xfrm>
          </p:grpSpPr>
          <p:sp>
            <p:nvSpPr>
              <p:cNvPr id="37" name="Oval 36">
                <a:extLst>
                  <a:ext uri="{FF2B5EF4-FFF2-40B4-BE49-F238E27FC236}">
                    <a16:creationId xmlns:a16="http://schemas.microsoft.com/office/drawing/2014/main" id="{5D05419C-A2CA-2B41-B000-10EB1AB314C3}"/>
                  </a:ext>
                </a:extLst>
              </p:cNvPr>
              <p:cNvSpPr/>
              <p:nvPr/>
            </p:nvSpPr>
            <p:spPr>
              <a:xfrm>
                <a:off x="4176322" y="6209787"/>
                <a:ext cx="410562" cy="4105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12" descr="Circle, correct, mark, success, tick, yes, check icon - Free download">
                <a:extLst>
                  <a:ext uri="{FF2B5EF4-FFF2-40B4-BE49-F238E27FC236}">
                    <a16:creationId xmlns:a16="http://schemas.microsoft.com/office/drawing/2014/main" id="{61E35F23-CF1B-5446-9D27-C5B26EF540C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76322" y="6148005"/>
                <a:ext cx="410562" cy="532172"/>
              </a:xfrm>
              <a:prstGeom prst="rect">
                <a:avLst/>
              </a:prstGeom>
              <a:noFill/>
            </p:spPr>
          </p:pic>
        </p:grpSp>
      </p:grpSp>
      <p:grpSp>
        <p:nvGrpSpPr>
          <p:cNvPr id="56" name="Group 55">
            <a:extLst>
              <a:ext uri="{FF2B5EF4-FFF2-40B4-BE49-F238E27FC236}">
                <a16:creationId xmlns:a16="http://schemas.microsoft.com/office/drawing/2014/main" id="{8DAB01DB-88B1-C54A-8431-03DBCE7C53C2}"/>
              </a:ext>
            </a:extLst>
          </p:cNvPr>
          <p:cNvGrpSpPr/>
          <p:nvPr/>
        </p:nvGrpSpPr>
        <p:grpSpPr>
          <a:xfrm>
            <a:off x="5577494" y="5114827"/>
            <a:ext cx="2243668" cy="766109"/>
            <a:chOff x="5496758" y="5190117"/>
            <a:chExt cx="2243668" cy="766109"/>
          </a:xfrm>
        </p:grpSpPr>
        <p:sp>
          <p:nvSpPr>
            <p:cNvPr id="20" name="Rectangle 19">
              <a:extLst>
                <a:ext uri="{FF2B5EF4-FFF2-40B4-BE49-F238E27FC236}">
                  <a16:creationId xmlns:a16="http://schemas.microsoft.com/office/drawing/2014/main" id="{EC4F35BD-DA73-1F45-968A-BE2A11D40A0B}"/>
                </a:ext>
              </a:extLst>
            </p:cNvPr>
            <p:cNvSpPr/>
            <p:nvPr/>
          </p:nvSpPr>
          <p:spPr>
            <a:xfrm>
              <a:off x="5496758" y="5357531"/>
              <a:ext cx="2243668" cy="598695"/>
            </a:xfrm>
            <a:prstGeom prst="rect">
              <a:avLst/>
            </a:prstGeom>
            <a:solidFill>
              <a:schemeClr val="tx2"/>
            </a:solidFill>
            <a:ln>
              <a:solidFill>
                <a:schemeClr val="accent1">
                  <a:shade val="50000"/>
                </a:schemeClr>
              </a:solidFill>
            </a:ln>
            <a:effectLst>
              <a:outerShdw blurRad="50800" dist="50800" dir="5400000" algn="ctr"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latin typeface="Century Gothic"/>
                </a:rPr>
                <a:t>In-Store Visitor Attribution</a:t>
              </a:r>
            </a:p>
            <a:p>
              <a:pPr algn="ctr"/>
              <a:r>
                <a:rPr lang="en-US" sz="900">
                  <a:solidFill>
                    <a:schemeClr val="bg2"/>
                  </a:solidFill>
                  <a:latin typeface="Century Gothic"/>
                </a:rPr>
                <a:t>foot traffic measurement</a:t>
              </a:r>
              <a:endParaRPr lang="en-US" sz="1600">
                <a:solidFill>
                  <a:schemeClr val="bg2"/>
                </a:solidFill>
                <a:latin typeface="Century Gothic"/>
              </a:endParaRPr>
            </a:p>
          </p:txBody>
        </p:sp>
        <p:grpSp>
          <p:nvGrpSpPr>
            <p:cNvPr id="39" name="Group 38">
              <a:extLst>
                <a:ext uri="{FF2B5EF4-FFF2-40B4-BE49-F238E27FC236}">
                  <a16:creationId xmlns:a16="http://schemas.microsoft.com/office/drawing/2014/main" id="{01C4D9B1-CE7E-0E49-BE5A-37DFDA8D587C}"/>
                </a:ext>
              </a:extLst>
            </p:cNvPr>
            <p:cNvGrpSpPr/>
            <p:nvPr/>
          </p:nvGrpSpPr>
          <p:grpSpPr>
            <a:xfrm>
              <a:off x="5677538" y="5190117"/>
              <a:ext cx="224561" cy="291077"/>
              <a:chOff x="4176322" y="6148005"/>
              <a:chExt cx="410562" cy="532172"/>
            </a:xfrm>
          </p:grpSpPr>
          <p:sp>
            <p:nvSpPr>
              <p:cNvPr id="40" name="Oval 39">
                <a:extLst>
                  <a:ext uri="{FF2B5EF4-FFF2-40B4-BE49-F238E27FC236}">
                    <a16:creationId xmlns:a16="http://schemas.microsoft.com/office/drawing/2014/main" id="{583D0B90-5AEA-104D-BCE4-E7DB0C0F5E5E}"/>
                  </a:ext>
                </a:extLst>
              </p:cNvPr>
              <p:cNvSpPr/>
              <p:nvPr/>
            </p:nvSpPr>
            <p:spPr>
              <a:xfrm>
                <a:off x="4176322" y="6209787"/>
                <a:ext cx="410562" cy="4105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12" descr="Circle, correct, mark, success, tick, yes, check icon - Free download">
                <a:extLst>
                  <a:ext uri="{FF2B5EF4-FFF2-40B4-BE49-F238E27FC236}">
                    <a16:creationId xmlns:a16="http://schemas.microsoft.com/office/drawing/2014/main" id="{FB9FDEB6-09CC-7F4A-90B6-DE12148DFA7B}"/>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76322" y="6148005"/>
                <a:ext cx="410562" cy="532172"/>
              </a:xfrm>
              <a:prstGeom prst="rect">
                <a:avLst/>
              </a:prstGeom>
              <a:noFill/>
            </p:spPr>
          </p:pic>
        </p:grpSp>
      </p:grpSp>
      <p:cxnSp>
        <p:nvCxnSpPr>
          <p:cNvPr id="50" name="Straight Connector 49">
            <a:extLst>
              <a:ext uri="{FF2B5EF4-FFF2-40B4-BE49-F238E27FC236}">
                <a16:creationId xmlns:a16="http://schemas.microsoft.com/office/drawing/2014/main" id="{7A3E63BD-1F50-4F44-B49B-53AFFA44E943}"/>
              </a:ext>
            </a:extLst>
          </p:cNvPr>
          <p:cNvCxnSpPr>
            <a:cxnSpLocks/>
          </p:cNvCxnSpPr>
          <p:nvPr/>
        </p:nvCxnSpPr>
        <p:spPr>
          <a:xfrm>
            <a:off x="3267851" y="3179310"/>
            <a:ext cx="2325603" cy="211513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425DD40-7A92-304C-BE78-A7AA972B0F00}"/>
              </a:ext>
            </a:extLst>
          </p:cNvPr>
          <p:cNvCxnSpPr>
            <a:cxnSpLocks/>
          </p:cNvCxnSpPr>
          <p:nvPr/>
        </p:nvCxnSpPr>
        <p:spPr>
          <a:xfrm flipH="1">
            <a:off x="3259384" y="3215573"/>
            <a:ext cx="2334070" cy="207887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D669347-8F03-E94B-A605-D458BE7EEEDB}"/>
              </a:ext>
            </a:extLst>
          </p:cNvPr>
          <p:cNvSpPr txBox="1"/>
          <p:nvPr/>
        </p:nvSpPr>
        <p:spPr>
          <a:xfrm>
            <a:off x="8047740" y="1302493"/>
            <a:ext cx="3273875" cy="2272673"/>
          </a:xfrm>
          <a:prstGeom prst="rect">
            <a:avLst/>
          </a:prstGeom>
          <a:solidFill>
            <a:srgbClr val="FF0000"/>
          </a:solidFill>
          <a:ln w="19050">
            <a:solidFill>
              <a:schemeClr val="accent2">
                <a:lumMod val="50000"/>
              </a:schemeClr>
            </a:solidFill>
          </a:ln>
          <a:effectLst>
            <a:outerShdw blurRad="156275" dist="64467" dir="2700000" algn="tl" rotWithShape="0">
              <a:prstClr val="black">
                <a:alpha val="40000"/>
              </a:prstClr>
            </a:outerShdw>
          </a:effectLst>
        </p:spPr>
        <p:txBody>
          <a:bodyPr wrap="square" lIns="182880" tIns="182880" rIns="182880" bIns="182880" rtlCol="0" anchor="t">
            <a:spAutoFit/>
          </a:bodyPr>
          <a:lstStyle/>
          <a:p>
            <a:pPr algn="ctr">
              <a:lnSpc>
                <a:spcPct val="150000"/>
              </a:lnSpc>
            </a:pPr>
            <a:r>
              <a:rPr lang="en-US" sz="1200" b="1">
                <a:solidFill>
                  <a:schemeClr val="bg1"/>
                </a:solidFill>
                <a:latin typeface="Century Gothic"/>
              </a:rPr>
              <a:t>Tip: Remind them that they’ll get a full identity export of everyone we targeted with the DNA portion of our campaign. This is our unique selling proposition!  It’s very valuable in illustrating our targeting, transparency, and matchback attribution.</a:t>
            </a:r>
          </a:p>
        </p:txBody>
      </p:sp>
      <p:sp>
        <p:nvSpPr>
          <p:cNvPr id="2" name="Slide Number Placeholder 1">
            <a:extLst>
              <a:ext uri="{FF2B5EF4-FFF2-40B4-BE49-F238E27FC236}">
                <a16:creationId xmlns:a16="http://schemas.microsoft.com/office/drawing/2014/main" id="{F5954B14-D389-AA47-9D0D-2C348D38E9A7}"/>
              </a:ext>
            </a:extLst>
          </p:cNvPr>
          <p:cNvSpPr>
            <a:spLocks noGrp="1"/>
          </p:cNvSpPr>
          <p:nvPr>
            <p:ph type="sldNum" sz="quarter" idx="12"/>
          </p:nvPr>
        </p:nvSpPr>
        <p:spPr/>
        <p:txBody>
          <a:bodyPr/>
          <a:lstStyle/>
          <a:p>
            <a:fld id="{63F76FC5-2933-C54F-A713-FD16EF779673}" type="slidenum">
              <a:rPr lang="en-US" smtClean="0"/>
              <a:pPr/>
              <a:t>11</a:t>
            </a:fld>
            <a:endParaRPr lang="en-US"/>
          </a:p>
        </p:txBody>
      </p:sp>
      <p:cxnSp>
        <p:nvCxnSpPr>
          <p:cNvPr id="15" name="Straight Connector 14">
            <a:extLst>
              <a:ext uri="{FF2B5EF4-FFF2-40B4-BE49-F238E27FC236}">
                <a16:creationId xmlns:a16="http://schemas.microsoft.com/office/drawing/2014/main" id="{75A1067C-F0E9-D049-BFF1-FE19B06ACD7B}"/>
              </a:ext>
            </a:extLst>
          </p:cNvPr>
          <p:cNvCxnSpPr/>
          <p:nvPr/>
        </p:nvCxnSpPr>
        <p:spPr>
          <a:xfrm>
            <a:off x="0" y="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E192EC9-F426-464C-BFD4-89D6420CC49D}"/>
              </a:ext>
            </a:extLst>
          </p:cNvPr>
          <p:cNvSpPr txBox="1"/>
          <p:nvPr/>
        </p:nvSpPr>
        <p:spPr>
          <a:xfrm>
            <a:off x="120238" y="124626"/>
            <a:ext cx="902227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latin typeface="Century Gothic"/>
                <a:ea typeface="+mn-lt"/>
                <a:cs typeface="+mn-lt"/>
              </a:rPr>
              <a:t>By tracking engagement online and in-store, we can further optimize your campaign to ensure that our ad-exposed audience and your marketing dollars are truly generating measurable results.</a:t>
            </a:r>
            <a:endParaRPr lang="en-US">
              <a:solidFill>
                <a:schemeClr val="bg1"/>
              </a:solidFill>
              <a:latin typeface="Century Gothic"/>
            </a:endParaRPr>
          </a:p>
        </p:txBody>
      </p:sp>
      <p:grpSp>
        <p:nvGrpSpPr>
          <p:cNvPr id="17" name="Group 16">
            <a:extLst>
              <a:ext uri="{FF2B5EF4-FFF2-40B4-BE49-F238E27FC236}">
                <a16:creationId xmlns:a16="http://schemas.microsoft.com/office/drawing/2014/main" id="{A4B13855-7370-EF43-9DCA-7D6D40638712}"/>
              </a:ext>
            </a:extLst>
          </p:cNvPr>
          <p:cNvGrpSpPr/>
          <p:nvPr/>
        </p:nvGrpSpPr>
        <p:grpSpPr>
          <a:xfrm>
            <a:off x="3700196" y="3406726"/>
            <a:ext cx="2421556" cy="1787148"/>
            <a:chOff x="-2179468" y="2951719"/>
            <a:chExt cx="2421556" cy="1787148"/>
          </a:xfrm>
        </p:grpSpPr>
        <p:pic>
          <p:nvPicPr>
            <p:cNvPr id="3082" name="Picture 10" descr="Free People Walking Transparent, Download Free Clip Art, Free Clip Art on  Clipart Library">
              <a:extLst>
                <a:ext uri="{FF2B5EF4-FFF2-40B4-BE49-F238E27FC236}">
                  <a16:creationId xmlns:a16="http://schemas.microsoft.com/office/drawing/2014/main" id="{5503BB67-6B4F-9347-A35F-E203BF0E0A4B}"/>
                </a:ext>
              </a:extLst>
            </p:cNvPr>
            <p:cNvPicPr>
              <a:picLocks noChangeAspect="1" noChangeArrowheads="1"/>
            </p:cNvPicPr>
            <p:nvPr/>
          </p:nvPicPr>
          <p:blipFill>
            <a:blip r:embed="rId12" cstate="screen">
              <a:alphaModFix amt="60000"/>
              <a:extLst>
                <a:ext uri="{28A0092B-C50C-407E-A947-70E740481C1C}">
                  <a14:useLocalDpi xmlns:a14="http://schemas.microsoft.com/office/drawing/2010/main"/>
                </a:ext>
              </a:extLst>
            </a:blip>
            <a:srcRect/>
            <a:stretch>
              <a:fillRect/>
            </a:stretch>
          </p:blipFill>
          <p:spPr bwMode="auto">
            <a:xfrm flipH="1">
              <a:off x="46969" y="4445041"/>
              <a:ext cx="195119" cy="293826"/>
            </a:xfrm>
            <a:prstGeom prst="rect">
              <a:avLst/>
            </a:prstGeom>
            <a:noFill/>
            <a:extLst>
              <a:ext uri="{909E8E84-426E-40DD-AFC4-6F175D3DCCD1}">
                <a14:hiddenFill xmlns:a14="http://schemas.microsoft.com/office/drawing/2010/main">
                  <a:solidFill>
                    <a:srgbClr val="FFFFFF"/>
                  </a:solidFill>
                </a14:hiddenFill>
              </a:ext>
            </a:extLst>
          </p:spPr>
        </p:pic>
        <p:sp>
          <p:nvSpPr>
            <p:cNvPr id="63" name="Oval 62">
              <a:extLst>
                <a:ext uri="{FF2B5EF4-FFF2-40B4-BE49-F238E27FC236}">
                  <a16:creationId xmlns:a16="http://schemas.microsoft.com/office/drawing/2014/main" id="{24E74B1B-0D52-8E4F-9C2B-E919D21B5AA9}"/>
                </a:ext>
              </a:extLst>
            </p:cNvPr>
            <p:cNvSpPr/>
            <p:nvPr/>
          </p:nvSpPr>
          <p:spPr>
            <a:xfrm>
              <a:off x="-2179468" y="2951719"/>
              <a:ext cx="1563234" cy="15632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53" name="Picture 52" descr="A group of people in a line&#10;&#10;Description automatically generated with low confidence">
              <a:extLst>
                <a:ext uri="{FF2B5EF4-FFF2-40B4-BE49-F238E27FC236}">
                  <a16:creationId xmlns:a16="http://schemas.microsoft.com/office/drawing/2014/main" id="{A623413A-8EBB-CC4B-94F6-988BD375B73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12991" t="2460" r="22950" b="74911"/>
            <a:stretch/>
          </p:blipFill>
          <p:spPr>
            <a:xfrm>
              <a:off x="-2152323" y="2978956"/>
              <a:ext cx="1508945" cy="1508760"/>
            </a:xfrm>
            <a:prstGeom prst="ellipse">
              <a:avLst/>
            </a:prstGeom>
            <a:solidFill>
              <a:schemeClr val="bg1"/>
            </a:solidFill>
          </p:spPr>
        </p:pic>
      </p:grpSp>
      <p:grpSp>
        <p:nvGrpSpPr>
          <p:cNvPr id="22" name="Group 21">
            <a:extLst>
              <a:ext uri="{FF2B5EF4-FFF2-40B4-BE49-F238E27FC236}">
                <a16:creationId xmlns:a16="http://schemas.microsoft.com/office/drawing/2014/main" id="{44299EFC-9D96-4469-ADED-B9F1C1CCD444}"/>
              </a:ext>
            </a:extLst>
          </p:cNvPr>
          <p:cNvGrpSpPr/>
          <p:nvPr/>
        </p:nvGrpSpPr>
        <p:grpSpPr>
          <a:xfrm>
            <a:off x="1096260" y="2438830"/>
            <a:ext cx="2624551" cy="783218"/>
            <a:chOff x="1096260" y="2438830"/>
            <a:chExt cx="2624551" cy="783218"/>
          </a:xfrm>
        </p:grpSpPr>
        <p:grpSp>
          <p:nvGrpSpPr>
            <p:cNvPr id="57" name="Group 56">
              <a:extLst>
                <a:ext uri="{FF2B5EF4-FFF2-40B4-BE49-F238E27FC236}">
                  <a16:creationId xmlns:a16="http://schemas.microsoft.com/office/drawing/2014/main" id="{4656A724-63DA-C846-A086-11159D8D4FBF}"/>
                </a:ext>
              </a:extLst>
            </p:cNvPr>
            <p:cNvGrpSpPr/>
            <p:nvPr/>
          </p:nvGrpSpPr>
          <p:grpSpPr>
            <a:xfrm>
              <a:off x="1096260" y="2438830"/>
              <a:ext cx="2209800" cy="765257"/>
              <a:chOff x="978607" y="5203171"/>
              <a:chExt cx="2209800" cy="765257"/>
            </a:xfrm>
          </p:grpSpPr>
          <p:sp>
            <p:nvSpPr>
              <p:cNvPr id="18" name="Rectangle 17">
                <a:extLst>
                  <a:ext uri="{FF2B5EF4-FFF2-40B4-BE49-F238E27FC236}">
                    <a16:creationId xmlns:a16="http://schemas.microsoft.com/office/drawing/2014/main" id="{AB9223F4-073A-F64E-8F08-1232ECC5D837}"/>
                  </a:ext>
                </a:extLst>
              </p:cNvPr>
              <p:cNvSpPr/>
              <p:nvPr/>
            </p:nvSpPr>
            <p:spPr>
              <a:xfrm>
                <a:off x="978607" y="5369733"/>
                <a:ext cx="2209800" cy="598695"/>
              </a:xfrm>
              <a:prstGeom prst="rect">
                <a:avLst/>
              </a:prstGeom>
              <a:solidFill>
                <a:schemeClr val="tx2"/>
              </a:solidFill>
              <a:ln>
                <a:noFill/>
              </a:ln>
              <a:effectLst>
                <a:outerShdw blurRad="50800" dist="50800" dir="5400000" algn="ctr"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latin typeface="Century Gothic"/>
                  </a:rPr>
                  <a:t>Full Customer Matchback</a:t>
                </a:r>
                <a:endParaRPr lang="en-US" sz="1200" b="1">
                  <a:latin typeface="Century Gothic"/>
                  <a:cs typeface="Calibri"/>
                </a:endParaRPr>
              </a:p>
              <a:p>
                <a:pPr algn="ctr"/>
                <a:r>
                  <a:rPr lang="en-US" sz="900">
                    <a:solidFill>
                      <a:schemeClr val="bg2"/>
                    </a:solidFill>
                    <a:latin typeface="Century Gothic"/>
                  </a:rPr>
                  <a:t>via audience identity export</a:t>
                </a:r>
                <a:endParaRPr lang="en-US">
                  <a:solidFill>
                    <a:schemeClr val="bg2"/>
                  </a:solidFill>
                </a:endParaRPr>
              </a:p>
            </p:txBody>
          </p:sp>
          <p:grpSp>
            <p:nvGrpSpPr>
              <p:cNvPr id="33" name="Group 32">
                <a:extLst>
                  <a:ext uri="{FF2B5EF4-FFF2-40B4-BE49-F238E27FC236}">
                    <a16:creationId xmlns:a16="http://schemas.microsoft.com/office/drawing/2014/main" id="{3AC57FAD-C21A-684D-A1D1-A64ECB140035}"/>
                  </a:ext>
                </a:extLst>
              </p:cNvPr>
              <p:cNvGrpSpPr/>
              <p:nvPr/>
            </p:nvGrpSpPr>
            <p:grpSpPr>
              <a:xfrm>
                <a:off x="1193785" y="5203171"/>
                <a:ext cx="224561" cy="291077"/>
                <a:chOff x="4176322" y="6148005"/>
                <a:chExt cx="410562" cy="532172"/>
              </a:xfrm>
            </p:grpSpPr>
            <p:sp>
              <p:nvSpPr>
                <p:cNvPr id="34" name="Oval 33">
                  <a:extLst>
                    <a:ext uri="{FF2B5EF4-FFF2-40B4-BE49-F238E27FC236}">
                      <a16:creationId xmlns:a16="http://schemas.microsoft.com/office/drawing/2014/main" id="{A9E48C12-BEC0-E24A-96C5-0282C1358059}"/>
                    </a:ext>
                  </a:extLst>
                </p:cNvPr>
                <p:cNvSpPr/>
                <p:nvPr/>
              </p:nvSpPr>
              <p:spPr>
                <a:xfrm>
                  <a:off x="4176322" y="6209787"/>
                  <a:ext cx="410562" cy="4105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12" descr="Circle, correct, mark, success, tick, yes, check icon - Free download">
                  <a:extLst>
                    <a:ext uri="{FF2B5EF4-FFF2-40B4-BE49-F238E27FC236}">
                      <a16:creationId xmlns:a16="http://schemas.microsoft.com/office/drawing/2014/main" id="{BA1D15FF-DFEF-3B49-A5FC-44DA9BF381D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76322" y="6148005"/>
                  <a:ext cx="410562" cy="532172"/>
                </a:xfrm>
                <a:prstGeom prst="rect">
                  <a:avLst/>
                </a:prstGeom>
                <a:noFill/>
              </p:spPr>
            </p:pic>
          </p:grpSp>
        </p:grpSp>
        <p:pic>
          <p:nvPicPr>
            <p:cNvPr id="7" name="Picture 21" descr="A picture containing text, sign&#10;&#10;Description automatically generated">
              <a:extLst>
                <a:ext uri="{FF2B5EF4-FFF2-40B4-BE49-F238E27FC236}">
                  <a16:creationId xmlns:a16="http://schemas.microsoft.com/office/drawing/2014/main" id="{E075ACC1-1201-409A-BC1B-4E1D39DF8245}"/>
                </a:ext>
              </a:extLst>
            </p:cNvPr>
            <p:cNvPicPr>
              <a:picLocks noChangeAspect="1"/>
            </p:cNvPicPr>
            <p:nvPr/>
          </p:nvPicPr>
          <p:blipFill>
            <a:blip r:embed="rId14"/>
            <a:stretch>
              <a:fillRect/>
            </a:stretch>
          </p:blipFill>
          <p:spPr>
            <a:xfrm>
              <a:off x="3358861" y="2860098"/>
              <a:ext cx="361950" cy="361950"/>
            </a:xfrm>
            <a:prstGeom prst="rect">
              <a:avLst/>
            </a:prstGeom>
          </p:spPr>
        </p:pic>
      </p:grpSp>
      <p:pic>
        <p:nvPicPr>
          <p:cNvPr id="55" name="Picture 54" descr="A picture containing text, clipart&#10;&#10;Description automatically generated">
            <a:extLst>
              <a:ext uri="{FF2B5EF4-FFF2-40B4-BE49-F238E27FC236}">
                <a16:creationId xmlns:a16="http://schemas.microsoft.com/office/drawing/2014/main" id="{64315344-30EA-456A-B55D-BC1CFBB1C7C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215293" y="6406528"/>
            <a:ext cx="1303998" cy="319925"/>
          </a:xfrm>
          <a:prstGeom prst="rect">
            <a:avLst/>
          </a:prstGeom>
        </p:spPr>
      </p:pic>
    </p:spTree>
    <p:extLst>
      <p:ext uri="{BB962C8B-B14F-4D97-AF65-F5344CB8AC3E}">
        <p14:creationId xmlns:p14="http://schemas.microsoft.com/office/powerpoint/2010/main" val="392978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p:tgtEl>
                                          <p:spTgt spid="61"/>
                                        </p:tgtEl>
                                        <p:attrNameLst>
                                          <p:attrName>ppt_y</p:attrName>
                                        </p:attrNameLst>
                                      </p:cBhvr>
                                      <p:tavLst>
                                        <p:tav tm="0">
                                          <p:val>
                                            <p:strVal val="#ppt_y+#ppt_h*1.125000"/>
                                          </p:val>
                                        </p:tav>
                                        <p:tav tm="100000">
                                          <p:val>
                                            <p:strVal val="#ppt_y"/>
                                          </p:val>
                                        </p:tav>
                                      </p:tavLst>
                                    </p:anim>
                                    <p:animEffect transition="in" filter="wipe(up)">
                                      <p:cBhvr>
                                        <p:cTn id="8" dur="500"/>
                                        <p:tgtEl>
                                          <p:spTgt spid="61"/>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p:tgtEl>
                                          <p:spTgt spid="58"/>
                                        </p:tgtEl>
                                        <p:attrNameLst>
                                          <p:attrName>ppt_y</p:attrName>
                                        </p:attrNameLst>
                                      </p:cBhvr>
                                      <p:tavLst>
                                        <p:tav tm="0">
                                          <p:val>
                                            <p:strVal val="#ppt_y+#ppt_h*1.125000"/>
                                          </p:val>
                                        </p:tav>
                                        <p:tav tm="100000">
                                          <p:val>
                                            <p:strVal val="#ppt_y"/>
                                          </p:val>
                                        </p:tav>
                                      </p:tavLst>
                                    </p:anim>
                                    <p:animEffect transition="in" filter="wipe(up)">
                                      <p:cBhvr>
                                        <p:cTn id="13" dur="500"/>
                                        <p:tgtEl>
                                          <p:spTgt spid="58"/>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p:tgtEl>
                                          <p:spTgt spid="56"/>
                                        </p:tgtEl>
                                        <p:attrNameLst>
                                          <p:attrName>ppt_y</p:attrName>
                                        </p:attrNameLst>
                                      </p:cBhvr>
                                      <p:tavLst>
                                        <p:tav tm="0">
                                          <p:val>
                                            <p:strVal val="#ppt_y+#ppt_h*1.125000"/>
                                          </p:val>
                                        </p:tav>
                                        <p:tav tm="100000">
                                          <p:val>
                                            <p:strVal val="#ppt_y"/>
                                          </p:val>
                                        </p:tav>
                                      </p:tavLst>
                                    </p:anim>
                                    <p:animEffect transition="in" filter="wipe(up)">
                                      <p:cBhvr>
                                        <p:cTn id="1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09DE15-201D-4CFB-B04D-45B80FC0F475}"/>
              </a:ext>
            </a:extLst>
          </p:cNvPr>
          <p:cNvSpPr/>
          <p:nvPr/>
        </p:nvSpPr>
        <p:spPr>
          <a:xfrm>
            <a:off x="1" y="1170709"/>
            <a:ext cx="9143998" cy="4897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B9708D-8CD5-8445-9C00-FAE980B8B6C0}"/>
              </a:ext>
            </a:extLst>
          </p:cNvPr>
          <p:cNvSpPr/>
          <p:nvPr/>
        </p:nvSpPr>
        <p:spPr>
          <a:xfrm rot="10800000">
            <a:off x="1485" y="4811063"/>
            <a:ext cx="9142515" cy="1389819"/>
          </a:xfrm>
          <a:prstGeom prst="rect">
            <a:avLst/>
          </a:prstGeom>
          <a:gradFill>
            <a:gsLst>
              <a:gs pos="5000">
                <a:schemeClr val="accent1">
                  <a:lumMod val="5000"/>
                  <a:lumOff val="95000"/>
                  <a:alpha val="0"/>
                </a:schemeClr>
              </a:gs>
              <a:gs pos="58000">
                <a:srgbClr val="2DA5D7"/>
              </a:gs>
            </a:gsLst>
            <a:lin ang="163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23F5E4B-3C3E-4C41-A0B2-FD9A69BEC0A1}"/>
              </a:ext>
            </a:extLst>
          </p:cNvPr>
          <p:cNvSpPr>
            <a:spLocks noGrp="1"/>
          </p:cNvSpPr>
          <p:nvPr>
            <p:ph type="sldNum" sz="quarter" idx="12"/>
          </p:nvPr>
        </p:nvSpPr>
        <p:spPr/>
        <p:txBody>
          <a:bodyPr/>
          <a:lstStyle/>
          <a:p>
            <a:fld id="{63F76FC5-2933-C54F-A713-FD16EF779673}" type="slidenum">
              <a:rPr lang="en-US" smtClean="0"/>
              <a:pPr/>
              <a:t>12</a:t>
            </a:fld>
            <a:endParaRPr lang="en-US"/>
          </a:p>
        </p:txBody>
      </p:sp>
      <p:sp>
        <p:nvSpPr>
          <p:cNvPr id="3" name="TextBox 2">
            <a:extLst>
              <a:ext uri="{FF2B5EF4-FFF2-40B4-BE49-F238E27FC236}">
                <a16:creationId xmlns:a16="http://schemas.microsoft.com/office/drawing/2014/main" id="{64AF02E2-92F8-4D7F-95B9-4B9D8953BD6A}"/>
              </a:ext>
            </a:extLst>
          </p:cNvPr>
          <p:cNvSpPr txBox="1"/>
          <p:nvPr/>
        </p:nvSpPr>
        <p:spPr>
          <a:xfrm>
            <a:off x="298367" y="261256"/>
            <a:ext cx="866601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FFFF"/>
                </a:solidFill>
                <a:latin typeface="Century Gothic"/>
              </a:rPr>
              <a:t>We've built a massive database of REAL people</a:t>
            </a:r>
            <a:endParaRPr lang="en-US"/>
          </a:p>
          <a:p>
            <a:pPr algn="ctr"/>
            <a:r>
              <a:rPr lang="en-US" sz="1600">
                <a:solidFill>
                  <a:srgbClr val="FFFFFF"/>
                </a:solidFill>
                <a:latin typeface="Century Gothic"/>
                <a:cs typeface="Calibri"/>
              </a:rPr>
              <a:t>utilizing a wealth of data to reach the right audiences consistently</a:t>
            </a:r>
          </a:p>
          <a:p>
            <a:pPr algn="ctr"/>
            <a:endParaRPr lang="en-US" sz="2400" b="1">
              <a:solidFill>
                <a:srgbClr val="FFFFFF"/>
              </a:solidFill>
              <a:latin typeface="Century Gothic"/>
              <a:cs typeface="Calibri"/>
            </a:endParaRPr>
          </a:p>
        </p:txBody>
      </p:sp>
      <p:grpSp>
        <p:nvGrpSpPr>
          <p:cNvPr id="12" name="Group 11">
            <a:extLst>
              <a:ext uri="{FF2B5EF4-FFF2-40B4-BE49-F238E27FC236}">
                <a16:creationId xmlns:a16="http://schemas.microsoft.com/office/drawing/2014/main" id="{5945403C-E5B1-41AD-AFBB-BAE7C07D640D}"/>
              </a:ext>
            </a:extLst>
          </p:cNvPr>
          <p:cNvGrpSpPr/>
          <p:nvPr/>
        </p:nvGrpSpPr>
        <p:grpSpPr>
          <a:xfrm>
            <a:off x="4578373" y="2267903"/>
            <a:ext cx="4275186" cy="2628193"/>
            <a:chOff x="5218295" y="947414"/>
            <a:chExt cx="3700128" cy="2684266"/>
          </a:xfrm>
        </p:grpSpPr>
        <p:pic>
          <p:nvPicPr>
            <p:cNvPr id="10" name="Picture 9">
              <a:extLst>
                <a:ext uri="{FF2B5EF4-FFF2-40B4-BE49-F238E27FC236}">
                  <a16:creationId xmlns:a16="http://schemas.microsoft.com/office/drawing/2014/main" id="{E88DF6F3-CEAA-4695-BE7A-DCDE0D604432}"/>
                </a:ext>
              </a:extLst>
            </p:cNvPr>
            <p:cNvPicPr>
              <a:picLocks noChangeAspect="1"/>
            </p:cNvPicPr>
            <p:nvPr/>
          </p:nvPicPr>
          <p:blipFill>
            <a:blip r:embed="rId2">
              <a:alphaModFix amt="54000"/>
            </a:blip>
            <a:stretch>
              <a:fillRect/>
            </a:stretch>
          </p:blipFill>
          <p:spPr>
            <a:xfrm>
              <a:off x="5249631" y="947414"/>
              <a:ext cx="3668792" cy="2684266"/>
            </a:xfrm>
            <a:prstGeom prst="rect">
              <a:avLst/>
            </a:prstGeom>
          </p:spPr>
        </p:pic>
        <p:sp>
          <p:nvSpPr>
            <p:cNvPr id="11" name="Rectangle 10">
              <a:extLst>
                <a:ext uri="{FF2B5EF4-FFF2-40B4-BE49-F238E27FC236}">
                  <a16:creationId xmlns:a16="http://schemas.microsoft.com/office/drawing/2014/main" id="{DEE95ABB-66F7-4145-90E8-3CA2DD91A1B0}"/>
                </a:ext>
              </a:extLst>
            </p:cNvPr>
            <p:cNvSpPr/>
            <p:nvPr/>
          </p:nvSpPr>
          <p:spPr>
            <a:xfrm>
              <a:off x="5218295" y="1967928"/>
              <a:ext cx="3686877" cy="1455409"/>
            </a:xfrm>
            <a:prstGeom prst="rect">
              <a:avLst/>
            </a:prstGeom>
            <a:gradFill>
              <a:gsLst>
                <a:gs pos="0">
                  <a:schemeClr val="bg1">
                    <a:lumMod val="0"/>
                    <a:lumOff val="100000"/>
                  </a:schemeClr>
                </a:gs>
                <a:gs pos="100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a:endParaRPr>
            </a:p>
          </p:txBody>
        </p:sp>
      </p:grpSp>
      <p:pic>
        <p:nvPicPr>
          <p:cNvPr id="14" name="Picture 13" descr="Shape, polygon&#10;&#10;Description automatically generated">
            <a:extLst>
              <a:ext uri="{FF2B5EF4-FFF2-40B4-BE49-F238E27FC236}">
                <a16:creationId xmlns:a16="http://schemas.microsoft.com/office/drawing/2014/main" id="{1F849A57-7702-49B5-BB7F-227F6511195A}"/>
              </a:ext>
            </a:extLst>
          </p:cNvPr>
          <p:cNvPicPr>
            <a:picLocks noChangeAspect="1"/>
          </p:cNvPicPr>
          <p:nvPr/>
        </p:nvPicPr>
        <p:blipFill>
          <a:blip r:embed="rId3"/>
          <a:stretch>
            <a:fillRect/>
          </a:stretch>
        </p:blipFill>
        <p:spPr>
          <a:xfrm>
            <a:off x="337323" y="2379597"/>
            <a:ext cx="3766920" cy="2330995"/>
          </a:xfrm>
          <a:prstGeom prst="rect">
            <a:avLst/>
          </a:prstGeom>
        </p:spPr>
      </p:pic>
      <p:sp>
        <p:nvSpPr>
          <p:cNvPr id="16" name="TextBox 15">
            <a:extLst>
              <a:ext uri="{FF2B5EF4-FFF2-40B4-BE49-F238E27FC236}">
                <a16:creationId xmlns:a16="http://schemas.microsoft.com/office/drawing/2014/main" id="{F2CBFD60-87A8-4C66-B946-A14BA87ECC01}"/>
              </a:ext>
            </a:extLst>
          </p:cNvPr>
          <p:cNvSpPr txBox="1"/>
          <p:nvPr/>
        </p:nvSpPr>
        <p:spPr>
          <a:xfrm>
            <a:off x="3347700" y="2699320"/>
            <a:ext cx="2312694" cy="1569660"/>
          </a:xfrm>
          <a:prstGeom prst="rect">
            <a:avLst/>
          </a:prstGeom>
          <a:noFill/>
        </p:spPr>
        <p:txBody>
          <a:bodyPr wrap="square" rtlCol="0">
            <a:spAutoFit/>
          </a:bodyPr>
          <a:lstStyle/>
          <a:p>
            <a:pPr algn="ctr"/>
            <a:r>
              <a:rPr lang="en-US" sz="9600" b="1">
                <a:solidFill>
                  <a:srgbClr val="FFFFFF"/>
                </a:solidFill>
                <a:latin typeface="Century Gothic"/>
              </a:rPr>
              <a:t>+</a:t>
            </a:r>
          </a:p>
        </p:txBody>
      </p:sp>
      <p:grpSp>
        <p:nvGrpSpPr>
          <p:cNvPr id="21" name="Group 20">
            <a:extLst>
              <a:ext uri="{FF2B5EF4-FFF2-40B4-BE49-F238E27FC236}">
                <a16:creationId xmlns:a16="http://schemas.microsoft.com/office/drawing/2014/main" id="{9108EFB7-73EF-4040-817B-2BBDD38B8E48}"/>
              </a:ext>
            </a:extLst>
          </p:cNvPr>
          <p:cNvGrpSpPr/>
          <p:nvPr/>
        </p:nvGrpSpPr>
        <p:grpSpPr>
          <a:xfrm>
            <a:off x="4660249" y="1443186"/>
            <a:ext cx="4114695" cy="851678"/>
            <a:chOff x="5169115" y="420512"/>
            <a:chExt cx="3312878" cy="851678"/>
          </a:xfrm>
        </p:grpSpPr>
        <p:sp>
          <p:nvSpPr>
            <p:cNvPr id="18" name="TextBox 17">
              <a:extLst>
                <a:ext uri="{FF2B5EF4-FFF2-40B4-BE49-F238E27FC236}">
                  <a16:creationId xmlns:a16="http://schemas.microsoft.com/office/drawing/2014/main" id="{13CCA649-E1F5-4F83-AA8A-2BE219D19CE8}"/>
                </a:ext>
              </a:extLst>
            </p:cNvPr>
            <p:cNvSpPr txBox="1"/>
            <p:nvPr/>
          </p:nvSpPr>
          <p:spPr>
            <a:xfrm>
              <a:off x="5278120" y="420512"/>
              <a:ext cx="3118772" cy="523220"/>
            </a:xfrm>
            <a:prstGeom prst="rect">
              <a:avLst/>
            </a:prstGeom>
            <a:noFill/>
          </p:spPr>
          <p:txBody>
            <a:bodyPr wrap="square" rtlCol="0">
              <a:spAutoFit/>
            </a:bodyPr>
            <a:lstStyle/>
            <a:p>
              <a:pPr algn="ctr"/>
              <a:r>
                <a:rPr lang="en-US" sz="2800" b="1">
                  <a:solidFill>
                    <a:srgbClr val="44546A"/>
                  </a:solidFill>
                  <a:latin typeface="Century Gothic"/>
                </a:rPr>
                <a:t>DATA PRECISION</a:t>
              </a:r>
            </a:p>
          </p:txBody>
        </p:sp>
        <p:sp>
          <p:nvSpPr>
            <p:cNvPr id="19" name="TextBox 18">
              <a:extLst>
                <a:ext uri="{FF2B5EF4-FFF2-40B4-BE49-F238E27FC236}">
                  <a16:creationId xmlns:a16="http://schemas.microsoft.com/office/drawing/2014/main" id="{14101E8C-16BC-4632-B94E-0645170BF905}"/>
                </a:ext>
              </a:extLst>
            </p:cNvPr>
            <p:cNvSpPr txBox="1"/>
            <p:nvPr/>
          </p:nvSpPr>
          <p:spPr>
            <a:xfrm>
              <a:off x="5169115" y="843331"/>
              <a:ext cx="3312878" cy="276999"/>
            </a:xfrm>
            <a:prstGeom prst="rect">
              <a:avLst/>
            </a:prstGeom>
            <a:noFill/>
          </p:spPr>
          <p:txBody>
            <a:bodyPr wrap="square" rtlCol="0">
              <a:spAutoFit/>
            </a:bodyPr>
            <a:lstStyle/>
            <a:p>
              <a:pPr algn="ctr"/>
              <a:r>
                <a:rPr lang="en-US" sz="1200" b="1">
                  <a:solidFill>
                    <a:srgbClr val="44546A"/>
                  </a:solidFill>
                  <a:latin typeface="Century Gothic"/>
                </a:rPr>
                <a:t>ONE OF THE LARGEST NETWORKS OF DATA PARTNERS</a:t>
              </a:r>
            </a:p>
          </p:txBody>
        </p:sp>
        <p:sp>
          <p:nvSpPr>
            <p:cNvPr id="20" name="TextBox 19">
              <a:extLst>
                <a:ext uri="{FF2B5EF4-FFF2-40B4-BE49-F238E27FC236}">
                  <a16:creationId xmlns:a16="http://schemas.microsoft.com/office/drawing/2014/main" id="{F24EB3B6-6F11-4DCA-8861-7EFDD74919B4}"/>
                </a:ext>
              </a:extLst>
            </p:cNvPr>
            <p:cNvSpPr txBox="1"/>
            <p:nvPr/>
          </p:nvSpPr>
          <p:spPr>
            <a:xfrm>
              <a:off x="5217133" y="1025969"/>
              <a:ext cx="3264728" cy="246221"/>
            </a:xfrm>
            <a:prstGeom prst="rect">
              <a:avLst/>
            </a:prstGeom>
            <a:noFill/>
          </p:spPr>
          <p:txBody>
            <a:bodyPr wrap="square" rtlCol="0">
              <a:spAutoFit/>
            </a:bodyPr>
            <a:lstStyle/>
            <a:p>
              <a:pPr algn="ctr"/>
              <a:r>
                <a:rPr lang="en-US" sz="1000">
                  <a:solidFill>
                    <a:srgbClr val="44546A"/>
                  </a:solidFill>
                  <a:latin typeface="Century Gothic"/>
                </a:rPr>
                <a:t>WITH A REAL-TIME DATA FIREHOSE FROM OVER 35 PROVIDERS</a:t>
              </a:r>
            </a:p>
          </p:txBody>
        </p:sp>
      </p:grpSp>
      <p:grpSp>
        <p:nvGrpSpPr>
          <p:cNvPr id="26" name="Group 25">
            <a:extLst>
              <a:ext uri="{FF2B5EF4-FFF2-40B4-BE49-F238E27FC236}">
                <a16:creationId xmlns:a16="http://schemas.microsoft.com/office/drawing/2014/main" id="{AC75C667-F47E-42A5-B9BB-EBF724525FC7}"/>
              </a:ext>
            </a:extLst>
          </p:cNvPr>
          <p:cNvGrpSpPr/>
          <p:nvPr/>
        </p:nvGrpSpPr>
        <p:grpSpPr>
          <a:xfrm>
            <a:off x="309613" y="1446275"/>
            <a:ext cx="3867562" cy="844305"/>
            <a:chOff x="889362" y="460983"/>
            <a:chExt cx="3113903" cy="844305"/>
          </a:xfrm>
        </p:grpSpPr>
        <p:sp>
          <p:nvSpPr>
            <p:cNvPr id="23" name="TextBox 22">
              <a:extLst>
                <a:ext uri="{FF2B5EF4-FFF2-40B4-BE49-F238E27FC236}">
                  <a16:creationId xmlns:a16="http://schemas.microsoft.com/office/drawing/2014/main" id="{A43A89AA-EC41-4B26-A0BC-D0BCEF879606}"/>
                </a:ext>
              </a:extLst>
            </p:cNvPr>
            <p:cNvSpPr txBox="1"/>
            <p:nvPr/>
          </p:nvSpPr>
          <p:spPr>
            <a:xfrm>
              <a:off x="915807" y="460983"/>
              <a:ext cx="3028664" cy="530642"/>
            </a:xfrm>
            <a:prstGeom prst="rect">
              <a:avLst/>
            </a:prstGeom>
            <a:noFill/>
          </p:spPr>
          <p:txBody>
            <a:bodyPr wrap="square" rtlCol="0">
              <a:spAutoFit/>
            </a:bodyPr>
            <a:lstStyle/>
            <a:p>
              <a:pPr algn="ctr"/>
              <a:r>
                <a:rPr lang="en-US" sz="2800" b="1">
                  <a:solidFill>
                    <a:srgbClr val="44546A"/>
                  </a:solidFill>
                  <a:latin typeface="Century Gothic"/>
                </a:rPr>
                <a:t>AUDIENCE SCALE</a:t>
              </a:r>
            </a:p>
          </p:txBody>
        </p:sp>
        <p:sp>
          <p:nvSpPr>
            <p:cNvPr id="24" name="TextBox 23">
              <a:extLst>
                <a:ext uri="{FF2B5EF4-FFF2-40B4-BE49-F238E27FC236}">
                  <a16:creationId xmlns:a16="http://schemas.microsoft.com/office/drawing/2014/main" id="{573E4FE4-8AC1-4739-B225-D0BA297504BB}"/>
                </a:ext>
              </a:extLst>
            </p:cNvPr>
            <p:cNvSpPr txBox="1"/>
            <p:nvPr/>
          </p:nvSpPr>
          <p:spPr>
            <a:xfrm>
              <a:off x="889362" y="876874"/>
              <a:ext cx="3113903" cy="276999"/>
            </a:xfrm>
            <a:prstGeom prst="rect">
              <a:avLst/>
            </a:prstGeom>
            <a:noFill/>
          </p:spPr>
          <p:txBody>
            <a:bodyPr wrap="square" rtlCol="0">
              <a:spAutoFit/>
            </a:bodyPr>
            <a:lstStyle/>
            <a:p>
              <a:pPr algn="ctr"/>
              <a:r>
                <a:rPr lang="en-US" sz="1200" b="1">
                  <a:solidFill>
                    <a:srgbClr val="44546A"/>
                  </a:solidFill>
                  <a:latin typeface="Century Gothic"/>
                </a:rPr>
                <a:t>ONE OF THE WORLD’S LARGEST MEDIA COMPANIES</a:t>
              </a:r>
            </a:p>
          </p:txBody>
        </p:sp>
        <p:sp>
          <p:nvSpPr>
            <p:cNvPr id="25" name="TextBox 24">
              <a:extLst>
                <a:ext uri="{FF2B5EF4-FFF2-40B4-BE49-F238E27FC236}">
                  <a16:creationId xmlns:a16="http://schemas.microsoft.com/office/drawing/2014/main" id="{C0C36C94-4891-4E8E-94FC-4D2598F86354}"/>
                </a:ext>
              </a:extLst>
            </p:cNvPr>
            <p:cNvSpPr txBox="1"/>
            <p:nvPr/>
          </p:nvSpPr>
          <p:spPr>
            <a:xfrm>
              <a:off x="915349" y="1059067"/>
              <a:ext cx="3006067" cy="246221"/>
            </a:xfrm>
            <a:prstGeom prst="rect">
              <a:avLst/>
            </a:prstGeom>
            <a:noFill/>
          </p:spPr>
          <p:txBody>
            <a:bodyPr wrap="square" rtlCol="0">
              <a:spAutoFit/>
            </a:bodyPr>
            <a:lstStyle/>
            <a:p>
              <a:pPr algn="ctr"/>
              <a:r>
                <a:rPr lang="en-US" sz="1000">
                  <a:solidFill>
                    <a:srgbClr val="44546A"/>
                  </a:solidFill>
                  <a:latin typeface="Century Gothic"/>
                </a:rPr>
                <a:t>WITH OVER 400 STATIONS ACROSS NEARLY 100 MARKETS</a:t>
              </a:r>
            </a:p>
          </p:txBody>
        </p:sp>
      </p:grpSp>
      <p:grpSp>
        <p:nvGrpSpPr>
          <p:cNvPr id="30" name="Group 29">
            <a:extLst>
              <a:ext uri="{FF2B5EF4-FFF2-40B4-BE49-F238E27FC236}">
                <a16:creationId xmlns:a16="http://schemas.microsoft.com/office/drawing/2014/main" id="{9848D1A9-C8BD-4D67-B7BB-628973698E1A}"/>
              </a:ext>
            </a:extLst>
          </p:cNvPr>
          <p:cNvGrpSpPr/>
          <p:nvPr/>
        </p:nvGrpSpPr>
        <p:grpSpPr>
          <a:xfrm>
            <a:off x="244795" y="2757015"/>
            <a:ext cx="1155653" cy="386741"/>
            <a:chOff x="265480" y="1104635"/>
            <a:chExt cx="1275649" cy="426898"/>
          </a:xfrm>
        </p:grpSpPr>
        <p:sp>
          <p:nvSpPr>
            <p:cNvPr id="28" name="Rectangle 27">
              <a:extLst>
                <a:ext uri="{FF2B5EF4-FFF2-40B4-BE49-F238E27FC236}">
                  <a16:creationId xmlns:a16="http://schemas.microsoft.com/office/drawing/2014/main" id="{754EEFA3-94C8-43DC-AB7A-8F2480B52FE8}"/>
                </a:ext>
              </a:extLst>
            </p:cNvPr>
            <p:cNvSpPr/>
            <p:nvPr/>
          </p:nvSpPr>
          <p:spPr>
            <a:xfrm>
              <a:off x="265480" y="1104635"/>
              <a:ext cx="1275649" cy="426898"/>
            </a:xfrm>
            <a:prstGeom prst="rect">
              <a:avLst/>
            </a:prstGeom>
            <a:solidFill>
              <a:srgbClr val="367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entury Gothic"/>
              </a:endParaRPr>
            </a:p>
          </p:txBody>
        </p:sp>
        <p:pic>
          <p:nvPicPr>
            <p:cNvPr id="29" name="Picture 28">
              <a:extLst>
                <a:ext uri="{FF2B5EF4-FFF2-40B4-BE49-F238E27FC236}">
                  <a16:creationId xmlns:a16="http://schemas.microsoft.com/office/drawing/2014/main" id="{219324C4-F1A9-480D-9F86-E1FDD07543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9148" y="1137272"/>
              <a:ext cx="1071189" cy="360857"/>
            </a:xfrm>
            <a:prstGeom prst="rect">
              <a:avLst/>
            </a:prstGeom>
            <a:ln>
              <a:noFill/>
            </a:ln>
          </p:spPr>
        </p:pic>
      </p:grpSp>
      <p:sp>
        <p:nvSpPr>
          <p:cNvPr id="32" name="Oval 31">
            <a:extLst>
              <a:ext uri="{FF2B5EF4-FFF2-40B4-BE49-F238E27FC236}">
                <a16:creationId xmlns:a16="http://schemas.microsoft.com/office/drawing/2014/main" id="{A5AE44B7-853E-46C8-9E57-68B67F1BAE2B}"/>
              </a:ext>
            </a:extLst>
          </p:cNvPr>
          <p:cNvSpPr/>
          <p:nvPr/>
        </p:nvSpPr>
        <p:spPr>
          <a:xfrm>
            <a:off x="1472453" y="2719698"/>
            <a:ext cx="1565243" cy="156524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Century Gothic"/>
            </a:endParaRPr>
          </a:p>
        </p:txBody>
      </p:sp>
      <p:sp>
        <p:nvSpPr>
          <p:cNvPr id="36" name="Oval 35">
            <a:extLst>
              <a:ext uri="{FF2B5EF4-FFF2-40B4-BE49-F238E27FC236}">
                <a16:creationId xmlns:a16="http://schemas.microsoft.com/office/drawing/2014/main" id="{C655DC95-0232-4EC6-9858-CA99F2A83664}"/>
              </a:ext>
            </a:extLst>
          </p:cNvPr>
          <p:cNvSpPr/>
          <p:nvPr/>
        </p:nvSpPr>
        <p:spPr>
          <a:xfrm>
            <a:off x="6012084" y="2635088"/>
            <a:ext cx="1582418" cy="15824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FFFFFF"/>
              </a:solidFill>
              <a:latin typeface="Century Gothic"/>
            </a:endParaRPr>
          </a:p>
        </p:txBody>
      </p:sp>
      <p:pic>
        <p:nvPicPr>
          <p:cNvPr id="40" name="Picture 39" descr="A group of lit candles&#10;&#10;Description automatically generated with medium confidence">
            <a:extLst>
              <a:ext uri="{FF2B5EF4-FFF2-40B4-BE49-F238E27FC236}">
                <a16:creationId xmlns:a16="http://schemas.microsoft.com/office/drawing/2014/main" id="{70ED21F2-F653-46CF-9DCB-FA3D9336F445}"/>
              </a:ext>
            </a:extLst>
          </p:cNvPr>
          <p:cNvPicPr>
            <a:picLocks noChangeAspect="1"/>
          </p:cNvPicPr>
          <p:nvPr/>
        </p:nvPicPr>
        <p:blipFill rotWithShape="1">
          <a:blip r:embed="rId5"/>
          <a:srcRect l="3099" r="4210"/>
          <a:stretch/>
        </p:blipFill>
        <p:spPr>
          <a:xfrm>
            <a:off x="1" y="4186965"/>
            <a:ext cx="9144000" cy="1691869"/>
          </a:xfrm>
          <a:prstGeom prst="rect">
            <a:avLst/>
          </a:prstGeom>
        </p:spPr>
      </p:pic>
      <p:sp>
        <p:nvSpPr>
          <p:cNvPr id="39" name="TextBox 1">
            <a:extLst>
              <a:ext uri="{FF2B5EF4-FFF2-40B4-BE49-F238E27FC236}">
                <a16:creationId xmlns:a16="http://schemas.microsoft.com/office/drawing/2014/main" id="{54B2DF65-F1C0-4E02-B7CA-A6FA779DD041}"/>
              </a:ext>
            </a:extLst>
          </p:cNvPr>
          <p:cNvSpPr txBox="1"/>
          <p:nvPr/>
        </p:nvSpPr>
        <p:spPr>
          <a:xfrm>
            <a:off x="1347253" y="2925148"/>
            <a:ext cx="1825647" cy="11280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US" sz="900">
                <a:solidFill>
                  <a:srgbClr val="FFFFFF"/>
                </a:solidFill>
                <a:latin typeface="Century Gothic"/>
              </a:rPr>
              <a:t>WE IDENTIFY OVER</a:t>
            </a:r>
            <a:br>
              <a:rPr lang="en-US" sz="900">
                <a:solidFill>
                  <a:srgbClr val="FFFFFF"/>
                </a:solidFill>
                <a:latin typeface="Century Gothic"/>
              </a:rPr>
            </a:br>
            <a:endParaRPr lang="en-US" sz="900">
              <a:solidFill>
                <a:srgbClr val="FFFFFF"/>
              </a:solidFill>
              <a:latin typeface="Century Gothic"/>
            </a:endParaRPr>
          </a:p>
          <a:p>
            <a:pPr algn="ctr">
              <a:lnSpc>
                <a:spcPct val="70000"/>
              </a:lnSpc>
            </a:pPr>
            <a:r>
              <a:rPr lang="en-US" sz="4800" b="1">
                <a:solidFill>
                  <a:srgbClr val="FFFFFF"/>
                </a:solidFill>
                <a:latin typeface="Century Gothic"/>
              </a:rPr>
              <a:t>80%</a:t>
            </a:r>
          </a:p>
          <a:p>
            <a:pPr algn="ctr">
              <a:lnSpc>
                <a:spcPct val="110000"/>
              </a:lnSpc>
            </a:pPr>
            <a:r>
              <a:rPr lang="en-US" sz="900" b="1">
                <a:solidFill>
                  <a:srgbClr val="FFFFFF"/>
                </a:solidFill>
                <a:latin typeface="Century Gothic"/>
              </a:rPr>
              <a:t>OF THE POPULATION</a:t>
            </a:r>
            <a:br>
              <a:rPr lang="en-US" sz="900" b="1">
                <a:solidFill>
                  <a:srgbClr val="FFFFFF"/>
                </a:solidFill>
                <a:latin typeface="Century Gothic"/>
              </a:rPr>
            </a:br>
            <a:r>
              <a:rPr lang="en-US" sz="900">
                <a:solidFill>
                  <a:srgbClr val="FFFFFF"/>
                </a:solidFill>
                <a:latin typeface="Century Gothic"/>
              </a:rPr>
              <a:t>AND THEIR DEVICES</a:t>
            </a:r>
            <a:endParaRPr lang="en-US" sz="900" b="1">
              <a:solidFill>
                <a:srgbClr val="FFFFFF"/>
              </a:solidFill>
              <a:latin typeface="Century Gothic"/>
            </a:endParaRPr>
          </a:p>
        </p:txBody>
      </p:sp>
      <p:sp>
        <p:nvSpPr>
          <p:cNvPr id="41" name="TextBox 1">
            <a:extLst>
              <a:ext uri="{FF2B5EF4-FFF2-40B4-BE49-F238E27FC236}">
                <a16:creationId xmlns:a16="http://schemas.microsoft.com/office/drawing/2014/main" id="{1B76D4A2-A4CA-4BC0-BF56-F197B6D67FF3}"/>
              </a:ext>
            </a:extLst>
          </p:cNvPr>
          <p:cNvSpPr txBox="1"/>
          <p:nvPr/>
        </p:nvSpPr>
        <p:spPr>
          <a:xfrm>
            <a:off x="5870932" y="2918232"/>
            <a:ext cx="1864331" cy="113781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US" sz="900">
                <a:solidFill>
                  <a:srgbClr val="FFFFFF"/>
                </a:solidFill>
                <a:latin typeface="Century Gothic"/>
              </a:rPr>
              <a:t>WE COLLECT UP TO</a:t>
            </a:r>
            <a:br>
              <a:rPr lang="en-US" sz="900">
                <a:latin typeface="Century Gothic"/>
              </a:rPr>
            </a:br>
            <a:endParaRPr lang="en-US" sz="900">
              <a:solidFill>
                <a:srgbClr val="FFFFFF"/>
              </a:solidFill>
              <a:latin typeface="Century Gothic"/>
            </a:endParaRPr>
          </a:p>
          <a:p>
            <a:pPr algn="ctr">
              <a:lnSpc>
                <a:spcPct val="70000"/>
              </a:lnSpc>
            </a:pPr>
            <a:r>
              <a:rPr lang="en-US" sz="4900" b="1">
                <a:solidFill>
                  <a:srgbClr val="FFFFFF"/>
                </a:solidFill>
                <a:latin typeface="Century Gothic"/>
              </a:rPr>
              <a:t>350</a:t>
            </a:r>
            <a:endParaRPr lang="en-US"/>
          </a:p>
          <a:p>
            <a:pPr algn="ctr">
              <a:lnSpc>
                <a:spcPct val="110000"/>
              </a:lnSpc>
            </a:pPr>
            <a:r>
              <a:rPr lang="en-US" sz="900" b="1">
                <a:solidFill>
                  <a:srgbClr val="FFFFFF"/>
                </a:solidFill>
                <a:latin typeface="Century Gothic"/>
              </a:rPr>
              <a:t>TOTAL DATA POINTS</a:t>
            </a:r>
            <a:endParaRPr lang="en-US"/>
          </a:p>
          <a:p>
            <a:pPr algn="ctr">
              <a:lnSpc>
                <a:spcPct val="110000"/>
              </a:lnSpc>
            </a:pPr>
            <a:r>
              <a:rPr lang="en-US" sz="900">
                <a:solidFill>
                  <a:srgbClr val="FFFFFF"/>
                </a:solidFill>
                <a:latin typeface="Century Gothic"/>
              </a:rPr>
              <a:t>ONLINE &amp; OFFLINE</a:t>
            </a:r>
            <a:endParaRPr lang="en-US"/>
          </a:p>
        </p:txBody>
      </p:sp>
      <p:pic>
        <p:nvPicPr>
          <p:cNvPr id="27" name="Picture 26" descr="A picture containing text, clipart&#10;&#10;Description automatically generated">
            <a:extLst>
              <a:ext uri="{FF2B5EF4-FFF2-40B4-BE49-F238E27FC236}">
                <a16:creationId xmlns:a16="http://schemas.microsoft.com/office/drawing/2014/main" id="{7199AEB5-E02D-47CC-BF8C-2C43B2F3D0F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15293" y="6406528"/>
            <a:ext cx="1303998" cy="319925"/>
          </a:xfrm>
          <a:prstGeom prst="rect">
            <a:avLst/>
          </a:prstGeom>
        </p:spPr>
      </p:pic>
    </p:spTree>
    <p:extLst>
      <p:ext uri="{BB962C8B-B14F-4D97-AF65-F5344CB8AC3E}">
        <p14:creationId xmlns:p14="http://schemas.microsoft.com/office/powerpoint/2010/main" val="244711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descr="A group of computer screens&#10;&#10;Description automatically generated with low confidence">
            <a:extLst>
              <a:ext uri="{FF2B5EF4-FFF2-40B4-BE49-F238E27FC236}">
                <a16:creationId xmlns:a16="http://schemas.microsoft.com/office/drawing/2014/main" id="{FB35FC27-59B5-1046-A591-93691C485170}"/>
              </a:ext>
            </a:extLst>
          </p:cNvPr>
          <p:cNvPicPr>
            <a:picLocks noChangeAspect="1"/>
          </p:cNvPicPr>
          <p:nvPr/>
        </p:nvPicPr>
        <p:blipFill rotWithShape="1">
          <a:blip r:embed="rId2"/>
          <a:srcRect l="52242" t="73050" r="-2171" b="13037"/>
          <a:stretch/>
        </p:blipFill>
        <p:spPr>
          <a:xfrm>
            <a:off x="2717354" y="1978044"/>
            <a:ext cx="1826217" cy="954107"/>
          </a:xfrm>
          <a:prstGeom prst="rect">
            <a:avLst/>
          </a:prstGeom>
        </p:spPr>
      </p:pic>
      <p:sp>
        <p:nvSpPr>
          <p:cNvPr id="2" name="Slide Number Placeholder 1">
            <a:extLst>
              <a:ext uri="{FF2B5EF4-FFF2-40B4-BE49-F238E27FC236}">
                <a16:creationId xmlns:a16="http://schemas.microsoft.com/office/drawing/2014/main" id="{6FC63397-FD04-4441-9539-C5FE91427B9E}"/>
              </a:ext>
            </a:extLst>
          </p:cNvPr>
          <p:cNvSpPr>
            <a:spLocks noGrp="1"/>
          </p:cNvSpPr>
          <p:nvPr>
            <p:ph type="sldNum" sz="quarter" idx="12"/>
          </p:nvPr>
        </p:nvSpPr>
        <p:spPr/>
        <p:txBody>
          <a:bodyPr/>
          <a:lstStyle/>
          <a:p>
            <a:fld id="{63F76FC5-2933-C54F-A713-FD16EF779673}" type="slidenum">
              <a:rPr lang="en-US" smtClean="0"/>
              <a:pPr/>
              <a:t>13</a:t>
            </a:fld>
            <a:endParaRPr lang="en-US"/>
          </a:p>
        </p:txBody>
      </p:sp>
      <p:sp>
        <p:nvSpPr>
          <p:cNvPr id="4" name="TextBox 3">
            <a:extLst>
              <a:ext uri="{FF2B5EF4-FFF2-40B4-BE49-F238E27FC236}">
                <a16:creationId xmlns:a16="http://schemas.microsoft.com/office/drawing/2014/main" id="{DC108D86-8F62-49C5-88DC-D24EF9A7ACCC}"/>
              </a:ext>
            </a:extLst>
          </p:cNvPr>
          <p:cNvSpPr txBox="1"/>
          <p:nvPr/>
        </p:nvSpPr>
        <p:spPr>
          <a:xfrm>
            <a:off x="120238" y="87580"/>
            <a:ext cx="90222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FFFFFF"/>
                </a:solidFill>
                <a:latin typeface="Century Gothic"/>
              </a:rPr>
              <a:t>Build multi-channel ad coverage</a:t>
            </a:r>
            <a:endParaRPr lang="en-US"/>
          </a:p>
          <a:p>
            <a:pPr algn="ctr"/>
            <a:r>
              <a:rPr lang="en-US" sz="1600">
                <a:solidFill>
                  <a:schemeClr val="bg1"/>
                </a:solidFill>
                <a:latin typeface="Century Gothic"/>
                <a:ea typeface="+mn-lt"/>
                <a:cs typeface="+mn-lt"/>
              </a:rPr>
              <a:t>We follow each targeted consumer across several channels, platforms, and devices to immerse them with resonance, frequency, and repeated engagement</a:t>
            </a:r>
            <a:endParaRPr lang="en-US">
              <a:solidFill>
                <a:schemeClr val="bg1"/>
              </a:solidFill>
              <a:latin typeface="Century Gothic"/>
            </a:endParaRPr>
          </a:p>
        </p:txBody>
      </p:sp>
      <p:sp>
        <p:nvSpPr>
          <p:cNvPr id="8" name="Rectangle 7">
            <a:extLst>
              <a:ext uri="{FF2B5EF4-FFF2-40B4-BE49-F238E27FC236}">
                <a16:creationId xmlns:a16="http://schemas.microsoft.com/office/drawing/2014/main" id="{BE7FDE7B-9302-4DF4-91FA-8EF52299DA83}"/>
              </a:ext>
            </a:extLst>
          </p:cNvPr>
          <p:cNvSpPr/>
          <p:nvPr/>
        </p:nvSpPr>
        <p:spPr>
          <a:xfrm>
            <a:off x="268322" y="5106722"/>
            <a:ext cx="8668957" cy="826060"/>
          </a:xfrm>
          <a:prstGeom prst="rect">
            <a:avLst/>
          </a:prstGeom>
          <a:ln>
            <a:solidFill>
              <a:schemeClr val="tx2"/>
            </a:solidFill>
          </a:ln>
        </p:spPr>
        <p:txBody>
          <a:bodyPr wrap="square" lIns="91440" tIns="45720" rIns="91440" bIns="45720" anchor="t">
            <a:spAutoFit/>
          </a:bodyPr>
          <a:lstStyle/>
          <a:p>
            <a:pPr algn="ctr">
              <a:lnSpc>
                <a:spcPct val="110000"/>
              </a:lnSpc>
            </a:pPr>
            <a:r>
              <a:rPr lang="en-US" sz="800">
                <a:solidFill>
                  <a:schemeClr val="tx2"/>
                </a:solidFill>
                <a:latin typeface="Century Gothic"/>
              </a:rPr>
              <a:t> </a:t>
            </a:r>
            <a:br>
              <a:rPr lang="en-US" sz="1400">
                <a:solidFill>
                  <a:schemeClr val="tx2"/>
                </a:solidFill>
                <a:latin typeface="Century Gothic"/>
              </a:rPr>
            </a:br>
            <a:r>
              <a:rPr lang="en-US" sz="1400">
                <a:solidFill>
                  <a:schemeClr val="tx2"/>
                </a:solidFill>
                <a:latin typeface="Century Gothic"/>
              </a:rPr>
              <a:t>To each targeted consumer, </a:t>
            </a:r>
            <a:r>
              <a:rPr lang="en-US" sz="1400" b="1">
                <a:solidFill>
                  <a:schemeClr val="tx2"/>
                </a:solidFill>
                <a:latin typeface="Century Gothic"/>
              </a:rPr>
              <a:t>it will seem like you spent a million dollars </a:t>
            </a:r>
            <a:r>
              <a:rPr lang="en-US" sz="1400">
                <a:solidFill>
                  <a:schemeClr val="tx2"/>
                </a:solidFill>
                <a:latin typeface="Century Gothic"/>
              </a:rPr>
              <a:t>on your ad campaign… the secret is that we’re just using our technology to reach them far more effectively.</a:t>
            </a:r>
            <a:br>
              <a:rPr lang="en-US" sz="1400">
                <a:solidFill>
                  <a:schemeClr val="tx2"/>
                </a:solidFill>
                <a:latin typeface="Century Gothic"/>
              </a:rPr>
            </a:br>
            <a:r>
              <a:rPr lang="en-US" sz="800">
                <a:solidFill>
                  <a:schemeClr val="tx2"/>
                </a:solidFill>
                <a:latin typeface="Century Gothic"/>
              </a:rPr>
              <a:t> </a:t>
            </a:r>
          </a:p>
        </p:txBody>
      </p:sp>
      <p:sp>
        <p:nvSpPr>
          <p:cNvPr id="9" name="Google Shape;257;p20">
            <a:extLst>
              <a:ext uri="{FF2B5EF4-FFF2-40B4-BE49-F238E27FC236}">
                <a16:creationId xmlns:a16="http://schemas.microsoft.com/office/drawing/2014/main" id="{5D28D596-DDA6-486D-A3CB-7DBE16C980E6}"/>
              </a:ext>
            </a:extLst>
          </p:cNvPr>
          <p:cNvSpPr txBox="1"/>
          <p:nvPr/>
        </p:nvSpPr>
        <p:spPr>
          <a:xfrm>
            <a:off x="6306265" y="2067685"/>
            <a:ext cx="2679197" cy="1895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r>
              <a:rPr lang="en-US" sz="1600">
                <a:latin typeface="Century Gothic"/>
                <a:ea typeface="Century Gothic"/>
                <a:cs typeface="Century Gothic"/>
                <a:sym typeface="Century Gothic"/>
              </a:rPr>
              <a:t>Now we'll choose </a:t>
            </a:r>
            <a:br>
              <a:rPr lang="en-US" sz="1600">
                <a:latin typeface="Century Gothic"/>
                <a:ea typeface="Century Gothic"/>
                <a:cs typeface="Century Gothic"/>
                <a:sym typeface="Century Gothic"/>
              </a:rPr>
            </a:br>
            <a:r>
              <a:rPr lang="en-US" sz="1600">
                <a:latin typeface="Century Gothic"/>
                <a:ea typeface="Century Gothic"/>
                <a:cs typeface="Century Gothic"/>
                <a:sym typeface="Century Gothic"/>
              </a:rPr>
              <a:t>which tactics and how frequently we'll use </a:t>
            </a:r>
            <a:br>
              <a:rPr lang="en-US" sz="1600">
                <a:latin typeface="Century Gothic"/>
                <a:ea typeface="Century Gothic"/>
                <a:cs typeface="Century Gothic"/>
                <a:sym typeface="Century Gothic"/>
              </a:rPr>
            </a:br>
            <a:r>
              <a:rPr lang="en-US" sz="1600">
                <a:latin typeface="Century Gothic"/>
                <a:ea typeface="Century Gothic"/>
                <a:cs typeface="Century Gothic"/>
                <a:sym typeface="Century Gothic"/>
              </a:rPr>
              <a:t>them to target our fully identified DNA Digital audience to get the </a:t>
            </a:r>
            <a:br>
              <a:rPr lang="en-US" sz="1600">
                <a:latin typeface="Century Gothic"/>
                <a:ea typeface="Century Gothic"/>
                <a:cs typeface="Century Gothic"/>
                <a:sym typeface="Century Gothic"/>
              </a:rPr>
            </a:br>
            <a:r>
              <a:rPr lang="en-US" sz="1600">
                <a:latin typeface="Century Gothic"/>
                <a:ea typeface="Century Gothic"/>
                <a:cs typeface="Century Gothic"/>
                <a:sym typeface="Century Gothic"/>
              </a:rPr>
              <a:t>maximum impact. </a:t>
            </a:r>
            <a:endParaRPr lang="en-US" sz="1600" i="0" u="none" strike="noStrike" cap="none">
              <a:latin typeface="Century Gothic"/>
              <a:ea typeface="Century Gothic"/>
              <a:cs typeface="Century Gothic"/>
              <a:sym typeface="Century Gothic"/>
            </a:endParaRPr>
          </a:p>
        </p:txBody>
      </p:sp>
      <p:grpSp>
        <p:nvGrpSpPr>
          <p:cNvPr id="68" name="Group 67">
            <a:extLst>
              <a:ext uri="{FF2B5EF4-FFF2-40B4-BE49-F238E27FC236}">
                <a16:creationId xmlns:a16="http://schemas.microsoft.com/office/drawing/2014/main" id="{3D3F5816-9B0C-EB44-BA83-5136E56951F9}"/>
              </a:ext>
            </a:extLst>
          </p:cNvPr>
          <p:cNvGrpSpPr/>
          <p:nvPr/>
        </p:nvGrpSpPr>
        <p:grpSpPr>
          <a:xfrm>
            <a:off x="5018101" y="1876704"/>
            <a:ext cx="1205784" cy="2201100"/>
            <a:chOff x="5163938" y="2054807"/>
            <a:chExt cx="1205784" cy="2201100"/>
          </a:xfrm>
        </p:grpSpPr>
        <p:cxnSp>
          <p:nvCxnSpPr>
            <p:cNvPr id="10" name="Google Shape;258;p20">
              <a:extLst>
                <a:ext uri="{FF2B5EF4-FFF2-40B4-BE49-F238E27FC236}">
                  <a16:creationId xmlns:a16="http://schemas.microsoft.com/office/drawing/2014/main" id="{8D5FAA1F-2DD0-4140-9B19-C837C7F83516}"/>
                </a:ext>
              </a:extLst>
            </p:cNvPr>
            <p:cNvCxnSpPr/>
            <p:nvPr/>
          </p:nvCxnSpPr>
          <p:spPr>
            <a:xfrm>
              <a:off x="6369722" y="2054807"/>
              <a:ext cx="0" cy="2201100"/>
            </a:xfrm>
            <a:prstGeom prst="straightConnector1">
              <a:avLst/>
            </a:prstGeom>
            <a:noFill/>
            <a:ln w="28575" cap="flat" cmpd="sng">
              <a:solidFill>
                <a:schemeClr val="accent3"/>
              </a:solidFill>
              <a:prstDash val="solid"/>
              <a:round/>
              <a:headEnd type="none" w="med" len="med"/>
              <a:tailEnd type="none" w="med" len="med"/>
            </a:ln>
          </p:spPr>
        </p:cxnSp>
        <p:cxnSp>
          <p:nvCxnSpPr>
            <p:cNvPr id="11" name="Google Shape;259;p20">
              <a:extLst>
                <a:ext uri="{FF2B5EF4-FFF2-40B4-BE49-F238E27FC236}">
                  <a16:creationId xmlns:a16="http://schemas.microsoft.com/office/drawing/2014/main" id="{C9931F32-D9E5-4D4E-B6E5-0A381E207CDB}"/>
                </a:ext>
              </a:extLst>
            </p:cNvPr>
            <p:cNvCxnSpPr/>
            <p:nvPr/>
          </p:nvCxnSpPr>
          <p:spPr>
            <a:xfrm rot="10800000">
              <a:off x="5759602" y="3150165"/>
              <a:ext cx="603000" cy="0"/>
            </a:xfrm>
            <a:prstGeom prst="straightConnector1">
              <a:avLst/>
            </a:prstGeom>
            <a:noFill/>
            <a:ln w="28575" cap="flat" cmpd="sng">
              <a:solidFill>
                <a:schemeClr val="accent3"/>
              </a:solidFill>
              <a:prstDash val="solid"/>
              <a:round/>
              <a:headEnd type="none" w="med" len="med"/>
              <a:tailEnd type="none" w="med" len="med"/>
            </a:ln>
          </p:spPr>
        </p:cxnSp>
        <p:grpSp>
          <p:nvGrpSpPr>
            <p:cNvPr id="12" name="Google Shape;260;p20">
              <a:extLst>
                <a:ext uri="{FF2B5EF4-FFF2-40B4-BE49-F238E27FC236}">
                  <a16:creationId xmlns:a16="http://schemas.microsoft.com/office/drawing/2014/main" id="{8D7ABBF0-E75E-4869-B901-6D4DBF551A53}"/>
                </a:ext>
              </a:extLst>
            </p:cNvPr>
            <p:cNvGrpSpPr/>
            <p:nvPr/>
          </p:nvGrpSpPr>
          <p:grpSpPr>
            <a:xfrm>
              <a:off x="5163938" y="2602582"/>
              <a:ext cx="824837" cy="1169142"/>
              <a:chOff x="5073600" y="3240877"/>
              <a:chExt cx="895200" cy="1268874"/>
            </a:xfrm>
          </p:grpSpPr>
          <p:sp>
            <p:nvSpPr>
              <p:cNvPr id="14" name="Google Shape;261;p20">
                <a:extLst>
                  <a:ext uri="{FF2B5EF4-FFF2-40B4-BE49-F238E27FC236}">
                    <a16:creationId xmlns:a16="http://schemas.microsoft.com/office/drawing/2014/main" id="{4BF47EF2-C43B-4466-BFFB-20629755D090}"/>
                  </a:ext>
                </a:extLst>
              </p:cNvPr>
              <p:cNvSpPr/>
              <p:nvPr/>
            </p:nvSpPr>
            <p:spPr>
              <a:xfrm>
                <a:off x="5073600" y="3339152"/>
                <a:ext cx="895200" cy="895200"/>
              </a:xfrm>
              <a:prstGeom prst="ellipse">
                <a:avLst/>
              </a:prstGeom>
              <a:solidFill>
                <a:srgbClr val="F3F3F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rgbClr val="FFFFFF"/>
                  </a:solidFill>
                </a:endParaRPr>
              </a:p>
            </p:txBody>
          </p:sp>
          <p:pic>
            <p:nvPicPr>
              <p:cNvPr id="15" name="Google Shape;262;p20">
                <a:extLst>
                  <a:ext uri="{FF2B5EF4-FFF2-40B4-BE49-F238E27FC236}">
                    <a16:creationId xmlns:a16="http://schemas.microsoft.com/office/drawing/2014/main" id="{C8AF49F3-F908-4FF5-B854-DEC705CC9462}"/>
                  </a:ext>
                </a:extLst>
              </p:cNvPr>
              <p:cNvPicPr preferRelativeResize="0"/>
              <p:nvPr/>
            </p:nvPicPr>
            <p:blipFill>
              <a:blip r:embed="rId3">
                <a:alphaModFix/>
              </a:blip>
              <a:stretch>
                <a:fillRect/>
              </a:stretch>
            </p:blipFill>
            <p:spPr>
              <a:xfrm>
                <a:off x="5121271" y="3240877"/>
                <a:ext cx="814249" cy="1268874"/>
              </a:xfrm>
              <a:prstGeom prst="rect">
                <a:avLst/>
              </a:prstGeom>
              <a:noFill/>
              <a:ln>
                <a:noFill/>
              </a:ln>
            </p:spPr>
          </p:pic>
        </p:grpSp>
      </p:grpSp>
      <p:pic>
        <p:nvPicPr>
          <p:cNvPr id="18" name="Picture 17" descr="A group of people in a line&#10;&#10;Description automatically generated with low confidence">
            <a:extLst>
              <a:ext uri="{FF2B5EF4-FFF2-40B4-BE49-F238E27FC236}">
                <a16:creationId xmlns:a16="http://schemas.microsoft.com/office/drawing/2014/main" id="{9481C80E-7153-1E47-A1CA-719AD220FB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991" t="2460" r="22950" b="74911"/>
          <a:stretch/>
        </p:blipFill>
        <p:spPr>
          <a:xfrm>
            <a:off x="1698615" y="2220755"/>
            <a:ext cx="1777781" cy="1777563"/>
          </a:xfrm>
          <a:prstGeom prst="ellipse">
            <a:avLst/>
          </a:prstGeom>
          <a:solidFill>
            <a:schemeClr val="bg1"/>
          </a:solidFill>
          <a:ln w="38100">
            <a:solidFill>
              <a:srgbClr val="00588E"/>
            </a:solidFill>
          </a:ln>
        </p:spPr>
      </p:pic>
      <p:pic>
        <p:nvPicPr>
          <p:cNvPr id="7" name="Picture 6" descr="Graphical user interface, application&#10;&#10;Description automatically generated">
            <a:extLst>
              <a:ext uri="{FF2B5EF4-FFF2-40B4-BE49-F238E27FC236}">
                <a16:creationId xmlns:a16="http://schemas.microsoft.com/office/drawing/2014/main" id="{4521F698-4F5B-314F-A884-9FE3FC8F4076}"/>
              </a:ext>
            </a:extLst>
          </p:cNvPr>
          <p:cNvPicPr>
            <a:picLocks noChangeAspect="1"/>
          </p:cNvPicPr>
          <p:nvPr/>
        </p:nvPicPr>
        <p:blipFill rotWithShape="1">
          <a:blip r:embed="rId5"/>
          <a:srcRect r="51288" b="74314"/>
          <a:stretch/>
        </p:blipFill>
        <p:spPr>
          <a:xfrm>
            <a:off x="710012" y="1636849"/>
            <a:ext cx="1526999" cy="1509774"/>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18685769-2820-D04A-851C-D16BF4F15801}"/>
              </a:ext>
            </a:extLst>
          </p:cNvPr>
          <p:cNvPicPr>
            <a:picLocks noChangeAspect="1"/>
          </p:cNvPicPr>
          <p:nvPr/>
        </p:nvPicPr>
        <p:blipFill rotWithShape="1">
          <a:blip r:embed="rId5"/>
          <a:srcRect l="1940" t="26505" r="49348" b="47809"/>
          <a:stretch/>
        </p:blipFill>
        <p:spPr>
          <a:xfrm>
            <a:off x="1794748" y="1065943"/>
            <a:ext cx="1526999" cy="1509774"/>
          </a:xfrm>
          <a:prstGeom prst="rect">
            <a:avLst/>
          </a:prstGeom>
        </p:spPr>
      </p:pic>
      <p:pic>
        <p:nvPicPr>
          <p:cNvPr id="20" name="Picture 19" descr="Graphical user interface, application&#10;&#10;Description automatically generated">
            <a:extLst>
              <a:ext uri="{FF2B5EF4-FFF2-40B4-BE49-F238E27FC236}">
                <a16:creationId xmlns:a16="http://schemas.microsoft.com/office/drawing/2014/main" id="{A9B3EA93-37FF-1843-B02E-1C1105B4C8F1}"/>
              </a:ext>
            </a:extLst>
          </p:cNvPr>
          <p:cNvPicPr>
            <a:picLocks noChangeAspect="1"/>
          </p:cNvPicPr>
          <p:nvPr/>
        </p:nvPicPr>
        <p:blipFill rotWithShape="1">
          <a:blip r:embed="rId5"/>
          <a:srcRect l="48814" t="28923" r="2474" b="52252"/>
          <a:stretch/>
        </p:blipFill>
        <p:spPr>
          <a:xfrm>
            <a:off x="392530" y="2811438"/>
            <a:ext cx="1526999" cy="1106530"/>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77184CB2-D302-D24F-9398-F138D4DB2DEB}"/>
              </a:ext>
            </a:extLst>
          </p:cNvPr>
          <p:cNvPicPr>
            <a:picLocks noChangeAspect="1"/>
          </p:cNvPicPr>
          <p:nvPr/>
        </p:nvPicPr>
        <p:blipFill rotWithShape="1">
          <a:blip r:embed="rId5"/>
          <a:srcRect l="44618" t="306" r="6670" b="74008"/>
          <a:stretch/>
        </p:blipFill>
        <p:spPr>
          <a:xfrm>
            <a:off x="937487" y="3392249"/>
            <a:ext cx="1526999" cy="1509774"/>
          </a:xfrm>
          <a:prstGeom prst="rect">
            <a:avLst/>
          </a:prstGeom>
        </p:spPr>
      </p:pic>
      <p:pic>
        <p:nvPicPr>
          <p:cNvPr id="59" name="Graphic 58">
            <a:extLst>
              <a:ext uri="{FF2B5EF4-FFF2-40B4-BE49-F238E27FC236}">
                <a16:creationId xmlns:a16="http://schemas.microsoft.com/office/drawing/2014/main" id="{D7F8577A-63F1-EC4E-BDD0-8138083445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990" y="3058867"/>
            <a:ext cx="684260" cy="663391"/>
          </a:xfrm>
          <a:prstGeom prst="rect">
            <a:avLst/>
          </a:prstGeom>
        </p:spPr>
      </p:pic>
      <p:pic>
        <p:nvPicPr>
          <p:cNvPr id="60" name="Graphic 59">
            <a:extLst>
              <a:ext uri="{FF2B5EF4-FFF2-40B4-BE49-F238E27FC236}">
                <a16:creationId xmlns:a16="http://schemas.microsoft.com/office/drawing/2014/main" id="{85732859-574B-A244-A2B1-4BE4A5AF38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993" y="2009245"/>
            <a:ext cx="600675" cy="583405"/>
          </a:xfrm>
          <a:prstGeom prst="rect">
            <a:avLst/>
          </a:prstGeom>
        </p:spPr>
      </p:pic>
      <p:pic>
        <p:nvPicPr>
          <p:cNvPr id="61" name="Graphic 60">
            <a:extLst>
              <a:ext uri="{FF2B5EF4-FFF2-40B4-BE49-F238E27FC236}">
                <a16:creationId xmlns:a16="http://schemas.microsoft.com/office/drawing/2014/main" id="{F860A7EB-733E-9847-AB11-634C93F4D0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9317" y="4080803"/>
            <a:ext cx="538566" cy="523902"/>
          </a:xfrm>
          <a:prstGeom prst="rect">
            <a:avLst/>
          </a:prstGeom>
        </p:spPr>
      </p:pic>
      <p:grpSp>
        <p:nvGrpSpPr>
          <p:cNvPr id="3" name="Group 2">
            <a:extLst>
              <a:ext uri="{FF2B5EF4-FFF2-40B4-BE49-F238E27FC236}">
                <a16:creationId xmlns:a16="http://schemas.microsoft.com/office/drawing/2014/main" id="{F501BD0A-CD01-416D-8459-4D4D702350C1}"/>
              </a:ext>
            </a:extLst>
          </p:cNvPr>
          <p:cNvGrpSpPr/>
          <p:nvPr/>
        </p:nvGrpSpPr>
        <p:grpSpPr>
          <a:xfrm>
            <a:off x="2150701" y="3621646"/>
            <a:ext cx="1736460" cy="1509774"/>
            <a:chOff x="1814454" y="4032582"/>
            <a:chExt cx="1736460" cy="1509774"/>
          </a:xfrm>
        </p:grpSpPr>
        <p:pic>
          <p:nvPicPr>
            <p:cNvPr id="22" name="Picture 21" descr="Graphical user interface, application&#10;&#10;Description automatically generated">
              <a:extLst>
                <a:ext uri="{FF2B5EF4-FFF2-40B4-BE49-F238E27FC236}">
                  <a16:creationId xmlns:a16="http://schemas.microsoft.com/office/drawing/2014/main" id="{4ED6322C-844E-A343-83E0-EC8B29B3F086}"/>
                </a:ext>
              </a:extLst>
            </p:cNvPr>
            <p:cNvPicPr>
              <a:picLocks noChangeAspect="1"/>
            </p:cNvPicPr>
            <p:nvPr/>
          </p:nvPicPr>
          <p:blipFill rotWithShape="1">
            <a:blip r:embed="rId5"/>
            <a:srcRect l="4254" t="47805" r="47034" b="26509"/>
            <a:stretch/>
          </p:blipFill>
          <p:spPr>
            <a:xfrm>
              <a:off x="1814454" y="4032582"/>
              <a:ext cx="1526999" cy="1509774"/>
            </a:xfrm>
            <a:prstGeom prst="rect">
              <a:avLst/>
            </a:prstGeom>
          </p:spPr>
        </p:pic>
        <p:pic>
          <p:nvPicPr>
            <p:cNvPr id="63" name="Graphic 62">
              <a:extLst>
                <a:ext uri="{FF2B5EF4-FFF2-40B4-BE49-F238E27FC236}">
                  <a16:creationId xmlns:a16="http://schemas.microsoft.com/office/drawing/2014/main" id="{3D5894A1-06E7-6C49-BE5D-283A049EAB7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27189" y="4591217"/>
              <a:ext cx="623725" cy="537690"/>
            </a:xfrm>
            <a:prstGeom prst="rect">
              <a:avLst/>
            </a:prstGeom>
          </p:spPr>
        </p:pic>
      </p:grpSp>
      <p:pic>
        <p:nvPicPr>
          <p:cNvPr id="64" name="Graphic 63">
            <a:extLst>
              <a:ext uri="{FF2B5EF4-FFF2-40B4-BE49-F238E27FC236}">
                <a16:creationId xmlns:a16="http://schemas.microsoft.com/office/drawing/2014/main" id="{EA332DF4-EF59-4C45-BB89-CD38DF72478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973831" y="1558490"/>
            <a:ext cx="576067" cy="365037"/>
          </a:xfrm>
          <a:prstGeom prst="rect">
            <a:avLst/>
          </a:prstGeom>
        </p:spPr>
      </p:pic>
      <p:pic>
        <p:nvPicPr>
          <p:cNvPr id="65" name="Graphic 64">
            <a:extLst>
              <a:ext uri="{FF2B5EF4-FFF2-40B4-BE49-F238E27FC236}">
                <a16:creationId xmlns:a16="http://schemas.microsoft.com/office/drawing/2014/main" id="{B1344EBE-0CEC-5947-8AA8-395AD277573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67069" y="2132167"/>
            <a:ext cx="669986" cy="649578"/>
          </a:xfrm>
          <a:prstGeom prst="rect">
            <a:avLst/>
          </a:prstGeom>
        </p:spPr>
      </p:pic>
      <p:grpSp>
        <p:nvGrpSpPr>
          <p:cNvPr id="76" name="Group 75">
            <a:extLst>
              <a:ext uri="{FF2B5EF4-FFF2-40B4-BE49-F238E27FC236}">
                <a16:creationId xmlns:a16="http://schemas.microsoft.com/office/drawing/2014/main" id="{1D55F9B6-9427-464E-B0FE-E4FB1DDF0259}"/>
              </a:ext>
            </a:extLst>
          </p:cNvPr>
          <p:cNvGrpSpPr/>
          <p:nvPr/>
        </p:nvGrpSpPr>
        <p:grpSpPr>
          <a:xfrm>
            <a:off x="3050644" y="2931920"/>
            <a:ext cx="1526999" cy="1509774"/>
            <a:chOff x="3275314" y="3004190"/>
            <a:chExt cx="1526999" cy="1509774"/>
          </a:xfrm>
        </p:grpSpPr>
        <p:pic>
          <p:nvPicPr>
            <p:cNvPr id="23" name="Picture 22" descr="Graphical user interface, application&#10;&#10;Description automatically generated">
              <a:extLst>
                <a:ext uri="{FF2B5EF4-FFF2-40B4-BE49-F238E27FC236}">
                  <a16:creationId xmlns:a16="http://schemas.microsoft.com/office/drawing/2014/main" id="{8FD229EA-BB08-8747-9CB8-84874301F2B6}"/>
                </a:ext>
              </a:extLst>
            </p:cNvPr>
            <p:cNvPicPr>
              <a:picLocks noChangeAspect="1"/>
            </p:cNvPicPr>
            <p:nvPr/>
          </p:nvPicPr>
          <p:blipFill rotWithShape="1">
            <a:blip r:embed="rId5"/>
            <a:srcRect l="30077" t="73048" r="21211" b="1266"/>
            <a:stretch/>
          </p:blipFill>
          <p:spPr>
            <a:xfrm>
              <a:off x="3275314" y="3004190"/>
              <a:ext cx="1526999" cy="1509774"/>
            </a:xfrm>
            <a:prstGeom prst="rect">
              <a:avLst/>
            </a:prstGeom>
          </p:spPr>
        </p:pic>
        <p:pic>
          <p:nvPicPr>
            <p:cNvPr id="74" name="Graphic 73">
              <a:extLst>
                <a:ext uri="{FF2B5EF4-FFF2-40B4-BE49-F238E27FC236}">
                  <a16:creationId xmlns:a16="http://schemas.microsoft.com/office/drawing/2014/main" id="{BF7CFA66-FE69-844D-896C-8D2AB71E1BE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49689" y="3409705"/>
              <a:ext cx="363328" cy="387153"/>
            </a:xfrm>
            <a:prstGeom prst="rect">
              <a:avLst/>
            </a:prstGeom>
          </p:spPr>
        </p:pic>
        <p:pic>
          <p:nvPicPr>
            <p:cNvPr id="75" name="Graphic 74">
              <a:extLst>
                <a:ext uri="{FF2B5EF4-FFF2-40B4-BE49-F238E27FC236}">
                  <a16:creationId xmlns:a16="http://schemas.microsoft.com/office/drawing/2014/main" id="{C450E1B2-36A7-324C-9D0E-00F5E63AD54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512156" y="3575631"/>
              <a:ext cx="169779" cy="180912"/>
            </a:xfrm>
            <a:prstGeom prst="rect">
              <a:avLst/>
            </a:prstGeom>
          </p:spPr>
        </p:pic>
      </p:grpSp>
      <p:pic>
        <p:nvPicPr>
          <p:cNvPr id="62" name="Graphic 61">
            <a:extLst>
              <a:ext uri="{FF2B5EF4-FFF2-40B4-BE49-F238E27FC236}">
                <a16:creationId xmlns:a16="http://schemas.microsoft.com/office/drawing/2014/main" id="{0AE9CC63-78AF-1E43-A45A-D2C1D9D2AB7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204435" y="3446854"/>
            <a:ext cx="497827" cy="493507"/>
          </a:xfrm>
          <a:prstGeom prst="rect">
            <a:avLst/>
          </a:prstGeom>
        </p:spPr>
      </p:pic>
      <p:pic>
        <p:nvPicPr>
          <p:cNvPr id="33" name="Picture 32" descr="A picture containing text, clipart&#10;&#10;Description automatically generated">
            <a:extLst>
              <a:ext uri="{FF2B5EF4-FFF2-40B4-BE49-F238E27FC236}">
                <a16:creationId xmlns:a16="http://schemas.microsoft.com/office/drawing/2014/main" id="{D001D5C3-1857-4D46-B474-19F082820744}"/>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215293" y="6406528"/>
            <a:ext cx="1303998" cy="319925"/>
          </a:xfrm>
          <a:prstGeom prst="rect">
            <a:avLst/>
          </a:prstGeom>
        </p:spPr>
      </p:pic>
    </p:spTree>
    <p:extLst>
      <p:ext uri="{BB962C8B-B14F-4D97-AF65-F5344CB8AC3E}">
        <p14:creationId xmlns:p14="http://schemas.microsoft.com/office/powerpoint/2010/main" val="362675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88E8C4-C67D-49DB-80C8-A4931D4880AA}"/>
              </a:ext>
            </a:extLst>
          </p:cNvPr>
          <p:cNvSpPr/>
          <p:nvPr/>
        </p:nvSpPr>
        <p:spPr>
          <a:xfrm>
            <a:off x="0" y="613064"/>
            <a:ext cx="9143998" cy="5631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56CD53E-9D1F-4882-9488-907C2D78C63D}"/>
              </a:ext>
            </a:extLst>
          </p:cNvPr>
          <p:cNvSpPr>
            <a:spLocks noGrp="1"/>
          </p:cNvSpPr>
          <p:nvPr>
            <p:ph type="sldNum" sz="quarter" idx="12"/>
          </p:nvPr>
        </p:nvSpPr>
        <p:spPr/>
        <p:txBody>
          <a:bodyPr/>
          <a:lstStyle/>
          <a:p>
            <a:fld id="{63F76FC5-2933-C54F-A713-FD16EF779673}" type="slidenum">
              <a:rPr lang="en-US" smtClean="0"/>
              <a:pPr/>
              <a:t>14</a:t>
            </a:fld>
            <a:endParaRPr lang="en-US"/>
          </a:p>
        </p:txBody>
      </p:sp>
      <p:sp>
        <p:nvSpPr>
          <p:cNvPr id="3" name="TextBox 2">
            <a:extLst>
              <a:ext uri="{FF2B5EF4-FFF2-40B4-BE49-F238E27FC236}">
                <a16:creationId xmlns:a16="http://schemas.microsoft.com/office/drawing/2014/main" id="{C75EB4B2-4578-4345-AD5C-8360DC4EDED4}"/>
              </a:ext>
            </a:extLst>
          </p:cNvPr>
          <p:cNvSpPr txBox="1"/>
          <p:nvPr/>
        </p:nvSpPr>
        <p:spPr>
          <a:xfrm>
            <a:off x="184067" y="142503"/>
            <a:ext cx="811678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Century Gothic"/>
              </a:rPr>
              <a:t>OUR</a:t>
            </a:r>
            <a:r>
              <a:rPr lang="en-US" b="1">
                <a:solidFill>
                  <a:srgbClr val="FFFFFF"/>
                </a:solidFill>
                <a:latin typeface="Century Gothic"/>
              </a:rPr>
              <a:t> </a:t>
            </a:r>
            <a:r>
              <a:rPr lang="en-US">
                <a:solidFill>
                  <a:srgbClr val="FFFFFF"/>
                </a:solidFill>
                <a:latin typeface="Century Gothic"/>
              </a:rPr>
              <a:t>RECOMMENDATION </a:t>
            </a:r>
            <a:endParaRPr lang="en-US"/>
          </a:p>
        </p:txBody>
      </p:sp>
      <p:sp>
        <p:nvSpPr>
          <p:cNvPr id="22" name="Rectangle 21">
            <a:extLst>
              <a:ext uri="{FF2B5EF4-FFF2-40B4-BE49-F238E27FC236}">
                <a16:creationId xmlns:a16="http://schemas.microsoft.com/office/drawing/2014/main" id="{819A7CEB-D7CA-4188-AB0C-BE7E0817ABFD}"/>
              </a:ext>
            </a:extLst>
          </p:cNvPr>
          <p:cNvSpPr/>
          <p:nvPr/>
        </p:nvSpPr>
        <p:spPr>
          <a:xfrm>
            <a:off x="2287798" y="6422653"/>
            <a:ext cx="6145819" cy="377283"/>
          </a:xfrm>
          <a:prstGeom prst="rect">
            <a:avLst/>
          </a:prstGeom>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5000"/>
              </a:lnSpc>
            </a:pPr>
            <a:r>
              <a:rPr lang="en-US" sz="900">
                <a:solidFill>
                  <a:schemeClr val="bg2"/>
                </a:solidFill>
              </a:rPr>
              <a:t>________________________________________________________________	____________________</a:t>
            </a:r>
            <a:endParaRPr lang="en-US" sz="900">
              <a:solidFill>
                <a:schemeClr val="bg2"/>
              </a:solidFill>
              <a:cs typeface="Calibri"/>
            </a:endParaRPr>
          </a:p>
          <a:p>
            <a:pPr>
              <a:lnSpc>
                <a:spcPct val="105000"/>
              </a:lnSpc>
            </a:pPr>
            <a:r>
              <a:rPr lang="en-US" sz="900" i="1">
                <a:solidFill>
                  <a:schemeClr val="bg2"/>
                </a:solidFill>
              </a:rPr>
              <a:t> Client Signature                                                                                                                                     Date Signed</a:t>
            </a:r>
            <a:endParaRPr lang="en-US" sz="900" i="1">
              <a:solidFill>
                <a:schemeClr val="bg2"/>
              </a:solidFill>
              <a:cs typeface="Calibri"/>
            </a:endParaRPr>
          </a:p>
        </p:txBody>
      </p:sp>
      <p:sp>
        <p:nvSpPr>
          <p:cNvPr id="23" name="Rectangle 22">
            <a:extLst>
              <a:ext uri="{FF2B5EF4-FFF2-40B4-BE49-F238E27FC236}">
                <a16:creationId xmlns:a16="http://schemas.microsoft.com/office/drawing/2014/main" id="{6671FF55-BCEE-4E7E-896C-9749C6A424DA}"/>
              </a:ext>
            </a:extLst>
          </p:cNvPr>
          <p:cNvSpPr/>
          <p:nvPr/>
        </p:nvSpPr>
        <p:spPr>
          <a:xfrm>
            <a:off x="184413" y="5129884"/>
            <a:ext cx="4483512" cy="988027"/>
          </a:xfrm>
          <a:prstGeom prst="rect">
            <a:avLst/>
          </a:prstGeom>
        </p:spPr>
        <p:txBody>
          <a:bodyPr wrap="square" lIns="91440" tIns="45720" rIns="91440" bIns="4572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5000"/>
              </a:lnSpc>
            </a:pPr>
            <a:r>
              <a:rPr lang="en-US" sz="2000" b="1">
                <a:solidFill>
                  <a:srgbClr val="2DA5D7"/>
                </a:solidFill>
                <a:cs typeface="Calibri"/>
              </a:rPr>
              <a:t>$X Per Month</a:t>
            </a:r>
          </a:p>
          <a:p>
            <a:pPr>
              <a:lnSpc>
                <a:spcPct val="105000"/>
              </a:lnSpc>
            </a:pPr>
            <a:r>
              <a:rPr lang="en-US" sz="600">
                <a:solidFill>
                  <a:srgbClr val="44546A"/>
                </a:solidFill>
                <a:cs typeface="Calibri"/>
              </a:rPr>
              <a:t>  </a:t>
            </a:r>
            <a:endParaRPr lang="en-US" sz="600">
              <a:solidFill>
                <a:srgbClr val="44546A"/>
              </a:solidFill>
            </a:endParaRPr>
          </a:p>
          <a:p>
            <a:pPr>
              <a:lnSpc>
                <a:spcPct val="105000"/>
              </a:lnSpc>
            </a:pPr>
            <a:r>
              <a:rPr lang="en-US" sz="1400">
                <a:solidFill>
                  <a:srgbClr val="44546A"/>
                </a:solidFill>
              </a:rPr>
              <a:t>X-Month Investment: </a:t>
            </a:r>
            <a:r>
              <a:rPr lang="en-US" sz="1400" b="1">
                <a:solidFill>
                  <a:srgbClr val="44546A"/>
                </a:solidFill>
              </a:rPr>
              <a:t>$X Total</a:t>
            </a:r>
            <a:endParaRPr lang="en-US" sz="1400" b="1">
              <a:solidFill>
                <a:srgbClr val="44546A"/>
              </a:solidFill>
              <a:cs typeface="Calibri"/>
            </a:endParaRPr>
          </a:p>
          <a:p>
            <a:pPr>
              <a:lnSpc>
                <a:spcPct val="105000"/>
              </a:lnSpc>
            </a:pPr>
            <a:r>
              <a:rPr lang="en-US" sz="1400">
                <a:solidFill>
                  <a:srgbClr val="44546A"/>
                </a:solidFill>
              </a:rPr>
              <a:t>X-Month Reach: </a:t>
            </a:r>
            <a:r>
              <a:rPr lang="en-US" sz="1400" b="1">
                <a:solidFill>
                  <a:srgbClr val="44546A"/>
                </a:solidFill>
              </a:rPr>
              <a:t>X+ Impressions</a:t>
            </a:r>
            <a:endParaRPr lang="en-US" sz="1400" b="1">
              <a:solidFill>
                <a:srgbClr val="44546A"/>
              </a:solidFill>
              <a:cs typeface="Calibri"/>
            </a:endParaRPr>
          </a:p>
        </p:txBody>
      </p:sp>
      <p:sp>
        <p:nvSpPr>
          <p:cNvPr id="25" name="TextBox 1">
            <a:extLst>
              <a:ext uri="{FF2B5EF4-FFF2-40B4-BE49-F238E27FC236}">
                <a16:creationId xmlns:a16="http://schemas.microsoft.com/office/drawing/2014/main" id="{9D989708-551F-4C97-94A7-351B8EF1871E}"/>
              </a:ext>
            </a:extLst>
          </p:cNvPr>
          <p:cNvSpPr txBox="1"/>
          <p:nvPr/>
        </p:nvSpPr>
        <p:spPr>
          <a:xfrm>
            <a:off x="5359281" y="5130013"/>
            <a:ext cx="3634566" cy="959622"/>
          </a:xfrm>
          <a:prstGeom prst="rect">
            <a:avLst/>
          </a:prstGeom>
          <a:solidFill>
            <a:srgbClr val="00B0F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30000"/>
              </a:lnSpc>
            </a:pPr>
            <a:r>
              <a:rPr lang="en-US" sz="600" b="1">
                <a:latin typeface="Century Gothic"/>
              </a:rPr>
              <a:t> </a:t>
            </a:r>
            <a:br>
              <a:rPr lang="en-US" sz="1000" b="1">
                <a:latin typeface="Century Gothic"/>
              </a:rPr>
            </a:br>
            <a:r>
              <a:rPr lang="en-US" sz="1050" b="1">
                <a:solidFill>
                  <a:srgbClr val="FFFFFF"/>
                </a:solidFill>
                <a:latin typeface="Century Gothic"/>
              </a:rPr>
              <a:t>X pre-identified individuals</a:t>
            </a:r>
            <a:r>
              <a:rPr lang="en-US" sz="1000" b="1">
                <a:solidFill>
                  <a:srgbClr val="FFFFFF"/>
                </a:solidFill>
                <a:latin typeface="Century Gothic"/>
              </a:rPr>
              <a:t> </a:t>
            </a:r>
            <a:r>
              <a:rPr lang="en-US" sz="1000">
                <a:solidFill>
                  <a:srgbClr val="FFFFFF"/>
                </a:solidFill>
                <a:latin typeface="Century Gothic"/>
              </a:rPr>
              <a:t>will be followed by roughly</a:t>
            </a:r>
            <a:r>
              <a:rPr lang="en-US" sz="1100" b="1">
                <a:solidFill>
                  <a:srgbClr val="FFFFFF"/>
                </a:solidFill>
                <a:latin typeface="Century Gothic"/>
              </a:rPr>
              <a:t> </a:t>
            </a:r>
            <a:r>
              <a:rPr lang="en-US" sz="1050" b="1">
                <a:solidFill>
                  <a:srgbClr val="FFFFFF"/>
                </a:solidFill>
                <a:latin typeface="Century Gothic"/>
              </a:rPr>
              <a:t>X monthly ad impressions</a:t>
            </a:r>
            <a:r>
              <a:rPr lang="en-US" sz="1000" b="1">
                <a:solidFill>
                  <a:srgbClr val="FFFFFF"/>
                </a:solidFill>
                <a:latin typeface="Century Gothic"/>
              </a:rPr>
              <a:t> </a:t>
            </a:r>
            <a:r>
              <a:rPr lang="en-US" sz="1000">
                <a:solidFill>
                  <a:srgbClr val="FFFFFF"/>
                </a:solidFill>
                <a:latin typeface="Century Gothic"/>
              </a:rPr>
              <a:t>for an average </a:t>
            </a:r>
            <a:br>
              <a:rPr lang="en-US" sz="1000">
                <a:latin typeface="Century Gothic"/>
              </a:rPr>
            </a:br>
            <a:r>
              <a:rPr lang="en-US" sz="1000">
                <a:solidFill>
                  <a:srgbClr val="FFFFFF"/>
                </a:solidFill>
                <a:latin typeface="Century Gothic"/>
              </a:rPr>
              <a:t>cost of</a:t>
            </a:r>
            <a:r>
              <a:rPr lang="en-US" sz="800">
                <a:solidFill>
                  <a:srgbClr val="FFFFFF"/>
                </a:solidFill>
                <a:latin typeface="Century Gothic"/>
              </a:rPr>
              <a:t> </a:t>
            </a:r>
            <a:r>
              <a:rPr lang="en-US" sz="1050" b="1" u="sng">
                <a:solidFill>
                  <a:srgbClr val="FFFFFF"/>
                </a:solidFill>
                <a:latin typeface="Century Gothic"/>
              </a:rPr>
              <a:t>only X¢ per person</a:t>
            </a:r>
            <a:r>
              <a:rPr lang="en-US" sz="1000">
                <a:solidFill>
                  <a:srgbClr val="FFFFFF"/>
                </a:solidFill>
                <a:latin typeface="Century Gothic"/>
              </a:rPr>
              <a:t> per month</a:t>
            </a:r>
            <a:r>
              <a:rPr lang="en-US" sz="1050">
                <a:solidFill>
                  <a:srgbClr val="FFFFFF"/>
                </a:solidFill>
                <a:latin typeface="Century Gothic"/>
              </a:rPr>
              <a:t>.</a:t>
            </a:r>
            <a:br>
              <a:rPr lang="en-US" sz="1050">
                <a:latin typeface="Century Gothic"/>
              </a:rPr>
            </a:br>
            <a:r>
              <a:rPr lang="en-US" sz="600">
                <a:solidFill>
                  <a:srgbClr val="FFFFFF"/>
                </a:solidFill>
                <a:latin typeface="Century Gothic"/>
              </a:rPr>
              <a:t> </a:t>
            </a:r>
          </a:p>
        </p:txBody>
      </p:sp>
      <p:grpSp>
        <p:nvGrpSpPr>
          <p:cNvPr id="16" name="Group 15">
            <a:extLst>
              <a:ext uri="{FF2B5EF4-FFF2-40B4-BE49-F238E27FC236}">
                <a16:creationId xmlns:a16="http://schemas.microsoft.com/office/drawing/2014/main" id="{47745CD5-21CA-433D-BFCD-99A8BA8AFD5F}"/>
              </a:ext>
            </a:extLst>
          </p:cNvPr>
          <p:cNvGrpSpPr/>
          <p:nvPr/>
        </p:nvGrpSpPr>
        <p:grpSpPr>
          <a:xfrm>
            <a:off x="434264" y="1177156"/>
            <a:ext cx="8270411" cy="3723310"/>
            <a:chOff x="480917" y="1475736"/>
            <a:chExt cx="8270411" cy="3723310"/>
          </a:xfrm>
        </p:grpSpPr>
        <p:pic>
          <p:nvPicPr>
            <p:cNvPr id="27" name="Graphic 26">
              <a:extLst>
                <a:ext uri="{FF2B5EF4-FFF2-40B4-BE49-F238E27FC236}">
                  <a16:creationId xmlns:a16="http://schemas.microsoft.com/office/drawing/2014/main" id="{0D960E90-4B9C-BF40-BB56-81E648C4B4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917" y="1475736"/>
              <a:ext cx="684260" cy="663391"/>
            </a:xfrm>
            <a:prstGeom prst="rect">
              <a:avLst/>
            </a:prstGeom>
          </p:spPr>
        </p:pic>
        <p:pic>
          <p:nvPicPr>
            <p:cNvPr id="28" name="Graphic 27">
              <a:extLst>
                <a:ext uri="{FF2B5EF4-FFF2-40B4-BE49-F238E27FC236}">
                  <a16:creationId xmlns:a16="http://schemas.microsoft.com/office/drawing/2014/main" id="{3E8D8422-83FD-8B44-A4A0-A89208D770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1175" y="1962794"/>
              <a:ext cx="600675" cy="583405"/>
            </a:xfrm>
            <a:prstGeom prst="rect">
              <a:avLst/>
            </a:prstGeom>
          </p:spPr>
        </p:pic>
        <p:pic>
          <p:nvPicPr>
            <p:cNvPr id="29" name="Graphic 28">
              <a:extLst>
                <a:ext uri="{FF2B5EF4-FFF2-40B4-BE49-F238E27FC236}">
                  <a16:creationId xmlns:a16="http://schemas.microsoft.com/office/drawing/2014/main" id="{9B605317-EDFE-F648-ACF8-A04ADE2709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0437" y="3036441"/>
              <a:ext cx="538566" cy="523902"/>
            </a:xfrm>
            <a:prstGeom prst="rect">
              <a:avLst/>
            </a:prstGeom>
          </p:spPr>
        </p:pic>
        <p:pic>
          <p:nvPicPr>
            <p:cNvPr id="30" name="Graphic 29">
              <a:extLst>
                <a:ext uri="{FF2B5EF4-FFF2-40B4-BE49-F238E27FC236}">
                  <a16:creationId xmlns:a16="http://schemas.microsoft.com/office/drawing/2014/main" id="{6895296E-4274-4143-B5BF-0E3EFC4732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9719" y="3531855"/>
              <a:ext cx="497827" cy="493507"/>
            </a:xfrm>
            <a:prstGeom prst="rect">
              <a:avLst/>
            </a:prstGeom>
          </p:spPr>
        </p:pic>
        <p:pic>
          <p:nvPicPr>
            <p:cNvPr id="10" name="Graphic 9">
              <a:extLst>
                <a:ext uri="{FF2B5EF4-FFF2-40B4-BE49-F238E27FC236}">
                  <a16:creationId xmlns:a16="http://schemas.microsoft.com/office/drawing/2014/main" id="{631F8296-C629-6F42-9CC1-2C45B78A7C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0746" y="4048041"/>
              <a:ext cx="623725" cy="537690"/>
            </a:xfrm>
            <a:prstGeom prst="rect">
              <a:avLst/>
            </a:prstGeom>
          </p:spPr>
        </p:pic>
        <p:pic>
          <p:nvPicPr>
            <p:cNvPr id="17" name="Graphic 16">
              <a:extLst>
                <a:ext uri="{FF2B5EF4-FFF2-40B4-BE49-F238E27FC236}">
                  <a16:creationId xmlns:a16="http://schemas.microsoft.com/office/drawing/2014/main" id="{95750531-C268-8E40-A66E-17A5DBA4F7E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7176" y="4596500"/>
              <a:ext cx="576067" cy="365037"/>
            </a:xfrm>
            <a:prstGeom prst="rect">
              <a:avLst/>
            </a:prstGeom>
          </p:spPr>
        </p:pic>
        <p:pic>
          <p:nvPicPr>
            <p:cNvPr id="4" name="Graphic 3">
              <a:extLst>
                <a:ext uri="{FF2B5EF4-FFF2-40B4-BE49-F238E27FC236}">
                  <a16:creationId xmlns:a16="http://schemas.microsoft.com/office/drawing/2014/main" id="{3566E40E-4C8F-45B8-8634-A638EA3A557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6457" y="2451806"/>
              <a:ext cx="669986" cy="649578"/>
            </a:xfrm>
            <a:prstGeom prst="rect">
              <a:avLst/>
            </a:prstGeom>
          </p:spPr>
        </p:pic>
        <p:grpSp>
          <p:nvGrpSpPr>
            <p:cNvPr id="15" name="Group 14">
              <a:extLst>
                <a:ext uri="{FF2B5EF4-FFF2-40B4-BE49-F238E27FC236}">
                  <a16:creationId xmlns:a16="http://schemas.microsoft.com/office/drawing/2014/main" id="{67829686-1119-4730-9634-264A56B32B75}"/>
                </a:ext>
              </a:extLst>
            </p:cNvPr>
            <p:cNvGrpSpPr/>
            <p:nvPr/>
          </p:nvGrpSpPr>
          <p:grpSpPr>
            <a:xfrm>
              <a:off x="1245321" y="1589407"/>
              <a:ext cx="7506007" cy="3609639"/>
              <a:chOff x="1245321" y="1589407"/>
              <a:chExt cx="7506007" cy="3609639"/>
            </a:xfrm>
          </p:grpSpPr>
          <p:grpSp>
            <p:nvGrpSpPr>
              <p:cNvPr id="37" name="Group 36">
                <a:extLst>
                  <a:ext uri="{FF2B5EF4-FFF2-40B4-BE49-F238E27FC236}">
                    <a16:creationId xmlns:a16="http://schemas.microsoft.com/office/drawing/2014/main" id="{F0047E1F-CDF3-4F28-A64C-D253AB84BC60}"/>
                  </a:ext>
                </a:extLst>
              </p:cNvPr>
              <p:cNvGrpSpPr/>
              <p:nvPr/>
            </p:nvGrpSpPr>
            <p:grpSpPr>
              <a:xfrm>
                <a:off x="1245321" y="1589407"/>
                <a:ext cx="7506007" cy="3609639"/>
                <a:chOff x="1553231" y="1449449"/>
                <a:chExt cx="7506007" cy="3609639"/>
              </a:xfrm>
            </p:grpSpPr>
            <p:grpSp>
              <p:nvGrpSpPr>
                <p:cNvPr id="35" name="Group 34">
                  <a:extLst>
                    <a:ext uri="{FF2B5EF4-FFF2-40B4-BE49-F238E27FC236}">
                      <a16:creationId xmlns:a16="http://schemas.microsoft.com/office/drawing/2014/main" id="{1C691A38-A8B0-441C-8E9C-096EAD656FC6}"/>
                    </a:ext>
                  </a:extLst>
                </p:cNvPr>
                <p:cNvGrpSpPr/>
                <p:nvPr/>
              </p:nvGrpSpPr>
              <p:grpSpPr>
                <a:xfrm>
                  <a:off x="1553231" y="1449449"/>
                  <a:ext cx="7506007" cy="2920620"/>
                  <a:chOff x="1553231" y="1449449"/>
                  <a:chExt cx="7506007" cy="2920620"/>
                </a:xfrm>
              </p:grpSpPr>
              <p:grpSp>
                <p:nvGrpSpPr>
                  <p:cNvPr id="33" name="Group 32">
                    <a:extLst>
                      <a:ext uri="{FF2B5EF4-FFF2-40B4-BE49-F238E27FC236}">
                        <a16:creationId xmlns:a16="http://schemas.microsoft.com/office/drawing/2014/main" id="{B2AC8D51-EAAF-424A-BC1B-3D1AFC9621B9}"/>
                      </a:ext>
                    </a:extLst>
                  </p:cNvPr>
                  <p:cNvGrpSpPr/>
                  <p:nvPr/>
                </p:nvGrpSpPr>
                <p:grpSpPr>
                  <a:xfrm>
                    <a:off x="1553231" y="1449449"/>
                    <a:ext cx="7506007" cy="2436691"/>
                    <a:chOff x="1114692" y="1766690"/>
                    <a:chExt cx="7506007" cy="2436691"/>
                  </a:xfrm>
                </p:grpSpPr>
                <p:grpSp>
                  <p:nvGrpSpPr>
                    <p:cNvPr id="20" name="Group 19">
                      <a:extLst>
                        <a:ext uri="{FF2B5EF4-FFF2-40B4-BE49-F238E27FC236}">
                          <a16:creationId xmlns:a16="http://schemas.microsoft.com/office/drawing/2014/main" id="{49BF70BF-1212-4452-A776-70728282A350}"/>
                        </a:ext>
                      </a:extLst>
                    </p:cNvPr>
                    <p:cNvGrpSpPr/>
                    <p:nvPr/>
                  </p:nvGrpSpPr>
                  <p:grpSpPr>
                    <a:xfrm>
                      <a:off x="1114692" y="1766690"/>
                      <a:ext cx="7506007" cy="2436691"/>
                      <a:chOff x="5225793" y="1049493"/>
                      <a:chExt cx="3387581" cy="2014108"/>
                    </a:xfrm>
                  </p:grpSpPr>
                  <p:sp>
                    <p:nvSpPr>
                      <p:cNvPr id="7" name="TextBox 4">
                        <a:extLst>
                          <a:ext uri="{FF2B5EF4-FFF2-40B4-BE49-F238E27FC236}">
                            <a16:creationId xmlns:a16="http://schemas.microsoft.com/office/drawing/2014/main" id="{72954E9B-9E43-44F7-947E-A82599CE3FF7}"/>
                          </a:ext>
                        </a:extLst>
                      </p:cNvPr>
                      <p:cNvSpPr txBox="1"/>
                      <p:nvPr/>
                    </p:nvSpPr>
                    <p:spPr>
                      <a:xfrm>
                        <a:off x="5225793" y="1453659"/>
                        <a:ext cx="3013151" cy="39744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en-US" sz="1050" b="1">
                            <a:latin typeface="Century Gothic"/>
                          </a:rPr>
                          <a:t>DISPLAY BANNERS   </a:t>
                        </a:r>
                        <a:r>
                          <a:rPr lang="en-US" sz="1050" b="1">
                            <a:solidFill>
                              <a:srgbClr val="44546A"/>
                            </a:solidFill>
                            <a:latin typeface="Century Gothic"/>
                          </a:rPr>
                          <a:t>                  XX,XXX total monthly impressions</a:t>
                        </a:r>
                      </a:p>
                      <a:p>
                        <a:pPr>
                          <a:lnSpc>
                            <a:spcPct val="130000"/>
                          </a:lnSpc>
                        </a:pPr>
                        <a:r>
                          <a:rPr lang="en-US" sz="1000">
                            <a:solidFill>
                              <a:srgbClr val="44546A"/>
                            </a:solidFill>
                            <a:latin typeface="Century Gothic"/>
                          </a:rPr>
                          <a:t>Desktop &amp; mobile ads that follow your audience across all the websites and apps that they’re visiting.</a:t>
                        </a:r>
                      </a:p>
                    </p:txBody>
                  </p:sp>
                  <p:sp>
                    <p:nvSpPr>
                      <p:cNvPr id="8" name="TextBox 5">
                        <a:extLst>
                          <a:ext uri="{FF2B5EF4-FFF2-40B4-BE49-F238E27FC236}">
                            <a16:creationId xmlns:a16="http://schemas.microsoft.com/office/drawing/2014/main" id="{E0450732-A400-4F4E-9FD5-D675D3D042B6}"/>
                          </a:ext>
                        </a:extLst>
                      </p:cNvPr>
                      <p:cNvSpPr txBox="1"/>
                      <p:nvPr/>
                    </p:nvSpPr>
                    <p:spPr>
                      <a:xfrm>
                        <a:off x="5225793" y="2261989"/>
                        <a:ext cx="2990145" cy="39744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en-US" sz="1050" b="1">
                            <a:latin typeface="Century Gothic"/>
                          </a:rPr>
                          <a:t>SOCIAL PLACEMENTS  </a:t>
                        </a:r>
                        <a:r>
                          <a:rPr lang="en-US" sz="1050" b="1">
                            <a:solidFill>
                              <a:srgbClr val="44546A"/>
                            </a:solidFill>
                            <a:latin typeface="Century Gothic"/>
                          </a:rPr>
                          <a:t>            XX,XXX total monthly impressions</a:t>
                        </a:r>
                      </a:p>
                      <a:p>
                        <a:pPr>
                          <a:lnSpc>
                            <a:spcPct val="130000"/>
                          </a:lnSpc>
                        </a:pPr>
                        <a:r>
                          <a:rPr lang="en-US" sz="1000">
                            <a:solidFill>
                              <a:srgbClr val="44546A"/>
                            </a:solidFill>
                            <a:latin typeface="Century Gothic"/>
                          </a:rPr>
                          <a:t>Highly-impactful social ad placements that appear in-feed for people matching our targeting criteria.</a:t>
                        </a:r>
                      </a:p>
                    </p:txBody>
                  </p:sp>
                  <p:sp>
                    <p:nvSpPr>
                      <p:cNvPr id="11" name="TextBox 8">
                        <a:extLst>
                          <a:ext uri="{FF2B5EF4-FFF2-40B4-BE49-F238E27FC236}">
                            <a16:creationId xmlns:a16="http://schemas.microsoft.com/office/drawing/2014/main" id="{AFB70316-3B3E-4B57-B399-4A7DB386A274}"/>
                          </a:ext>
                        </a:extLst>
                      </p:cNvPr>
                      <p:cNvSpPr txBox="1"/>
                      <p:nvPr/>
                    </p:nvSpPr>
                    <p:spPr>
                      <a:xfrm>
                        <a:off x="5225793" y="2666153"/>
                        <a:ext cx="2981981" cy="39744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en-US" sz="1050" b="1">
                            <a:latin typeface="Century Gothic"/>
                          </a:rPr>
                          <a:t>STREAMING AUDIO ADS</a:t>
                        </a:r>
                        <a:r>
                          <a:rPr lang="en-US" sz="1050" b="1">
                            <a:solidFill>
                              <a:srgbClr val="44546A"/>
                            </a:solidFill>
                            <a:latin typeface="Century Gothic"/>
                          </a:rPr>
                          <a:t>          XX,XXX total monthly impressions</a:t>
                        </a:r>
                      </a:p>
                      <a:p>
                        <a:pPr>
                          <a:lnSpc>
                            <a:spcPct val="130000"/>
                          </a:lnSpc>
                        </a:pPr>
                        <a:r>
                          <a:rPr lang="en-US" sz="1000">
                            <a:solidFill>
                              <a:srgbClr val="44546A"/>
                            </a:solidFill>
                            <a:latin typeface="Century Gothic"/>
                          </a:rPr>
                          <a:t>Targeted commercials that play within streaming audio content (music, news, sports, or podcasts).</a:t>
                        </a:r>
                      </a:p>
                    </p:txBody>
                  </p:sp>
                  <p:sp>
                    <p:nvSpPr>
                      <p:cNvPr id="13" name="TextBox 10">
                        <a:extLst>
                          <a:ext uri="{FF2B5EF4-FFF2-40B4-BE49-F238E27FC236}">
                            <a16:creationId xmlns:a16="http://schemas.microsoft.com/office/drawing/2014/main" id="{5A5FD629-F80A-4F71-B42E-1EA156C7CFB5}"/>
                          </a:ext>
                        </a:extLst>
                      </p:cNvPr>
                      <p:cNvSpPr txBox="1"/>
                      <p:nvPr/>
                    </p:nvSpPr>
                    <p:spPr>
                      <a:xfrm>
                        <a:off x="5225793" y="1049493"/>
                        <a:ext cx="3013151" cy="39744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en-US" sz="1050" b="1">
                            <a:latin typeface="Century Gothic"/>
                          </a:rPr>
                          <a:t>EMAIL DEPLOYMENTS     </a:t>
                        </a:r>
                        <a:r>
                          <a:rPr lang="en-US" sz="1050" b="1">
                            <a:solidFill>
                              <a:srgbClr val="44546A"/>
                            </a:solidFill>
                            <a:latin typeface="Century Gothic"/>
                          </a:rPr>
                          <a:t>          XX,XXX total monthly impressions</a:t>
                        </a:r>
                      </a:p>
                      <a:p>
                        <a:pPr>
                          <a:lnSpc>
                            <a:spcPct val="130000"/>
                          </a:lnSpc>
                        </a:pPr>
                        <a:r>
                          <a:rPr lang="en-US" sz="1000">
                            <a:solidFill>
                              <a:srgbClr val="44546A"/>
                            </a:solidFill>
                            <a:latin typeface="Century Gothic"/>
                          </a:rPr>
                          <a:t>Long-form email messages sent to the inboxes of your targeted individuals for one-to-one marketing.</a:t>
                        </a:r>
                      </a:p>
                    </p:txBody>
                  </p:sp>
                  <p:sp>
                    <p:nvSpPr>
                      <p:cNvPr id="14" name="TextBox 11">
                        <a:extLst>
                          <a:ext uri="{FF2B5EF4-FFF2-40B4-BE49-F238E27FC236}">
                            <a16:creationId xmlns:a16="http://schemas.microsoft.com/office/drawing/2014/main" id="{96E1336A-0E20-4FE2-9004-57CBAEE49257}"/>
                          </a:ext>
                        </a:extLst>
                      </p:cNvPr>
                      <p:cNvSpPr txBox="1"/>
                      <p:nvPr/>
                    </p:nvSpPr>
                    <p:spPr>
                      <a:xfrm>
                        <a:off x="8270678" y="1095593"/>
                        <a:ext cx="342696" cy="38668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0000"/>
                          </a:lnSpc>
                        </a:pPr>
                        <a:r>
                          <a:rPr lang="en-US" sz="2000" b="1" err="1">
                            <a:solidFill>
                              <a:srgbClr val="44546A"/>
                            </a:solidFill>
                            <a:latin typeface="Century Gothic"/>
                          </a:rPr>
                          <a:t>Xx</a:t>
                        </a:r>
                        <a:endParaRPr lang="en-US"/>
                      </a:p>
                      <a:p>
                        <a:pPr algn="ctr">
                          <a:lnSpc>
                            <a:spcPct val="80000"/>
                          </a:lnSpc>
                        </a:pPr>
                        <a:r>
                          <a:rPr lang="en-US" sz="700" b="1">
                            <a:solidFill>
                              <a:srgbClr val="44546A"/>
                            </a:solidFill>
                            <a:latin typeface="Century Gothic"/>
                          </a:rPr>
                          <a:t>PER PERSON</a:t>
                        </a:r>
                        <a:br>
                          <a:rPr lang="en-US" sz="700" b="1">
                            <a:latin typeface="Century Gothic"/>
                          </a:rPr>
                        </a:br>
                        <a:r>
                          <a:rPr lang="en-US" sz="600">
                            <a:solidFill>
                              <a:srgbClr val="44546A"/>
                            </a:solidFill>
                            <a:latin typeface="Century Gothic"/>
                          </a:rPr>
                          <a:t>PER MONTH</a:t>
                        </a:r>
                      </a:p>
                    </p:txBody>
                  </p:sp>
                </p:grpSp>
                <p:sp>
                  <p:nvSpPr>
                    <p:cNvPr id="9" name="TextBox 5">
                      <a:extLst>
                        <a:ext uri="{FF2B5EF4-FFF2-40B4-BE49-F238E27FC236}">
                          <a16:creationId xmlns:a16="http://schemas.microsoft.com/office/drawing/2014/main" id="{61F69631-C7B4-4250-B0E4-128F8E643117}"/>
                        </a:ext>
                      </a:extLst>
                    </p:cNvPr>
                    <p:cNvSpPr txBox="1"/>
                    <p:nvPr/>
                  </p:nvSpPr>
                  <p:spPr>
                    <a:xfrm>
                      <a:off x="1114695" y="2744617"/>
                      <a:ext cx="6625392" cy="48083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en-US" sz="1050" b="1">
                          <a:latin typeface="Century Gothic"/>
                        </a:rPr>
                        <a:t>NATIVE PLACEMENTS </a:t>
                      </a:r>
                      <a:r>
                        <a:rPr lang="en-US" sz="1050" b="1">
                          <a:solidFill>
                            <a:srgbClr val="44546A"/>
                          </a:solidFill>
                          <a:latin typeface="Century Gothic"/>
                        </a:rPr>
                        <a:t>             XX,XXX total monthly impressions</a:t>
                      </a:r>
                    </a:p>
                    <a:p>
                      <a:pPr>
                        <a:lnSpc>
                          <a:spcPct val="130000"/>
                        </a:lnSpc>
                      </a:pPr>
                      <a:r>
                        <a:rPr lang="en-US" sz="1000">
                          <a:solidFill>
                            <a:srgbClr val="44546A"/>
                          </a:solidFill>
                          <a:latin typeface="Century Gothic"/>
                        </a:rPr>
                        <a:t>Organically-placed contextual ads that appear to be part of that website content that's being viewed.</a:t>
                      </a:r>
                    </a:p>
                  </p:txBody>
                </p:sp>
              </p:grpSp>
              <p:sp>
                <p:nvSpPr>
                  <p:cNvPr id="19" name="TextBox 8">
                    <a:extLst>
                      <a:ext uri="{FF2B5EF4-FFF2-40B4-BE49-F238E27FC236}">
                        <a16:creationId xmlns:a16="http://schemas.microsoft.com/office/drawing/2014/main" id="{0978876F-6469-4D89-862E-F6DB4A28A233}"/>
                      </a:ext>
                    </a:extLst>
                  </p:cNvPr>
                  <p:cNvSpPr txBox="1"/>
                  <p:nvPr/>
                </p:nvSpPr>
                <p:spPr>
                  <a:xfrm>
                    <a:off x="1553234" y="3884936"/>
                    <a:ext cx="6607303" cy="485133"/>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en-US" sz="1050" b="1">
                        <a:latin typeface="Century Gothic"/>
                      </a:rPr>
                      <a:t>VIDEO PRE-ROLL ADS  </a:t>
                    </a:r>
                    <a:r>
                      <a:rPr lang="en-US" sz="1050" b="1">
                        <a:solidFill>
                          <a:srgbClr val="44546A"/>
                        </a:solidFill>
                        <a:latin typeface="Century Gothic"/>
                      </a:rPr>
                      <a:t>              XX,XXX total monthly impressions</a:t>
                    </a:r>
                  </a:p>
                  <a:p>
                    <a:pPr>
                      <a:lnSpc>
                        <a:spcPct val="130000"/>
                      </a:lnSpc>
                    </a:pPr>
                    <a:r>
                      <a:rPr lang="en-US" sz="1000">
                        <a:solidFill>
                          <a:srgbClr val="44546A"/>
                        </a:solidFill>
                        <a:latin typeface="Century Gothic"/>
                      </a:rPr>
                      <a:t>Highly-impactful video ads that appear before high-quality content playing on websites or mobile apps.</a:t>
                    </a:r>
                    <a:endParaRPr lang="en-US"/>
                  </a:p>
                </p:txBody>
              </p:sp>
            </p:grpSp>
            <p:sp>
              <p:nvSpPr>
                <p:cNvPr id="36" name="TextBox 8">
                  <a:extLst>
                    <a:ext uri="{FF2B5EF4-FFF2-40B4-BE49-F238E27FC236}">
                      <a16:creationId xmlns:a16="http://schemas.microsoft.com/office/drawing/2014/main" id="{DFA93AE9-C3F8-4F1A-8693-43FD95A8A5FC}"/>
                    </a:ext>
                  </a:extLst>
                </p:cNvPr>
                <p:cNvSpPr txBox="1"/>
                <p:nvPr/>
              </p:nvSpPr>
              <p:spPr>
                <a:xfrm>
                  <a:off x="1553234" y="4373900"/>
                  <a:ext cx="6607303" cy="68518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30000"/>
                    </a:lnSpc>
                  </a:pPr>
                  <a:r>
                    <a:rPr lang="en-US" sz="1050" b="1">
                      <a:latin typeface="Century Gothic"/>
                    </a:rPr>
                    <a:t>CONNECTED TV / OTT    </a:t>
                  </a:r>
                  <a:r>
                    <a:rPr lang="en-US" sz="1050" b="1">
                      <a:solidFill>
                        <a:srgbClr val="44546A"/>
                      </a:solidFill>
                      <a:latin typeface="Century Gothic"/>
                    </a:rPr>
                    <a:t>           XX,XXX total monthly impressions</a:t>
                  </a:r>
                </a:p>
                <a:p>
                  <a:pPr>
                    <a:lnSpc>
                      <a:spcPct val="130000"/>
                    </a:lnSpc>
                  </a:pPr>
                  <a:r>
                    <a:rPr lang="en-US" sz="1000">
                      <a:solidFill>
                        <a:srgbClr val="44546A"/>
                      </a:solidFill>
                      <a:latin typeface="Century Gothic"/>
                    </a:rPr>
                    <a:t>Non-skippable video commercials that play within streaming video content (Smart TVs and other devices). </a:t>
                  </a:r>
                  <a:endParaRPr lang="en-US" sz="1000"/>
                </a:p>
              </p:txBody>
            </p:sp>
          </p:grpSp>
          <p:sp>
            <p:nvSpPr>
              <p:cNvPr id="39" name="TextBox 11">
                <a:extLst>
                  <a:ext uri="{FF2B5EF4-FFF2-40B4-BE49-F238E27FC236}">
                    <a16:creationId xmlns:a16="http://schemas.microsoft.com/office/drawing/2014/main" id="{49D6586B-751A-4E7F-A497-A01B68E0F92E}"/>
                  </a:ext>
                </a:extLst>
              </p:cNvPr>
              <p:cNvSpPr txBox="1"/>
              <p:nvPr/>
            </p:nvSpPr>
            <p:spPr>
              <a:xfrm>
                <a:off x="7985786" y="2105489"/>
                <a:ext cx="759326" cy="4678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0000"/>
                  </a:lnSpc>
                </a:pPr>
                <a:r>
                  <a:rPr lang="en-US" sz="2000" b="1" err="1">
                    <a:solidFill>
                      <a:srgbClr val="44546A"/>
                    </a:solidFill>
                    <a:latin typeface="Century Gothic"/>
                  </a:rPr>
                  <a:t>Xx</a:t>
                </a:r>
                <a:endParaRPr lang="en-US"/>
              </a:p>
              <a:p>
                <a:pPr algn="ctr">
                  <a:lnSpc>
                    <a:spcPct val="80000"/>
                  </a:lnSpc>
                </a:pPr>
                <a:r>
                  <a:rPr lang="en-US" sz="700" b="1">
                    <a:solidFill>
                      <a:srgbClr val="44546A"/>
                    </a:solidFill>
                    <a:latin typeface="Century Gothic"/>
                  </a:rPr>
                  <a:t>PER PERSON</a:t>
                </a:r>
                <a:br>
                  <a:rPr lang="en-US" sz="700" b="1">
                    <a:latin typeface="Century Gothic"/>
                  </a:rPr>
                </a:br>
                <a:r>
                  <a:rPr lang="en-US" sz="600">
                    <a:solidFill>
                      <a:srgbClr val="44546A"/>
                    </a:solidFill>
                    <a:latin typeface="Century Gothic"/>
                  </a:rPr>
                  <a:t>PER MONTH</a:t>
                </a:r>
              </a:p>
            </p:txBody>
          </p:sp>
          <p:sp>
            <p:nvSpPr>
              <p:cNvPr id="40" name="TextBox 11">
                <a:extLst>
                  <a:ext uri="{FF2B5EF4-FFF2-40B4-BE49-F238E27FC236}">
                    <a16:creationId xmlns:a16="http://schemas.microsoft.com/office/drawing/2014/main" id="{64D07521-A5DF-4D0F-A236-3AF8B71CB4CC}"/>
                  </a:ext>
                </a:extLst>
              </p:cNvPr>
              <p:cNvSpPr txBox="1"/>
              <p:nvPr/>
            </p:nvSpPr>
            <p:spPr>
              <a:xfrm>
                <a:off x="7985786" y="2598145"/>
                <a:ext cx="759326" cy="4678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0000"/>
                  </a:lnSpc>
                </a:pPr>
                <a:r>
                  <a:rPr lang="en-US" sz="2000" b="1" err="1">
                    <a:solidFill>
                      <a:srgbClr val="44546A"/>
                    </a:solidFill>
                    <a:latin typeface="Century Gothic"/>
                  </a:rPr>
                  <a:t>Xx</a:t>
                </a:r>
                <a:endParaRPr lang="en-US"/>
              </a:p>
              <a:p>
                <a:pPr algn="ctr">
                  <a:lnSpc>
                    <a:spcPct val="80000"/>
                  </a:lnSpc>
                </a:pPr>
                <a:r>
                  <a:rPr lang="en-US" sz="700" b="1">
                    <a:solidFill>
                      <a:srgbClr val="44546A"/>
                    </a:solidFill>
                    <a:latin typeface="Century Gothic"/>
                  </a:rPr>
                  <a:t>PER PERSON</a:t>
                </a:r>
                <a:br>
                  <a:rPr lang="en-US" sz="700" b="1">
                    <a:latin typeface="Century Gothic"/>
                  </a:rPr>
                </a:br>
                <a:r>
                  <a:rPr lang="en-US" sz="600">
                    <a:solidFill>
                      <a:srgbClr val="44546A"/>
                    </a:solidFill>
                    <a:latin typeface="Century Gothic"/>
                  </a:rPr>
                  <a:t>PER MONTH</a:t>
                </a:r>
              </a:p>
            </p:txBody>
          </p:sp>
          <p:sp>
            <p:nvSpPr>
              <p:cNvPr id="41" name="TextBox 11">
                <a:extLst>
                  <a:ext uri="{FF2B5EF4-FFF2-40B4-BE49-F238E27FC236}">
                    <a16:creationId xmlns:a16="http://schemas.microsoft.com/office/drawing/2014/main" id="{ED777FDD-23D5-4C8C-BAF6-317FB6139CF4}"/>
                  </a:ext>
                </a:extLst>
              </p:cNvPr>
              <p:cNvSpPr txBox="1"/>
              <p:nvPr/>
            </p:nvSpPr>
            <p:spPr>
              <a:xfrm>
                <a:off x="7985786" y="3090801"/>
                <a:ext cx="759326" cy="4678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0000"/>
                  </a:lnSpc>
                </a:pPr>
                <a:r>
                  <a:rPr lang="en-US" sz="2000" b="1" err="1">
                    <a:solidFill>
                      <a:srgbClr val="44546A"/>
                    </a:solidFill>
                    <a:latin typeface="Century Gothic"/>
                  </a:rPr>
                  <a:t>Xx</a:t>
                </a:r>
                <a:endParaRPr lang="en-US"/>
              </a:p>
              <a:p>
                <a:pPr algn="ctr">
                  <a:lnSpc>
                    <a:spcPct val="80000"/>
                  </a:lnSpc>
                </a:pPr>
                <a:r>
                  <a:rPr lang="en-US" sz="700" b="1">
                    <a:solidFill>
                      <a:srgbClr val="44546A"/>
                    </a:solidFill>
                    <a:latin typeface="Century Gothic"/>
                  </a:rPr>
                  <a:t>PER PERSON</a:t>
                </a:r>
                <a:br>
                  <a:rPr lang="en-US" sz="700" b="1">
                    <a:latin typeface="Century Gothic"/>
                  </a:rPr>
                </a:br>
                <a:r>
                  <a:rPr lang="en-US" sz="600">
                    <a:solidFill>
                      <a:srgbClr val="44546A"/>
                    </a:solidFill>
                    <a:latin typeface="Century Gothic"/>
                  </a:rPr>
                  <a:t>PER MONTH</a:t>
                </a:r>
              </a:p>
            </p:txBody>
          </p:sp>
          <p:sp>
            <p:nvSpPr>
              <p:cNvPr id="38" name="TextBox 11">
                <a:extLst>
                  <a:ext uri="{FF2B5EF4-FFF2-40B4-BE49-F238E27FC236}">
                    <a16:creationId xmlns:a16="http://schemas.microsoft.com/office/drawing/2014/main" id="{90F5ACD2-E3D8-4F88-9FE1-2624371DD3A1}"/>
                  </a:ext>
                </a:extLst>
              </p:cNvPr>
              <p:cNvSpPr txBox="1"/>
              <p:nvPr/>
            </p:nvSpPr>
            <p:spPr>
              <a:xfrm>
                <a:off x="7985786" y="3583458"/>
                <a:ext cx="759326" cy="4678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0000"/>
                  </a:lnSpc>
                </a:pPr>
                <a:r>
                  <a:rPr lang="en-US" sz="2000" b="1" err="1">
                    <a:solidFill>
                      <a:srgbClr val="44546A"/>
                    </a:solidFill>
                    <a:latin typeface="Century Gothic"/>
                  </a:rPr>
                  <a:t>Xx</a:t>
                </a:r>
                <a:endParaRPr lang="en-US"/>
              </a:p>
              <a:p>
                <a:pPr algn="ctr">
                  <a:lnSpc>
                    <a:spcPct val="80000"/>
                  </a:lnSpc>
                </a:pPr>
                <a:r>
                  <a:rPr lang="en-US" sz="700" b="1">
                    <a:solidFill>
                      <a:srgbClr val="44546A"/>
                    </a:solidFill>
                    <a:latin typeface="Century Gothic"/>
                  </a:rPr>
                  <a:t>PER PERSON</a:t>
                </a:r>
                <a:br>
                  <a:rPr lang="en-US" sz="700" b="1">
                    <a:latin typeface="Century Gothic"/>
                  </a:rPr>
                </a:br>
                <a:r>
                  <a:rPr lang="en-US" sz="600">
                    <a:solidFill>
                      <a:srgbClr val="44546A"/>
                    </a:solidFill>
                    <a:latin typeface="Century Gothic"/>
                  </a:rPr>
                  <a:t>PER MONTH</a:t>
                </a:r>
              </a:p>
            </p:txBody>
          </p:sp>
          <p:sp>
            <p:nvSpPr>
              <p:cNvPr id="42" name="TextBox 11">
                <a:extLst>
                  <a:ext uri="{FF2B5EF4-FFF2-40B4-BE49-F238E27FC236}">
                    <a16:creationId xmlns:a16="http://schemas.microsoft.com/office/drawing/2014/main" id="{13566DFC-CF44-4452-BAF2-12296C580142}"/>
                  </a:ext>
                </a:extLst>
              </p:cNvPr>
              <p:cNvSpPr txBox="1"/>
              <p:nvPr/>
            </p:nvSpPr>
            <p:spPr>
              <a:xfrm>
                <a:off x="7985786" y="4076114"/>
                <a:ext cx="759326" cy="4678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0000"/>
                  </a:lnSpc>
                </a:pPr>
                <a:r>
                  <a:rPr lang="en-US" sz="2000" b="1" err="1">
                    <a:solidFill>
                      <a:srgbClr val="44546A"/>
                    </a:solidFill>
                    <a:latin typeface="Century Gothic"/>
                  </a:rPr>
                  <a:t>Xx</a:t>
                </a:r>
                <a:endParaRPr lang="en-US"/>
              </a:p>
              <a:p>
                <a:pPr algn="ctr">
                  <a:lnSpc>
                    <a:spcPct val="80000"/>
                  </a:lnSpc>
                </a:pPr>
                <a:r>
                  <a:rPr lang="en-US" sz="700" b="1">
                    <a:solidFill>
                      <a:srgbClr val="44546A"/>
                    </a:solidFill>
                    <a:latin typeface="Century Gothic"/>
                  </a:rPr>
                  <a:t>PER PERSON</a:t>
                </a:r>
                <a:br>
                  <a:rPr lang="en-US" sz="700" b="1">
                    <a:latin typeface="Century Gothic"/>
                  </a:rPr>
                </a:br>
                <a:r>
                  <a:rPr lang="en-US" sz="600">
                    <a:solidFill>
                      <a:srgbClr val="44546A"/>
                    </a:solidFill>
                    <a:latin typeface="Century Gothic"/>
                  </a:rPr>
                  <a:t>PER MONTH</a:t>
                </a:r>
              </a:p>
            </p:txBody>
          </p:sp>
          <p:sp>
            <p:nvSpPr>
              <p:cNvPr id="43" name="TextBox 11">
                <a:extLst>
                  <a:ext uri="{FF2B5EF4-FFF2-40B4-BE49-F238E27FC236}">
                    <a16:creationId xmlns:a16="http://schemas.microsoft.com/office/drawing/2014/main" id="{92D1590E-24C1-48E1-9F20-59264B70EFFD}"/>
                  </a:ext>
                </a:extLst>
              </p:cNvPr>
              <p:cNvSpPr txBox="1"/>
              <p:nvPr/>
            </p:nvSpPr>
            <p:spPr>
              <a:xfrm>
                <a:off x="7985786" y="4568770"/>
                <a:ext cx="759326" cy="4678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70000"/>
                  </a:lnSpc>
                </a:pPr>
                <a:r>
                  <a:rPr lang="en-US" sz="2000" b="1" err="1">
                    <a:solidFill>
                      <a:srgbClr val="44546A"/>
                    </a:solidFill>
                    <a:latin typeface="Century Gothic"/>
                  </a:rPr>
                  <a:t>Xx</a:t>
                </a:r>
                <a:endParaRPr lang="en-US"/>
              </a:p>
              <a:p>
                <a:pPr algn="ctr">
                  <a:lnSpc>
                    <a:spcPct val="80000"/>
                  </a:lnSpc>
                </a:pPr>
                <a:r>
                  <a:rPr lang="en-US" sz="700" b="1">
                    <a:solidFill>
                      <a:srgbClr val="44546A"/>
                    </a:solidFill>
                    <a:latin typeface="Century Gothic"/>
                  </a:rPr>
                  <a:t>PER PERSON</a:t>
                </a:r>
                <a:br>
                  <a:rPr lang="en-US" sz="700" b="1">
                    <a:latin typeface="Century Gothic"/>
                  </a:rPr>
                </a:br>
                <a:r>
                  <a:rPr lang="en-US" sz="600">
                    <a:solidFill>
                      <a:srgbClr val="44546A"/>
                    </a:solidFill>
                    <a:latin typeface="Century Gothic"/>
                  </a:rPr>
                  <a:t>PER MONTH</a:t>
                </a:r>
              </a:p>
            </p:txBody>
          </p:sp>
        </p:grpSp>
      </p:grpSp>
      <p:sp>
        <p:nvSpPr>
          <p:cNvPr id="6" name="TextBox 5">
            <a:extLst>
              <a:ext uri="{FF2B5EF4-FFF2-40B4-BE49-F238E27FC236}">
                <a16:creationId xmlns:a16="http://schemas.microsoft.com/office/drawing/2014/main" id="{D9A43549-97F0-41C2-AF73-5FC2AFD572B0}"/>
              </a:ext>
            </a:extLst>
          </p:cNvPr>
          <p:cNvSpPr txBox="1"/>
          <p:nvPr/>
        </p:nvSpPr>
        <p:spPr>
          <a:xfrm>
            <a:off x="6622704" y="404543"/>
            <a:ext cx="207869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a:t>CLIENT LOGO HERE</a:t>
            </a:r>
          </a:p>
        </p:txBody>
      </p:sp>
      <p:sp>
        <p:nvSpPr>
          <p:cNvPr id="44" name="TextBox 43">
            <a:extLst>
              <a:ext uri="{FF2B5EF4-FFF2-40B4-BE49-F238E27FC236}">
                <a16:creationId xmlns:a16="http://schemas.microsoft.com/office/drawing/2014/main" id="{3D671A36-C8FD-49D9-B6A2-F7FA4D65B500}"/>
              </a:ext>
            </a:extLst>
          </p:cNvPr>
          <p:cNvSpPr txBox="1"/>
          <p:nvPr/>
        </p:nvSpPr>
        <p:spPr>
          <a:xfrm>
            <a:off x="6504604" y="267368"/>
            <a:ext cx="3273875" cy="1441677"/>
          </a:xfrm>
          <a:prstGeom prst="rect">
            <a:avLst/>
          </a:prstGeom>
          <a:solidFill>
            <a:srgbClr val="FF0000"/>
          </a:solidFill>
          <a:ln w="19050">
            <a:solidFill>
              <a:schemeClr val="accent2">
                <a:lumMod val="50000"/>
              </a:schemeClr>
            </a:solidFill>
          </a:ln>
          <a:effectLst>
            <a:outerShdw blurRad="156275" dist="64467" dir="2700000" algn="tl" rotWithShape="0">
              <a:prstClr val="black">
                <a:alpha val="40000"/>
              </a:prstClr>
            </a:outerShdw>
          </a:effectLst>
        </p:spPr>
        <p:txBody>
          <a:bodyPr wrap="square" lIns="182880" tIns="182880" rIns="182880" bIns="182880" rtlCol="0" anchor="t">
            <a:spAutoFit/>
          </a:bodyPr>
          <a:lstStyle/>
          <a:p>
            <a:pPr algn="ctr">
              <a:lnSpc>
                <a:spcPct val="150000"/>
              </a:lnSpc>
            </a:pPr>
            <a:r>
              <a:rPr lang="en-US" sz="1200" b="1">
                <a:solidFill>
                  <a:schemeClr val="bg1"/>
                </a:solidFill>
                <a:latin typeface="Century Gothic"/>
              </a:rPr>
              <a:t>This page includes every option available in DNA Digital. Customize this page based on your recommendation(s) for your client. </a:t>
            </a:r>
          </a:p>
        </p:txBody>
      </p:sp>
    </p:spTree>
    <p:extLst>
      <p:ext uri="{BB962C8B-B14F-4D97-AF65-F5344CB8AC3E}">
        <p14:creationId xmlns:p14="http://schemas.microsoft.com/office/powerpoint/2010/main" val="426796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8C1336-9795-9344-AE5F-D66C7B98E988}"/>
              </a:ext>
            </a:extLst>
          </p:cNvPr>
          <p:cNvSpPr/>
          <p:nvPr/>
        </p:nvSpPr>
        <p:spPr>
          <a:xfrm>
            <a:off x="0" y="6903"/>
            <a:ext cx="4572000" cy="5469351"/>
          </a:xfrm>
          <a:prstGeom prst="rect">
            <a:avLst/>
          </a:prstGeom>
          <a:gradFill>
            <a:gsLst>
              <a:gs pos="47000">
                <a:schemeClr val="accent1">
                  <a:lumMod val="5000"/>
                  <a:lumOff val="95000"/>
                  <a:alpha val="0"/>
                </a:schemeClr>
              </a:gs>
              <a:gs pos="100000">
                <a:srgbClr val="2DA5D7"/>
              </a:gs>
            </a:gsLst>
            <a:lin ang="163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osing for a picture&#10;&#10;Description automatically generated with medium confidence">
            <a:extLst>
              <a:ext uri="{FF2B5EF4-FFF2-40B4-BE49-F238E27FC236}">
                <a16:creationId xmlns:a16="http://schemas.microsoft.com/office/drawing/2014/main" id="{3A983EA2-06AC-CE4B-8D22-B33C44CFF522}"/>
              </a:ext>
            </a:extLst>
          </p:cNvPr>
          <p:cNvPicPr>
            <a:picLocks noChangeAspect="1"/>
          </p:cNvPicPr>
          <p:nvPr/>
        </p:nvPicPr>
        <p:blipFill>
          <a:blip r:embed="rId3">
            <a:biLevel thresh="75000"/>
            <a:alphaModFix/>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363384" y="316387"/>
            <a:ext cx="3374701" cy="6341905"/>
          </a:xfrm>
          <a:prstGeom prst="rect">
            <a:avLst/>
          </a:prstGeom>
        </p:spPr>
      </p:pic>
      <p:sp>
        <p:nvSpPr>
          <p:cNvPr id="23" name="Slide Number Placeholder 22">
            <a:extLst>
              <a:ext uri="{FF2B5EF4-FFF2-40B4-BE49-F238E27FC236}">
                <a16:creationId xmlns:a16="http://schemas.microsoft.com/office/drawing/2014/main" id="{B9617700-A41D-E54E-8167-54415269ADE2}"/>
              </a:ext>
            </a:extLst>
          </p:cNvPr>
          <p:cNvSpPr>
            <a:spLocks noGrp="1"/>
          </p:cNvSpPr>
          <p:nvPr>
            <p:ph type="sldNum" sz="quarter" idx="12"/>
          </p:nvPr>
        </p:nvSpPr>
        <p:spPr/>
        <p:txBody>
          <a:bodyPr/>
          <a:lstStyle/>
          <a:p>
            <a:fld id="{63F76FC5-2933-C54F-A713-FD16EF779673}" type="slidenum">
              <a:rPr lang="en-US" smtClean="0">
                <a:solidFill>
                  <a:schemeClr val="accent1">
                    <a:lumMod val="75000"/>
                  </a:schemeClr>
                </a:solidFill>
                <a:latin typeface="Century Gothic" panose="020B0502020202020204" pitchFamily="34" charset="0"/>
              </a:rPr>
              <a:pPr/>
              <a:t>2</a:t>
            </a:fld>
            <a:endParaRPr lang="en-US">
              <a:solidFill>
                <a:schemeClr val="accent1">
                  <a:lumMod val="75000"/>
                </a:schemeClr>
              </a:solidFill>
              <a:latin typeface="Century Gothic" panose="020B0502020202020204" pitchFamily="34" charset="0"/>
            </a:endParaRPr>
          </a:p>
        </p:txBody>
      </p:sp>
      <p:sp>
        <p:nvSpPr>
          <p:cNvPr id="13" name="TextBox 12">
            <a:extLst>
              <a:ext uri="{FF2B5EF4-FFF2-40B4-BE49-F238E27FC236}">
                <a16:creationId xmlns:a16="http://schemas.microsoft.com/office/drawing/2014/main" id="{81AA0454-A196-2145-90D8-A0F44A56DEDE}"/>
              </a:ext>
            </a:extLst>
          </p:cNvPr>
          <p:cNvSpPr txBox="1"/>
          <p:nvPr/>
        </p:nvSpPr>
        <p:spPr>
          <a:xfrm>
            <a:off x="12075654" y="7583758"/>
            <a:ext cx="7892142" cy="611771"/>
          </a:xfrm>
          <a:prstGeom prst="rect">
            <a:avLst/>
          </a:prstGeom>
          <a:noFill/>
        </p:spPr>
        <p:txBody>
          <a:bodyPr wrap="square">
            <a:spAutoFit/>
          </a:bodyPr>
          <a:lstStyle/>
          <a:p>
            <a:pPr algn="ctr">
              <a:lnSpc>
                <a:spcPct val="110000"/>
              </a:lnSpc>
            </a:pPr>
            <a:r>
              <a:rPr lang="en-US" sz="1600">
                <a:solidFill>
                  <a:schemeClr val="bg1"/>
                </a:solidFill>
                <a:latin typeface="Century Gothic" panose="020B0502020202020204" pitchFamily="34" charset="0"/>
              </a:rPr>
              <a:t>To each targeted consumer,  </a:t>
            </a:r>
            <a:r>
              <a:rPr lang="en-US" sz="1600" b="1">
                <a:solidFill>
                  <a:schemeClr val="bg1"/>
                </a:solidFill>
                <a:latin typeface="Century Gothic" panose="020B0502020202020204" pitchFamily="34" charset="0"/>
              </a:rPr>
              <a:t>it will seem like you spent a million dollars </a:t>
            </a:r>
            <a:r>
              <a:rPr lang="en-US" sz="1600">
                <a:solidFill>
                  <a:schemeClr val="bg1"/>
                </a:solidFill>
                <a:latin typeface="Century Gothic" panose="020B0502020202020204" pitchFamily="34" charset="0"/>
              </a:rPr>
              <a:t>on an ad campaign…</a:t>
            </a:r>
          </a:p>
        </p:txBody>
      </p:sp>
      <p:sp>
        <p:nvSpPr>
          <p:cNvPr id="16" name="TextBox 15">
            <a:extLst>
              <a:ext uri="{FF2B5EF4-FFF2-40B4-BE49-F238E27FC236}">
                <a16:creationId xmlns:a16="http://schemas.microsoft.com/office/drawing/2014/main" id="{0E3EA8AC-F372-4F93-84F4-F4F2566F02A4}"/>
              </a:ext>
            </a:extLst>
          </p:cNvPr>
          <p:cNvSpPr txBox="1"/>
          <p:nvPr/>
        </p:nvSpPr>
        <p:spPr>
          <a:xfrm>
            <a:off x="4840344" y="1014938"/>
            <a:ext cx="3532536" cy="4828117"/>
          </a:xfrm>
          <a:prstGeom prst="rect">
            <a:avLst/>
          </a:prstGeom>
          <a:noFill/>
        </p:spPr>
        <p:txBody>
          <a:bodyPr wrap="square" lIns="91440" tIns="45720" rIns="91440" bIns="45720" rtlCol="0" anchor="t">
            <a:spAutoFit/>
          </a:bodyPr>
          <a:lstStyle/>
          <a:p>
            <a:pPr algn="ctr">
              <a:lnSpc>
                <a:spcPct val="120000"/>
              </a:lnSpc>
            </a:pPr>
            <a:r>
              <a:rPr lang="en-US" sz="3200">
                <a:solidFill>
                  <a:schemeClr val="bg1"/>
                </a:solidFill>
                <a:latin typeface="Century Gothic" panose="020B0502020202020204" pitchFamily="34" charset="0"/>
              </a:rPr>
              <a:t>When using traditional digital marketing campaigns, </a:t>
            </a:r>
            <a:r>
              <a:rPr lang="en-US" sz="3200" b="1">
                <a:solidFill>
                  <a:srgbClr val="2DA5D7"/>
                </a:solidFill>
                <a:latin typeface="Century Gothic" panose="020B0502020202020204" pitchFamily="34" charset="0"/>
              </a:rPr>
              <a:t>100% of the audience is anonymous</a:t>
            </a:r>
            <a:r>
              <a:rPr lang="en-US" sz="3200">
                <a:solidFill>
                  <a:srgbClr val="2DA5D7"/>
                </a:solidFill>
                <a:latin typeface="Century Gothic" panose="020B0502020202020204" pitchFamily="34" charset="0"/>
              </a:rPr>
              <a:t>. </a:t>
            </a:r>
          </a:p>
          <a:p>
            <a:pPr algn="ctr">
              <a:lnSpc>
                <a:spcPct val="120000"/>
              </a:lnSpc>
            </a:pPr>
            <a:r>
              <a:rPr lang="en-US" sz="3600" b="1">
                <a:solidFill>
                  <a:srgbClr val="2DA5D7"/>
                </a:solidFill>
                <a:latin typeface="Century Gothic" panose="020B0502020202020204" pitchFamily="34" charset="0"/>
              </a:rPr>
              <a:t> </a:t>
            </a:r>
            <a:endParaRPr lang="en-US" sz="3200" b="1">
              <a:solidFill>
                <a:srgbClr val="2DA5D7"/>
              </a:solidFill>
              <a:effectLst/>
              <a:latin typeface="Century Gothic" panose="020B0502020202020204" pitchFamily="34" charset="0"/>
              <a:cs typeface="Calibri"/>
            </a:endParaRPr>
          </a:p>
        </p:txBody>
      </p:sp>
      <p:pic>
        <p:nvPicPr>
          <p:cNvPr id="11" name="Picture 10" descr="A group of people standing on a stage&#10;&#10;Description automatically generated with medium confidence">
            <a:extLst>
              <a:ext uri="{FF2B5EF4-FFF2-40B4-BE49-F238E27FC236}">
                <a16:creationId xmlns:a16="http://schemas.microsoft.com/office/drawing/2014/main" id="{560467A6-F7AE-194A-8568-9E231E32E133}"/>
              </a:ext>
            </a:extLst>
          </p:cNvPr>
          <p:cNvPicPr>
            <a:picLocks noChangeAspect="1"/>
          </p:cNvPicPr>
          <p:nvPr/>
        </p:nvPicPr>
        <p:blipFill rotWithShape="1">
          <a:blip r:embed="rId5" cstate="screen">
            <a:biLevel thresh="75000"/>
            <a:alphaModFix/>
            <a:extLst>
              <a:ext uri="{BEBA8EAE-BF5A-486C-A8C5-ECC9F3942E4B}">
                <a14:imgProps xmlns:a14="http://schemas.microsoft.com/office/drawing/2010/main">
                  <a14:imgLayer r:embed="rId6">
                    <a14:imgEffect>
                      <a14:colorTemperature colorTemp="4700"/>
                    </a14:imgEffect>
                    <a14:imgEffect>
                      <a14:brightnessContrast bright="-40000" contrast="-44000"/>
                    </a14:imgEffect>
                  </a14:imgLayer>
                </a14:imgProps>
              </a:ext>
              <a:ext uri="{28A0092B-C50C-407E-A947-70E740481C1C}">
                <a14:useLocalDpi xmlns:a14="http://schemas.microsoft.com/office/drawing/2010/main"/>
              </a:ext>
            </a:extLst>
          </a:blip>
          <a:srcRect/>
          <a:stretch/>
        </p:blipFill>
        <p:spPr>
          <a:xfrm>
            <a:off x="2684554" y="231215"/>
            <a:ext cx="1916982" cy="6395565"/>
          </a:xfrm>
          <a:prstGeom prst="rect">
            <a:avLst/>
          </a:prstGeom>
        </p:spPr>
      </p:pic>
      <p:pic>
        <p:nvPicPr>
          <p:cNvPr id="9" name="Picture 8" descr="A group of people in a line&#10;&#10;Description automatically generated with low confidence">
            <a:extLst>
              <a:ext uri="{FF2B5EF4-FFF2-40B4-BE49-F238E27FC236}">
                <a16:creationId xmlns:a16="http://schemas.microsoft.com/office/drawing/2014/main" id="{04865025-2F47-FD4A-B76E-787CA68958E7}"/>
              </a:ext>
            </a:extLst>
          </p:cNvPr>
          <p:cNvPicPr>
            <a:picLocks noChangeAspect="1"/>
          </p:cNvPicPr>
          <p:nvPr/>
        </p:nvPicPr>
        <p:blipFill rotWithShape="1">
          <a:blip r:embed="rId7" cstate="screen">
            <a:biLevel thresh="75000"/>
            <a:alphaModFix/>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p:blipFill>
        <p:spPr>
          <a:xfrm>
            <a:off x="1226835" y="199708"/>
            <a:ext cx="2386674" cy="6755383"/>
          </a:xfrm>
          <a:prstGeom prst="rect">
            <a:avLst/>
          </a:prstGeom>
        </p:spPr>
      </p:pic>
    </p:spTree>
    <p:extLst>
      <p:ext uri="{BB962C8B-B14F-4D97-AF65-F5344CB8AC3E}">
        <p14:creationId xmlns:p14="http://schemas.microsoft.com/office/powerpoint/2010/main" val="270004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posing for a picture&#10;&#10;Description automatically generated with medium confidence">
            <a:extLst>
              <a:ext uri="{FF2B5EF4-FFF2-40B4-BE49-F238E27FC236}">
                <a16:creationId xmlns:a16="http://schemas.microsoft.com/office/drawing/2014/main" id="{1750E003-22ED-4644-9F06-89847CDD3B2C}"/>
              </a:ext>
            </a:extLst>
          </p:cNvPr>
          <p:cNvPicPr>
            <a:picLocks noChangeAspect="1"/>
          </p:cNvPicPr>
          <p:nvPr/>
        </p:nvPicPr>
        <p:blipFill rotWithShape="1">
          <a:blip r:embed="rId3"/>
          <a:srcRect l="22889" r="29640"/>
          <a:stretch/>
        </p:blipFill>
        <p:spPr>
          <a:xfrm>
            <a:off x="334390" y="220332"/>
            <a:ext cx="1649720" cy="6530871"/>
          </a:xfrm>
          <a:prstGeom prst="rect">
            <a:avLst/>
          </a:prstGeom>
        </p:spPr>
      </p:pic>
      <p:sp>
        <p:nvSpPr>
          <p:cNvPr id="23" name="Slide Number Placeholder 22">
            <a:extLst>
              <a:ext uri="{FF2B5EF4-FFF2-40B4-BE49-F238E27FC236}">
                <a16:creationId xmlns:a16="http://schemas.microsoft.com/office/drawing/2014/main" id="{B9617700-A41D-E54E-8167-54415269ADE2}"/>
              </a:ext>
            </a:extLst>
          </p:cNvPr>
          <p:cNvSpPr>
            <a:spLocks noGrp="1"/>
          </p:cNvSpPr>
          <p:nvPr>
            <p:ph type="sldNum" sz="quarter" idx="12"/>
          </p:nvPr>
        </p:nvSpPr>
        <p:spPr/>
        <p:txBody>
          <a:bodyPr/>
          <a:lstStyle/>
          <a:p>
            <a:fld id="{63F76FC5-2933-C54F-A713-FD16EF779673}" type="slidenum">
              <a:rPr lang="en-US" smtClean="0">
                <a:solidFill>
                  <a:schemeClr val="accent1">
                    <a:lumMod val="75000"/>
                  </a:schemeClr>
                </a:solidFill>
                <a:latin typeface="Century Gothic" panose="020B0502020202020204" pitchFamily="34" charset="0"/>
              </a:rPr>
              <a:pPr/>
              <a:t>3</a:t>
            </a:fld>
            <a:endParaRPr lang="en-US">
              <a:solidFill>
                <a:schemeClr val="accent1">
                  <a:lumMod val="75000"/>
                </a:schemeClr>
              </a:solidFill>
              <a:latin typeface="Century Gothic" panose="020B0502020202020204" pitchFamily="34" charset="0"/>
            </a:endParaRPr>
          </a:p>
        </p:txBody>
      </p:sp>
      <p:pic>
        <p:nvPicPr>
          <p:cNvPr id="3" name="Picture 2" descr="A group of people standing on a stage&#10;&#10;Description automatically generated with medium confidence">
            <a:extLst>
              <a:ext uri="{FF2B5EF4-FFF2-40B4-BE49-F238E27FC236}">
                <a16:creationId xmlns:a16="http://schemas.microsoft.com/office/drawing/2014/main" id="{9CB7F0F5-9B41-B74D-8122-F2E94C39D3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11210" y="242103"/>
            <a:ext cx="1916982" cy="6395565"/>
          </a:xfrm>
          <a:prstGeom prst="rect">
            <a:avLst/>
          </a:prstGeom>
        </p:spPr>
      </p:pic>
      <p:cxnSp>
        <p:nvCxnSpPr>
          <p:cNvPr id="19" name="Straight Connector 18">
            <a:extLst>
              <a:ext uri="{FF2B5EF4-FFF2-40B4-BE49-F238E27FC236}">
                <a16:creationId xmlns:a16="http://schemas.microsoft.com/office/drawing/2014/main" id="{32F18F5A-04F5-424E-B057-6C618E16CB29}"/>
              </a:ext>
            </a:extLst>
          </p:cNvPr>
          <p:cNvCxnSpPr>
            <a:cxnSpLocks/>
          </p:cNvCxnSpPr>
          <p:nvPr/>
        </p:nvCxnSpPr>
        <p:spPr>
          <a:xfrm flipH="1">
            <a:off x="3982060" y="1485759"/>
            <a:ext cx="4835789" cy="0"/>
          </a:xfrm>
          <a:prstGeom prst="line">
            <a:avLst/>
          </a:prstGeom>
          <a:ln w="6350">
            <a:solidFill>
              <a:schemeClr val="bg1">
                <a:alpha val="41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85D4FDC-3149-49E5-B9A9-4C40CA1540DA}"/>
              </a:ext>
            </a:extLst>
          </p:cNvPr>
          <p:cNvSpPr txBox="1"/>
          <p:nvPr/>
        </p:nvSpPr>
        <p:spPr>
          <a:xfrm>
            <a:off x="4496183" y="2995824"/>
            <a:ext cx="4445116" cy="3508653"/>
          </a:xfrm>
          <a:prstGeom prst="rect">
            <a:avLst/>
          </a:prstGeom>
          <a:noFill/>
        </p:spPr>
        <p:txBody>
          <a:bodyPr wrap="square" lIns="91440" tIns="45720" rIns="91440" bIns="45720" anchor="t">
            <a:spAutoFit/>
          </a:bodyPr>
          <a:lstStyle/>
          <a:p>
            <a:r>
              <a:rPr lang="en-US" b="1">
                <a:solidFill>
                  <a:schemeClr val="bg1"/>
                </a:solidFill>
                <a:highlight>
                  <a:srgbClr val="2DA5D7"/>
                </a:highlight>
                <a:latin typeface="Century Gothic" panose="020B0502020202020204" pitchFamily="34" charset="0"/>
              </a:rPr>
              <a:t>D</a:t>
            </a:r>
            <a:r>
              <a:rPr lang="en-US" sz="1400" b="1">
                <a:solidFill>
                  <a:schemeClr val="bg1"/>
                </a:solidFill>
                <a:latin typeface="Century Gothic" panose="020B0502020202020204" pitchFamily="34" charset="0"/>
              </a:rPr>
              <a:t>EFINITIVE </a:t>
            </a:r>
            <a:r>
              <a:rPr lang="en-US" sz="1400">
                <a:solidFill>
                  <a:schemeClr val="bg1">
                    <a:lumMod val="85000"/>
                  </a:schemeClr>
                </a:solidFill>
                <a:latin typeface="Century Gothic" panose="020B0502020202020204" pitchFamily="34" charset="0"/>
              </a:rPr>
              <a:t>– No anonymity, guesswork or fraud involved. We identify real people who match your ideal consumer profile, hand selected from our massive, proprietary database of both online and offline data. </a:t>
            </a:r>
            <a:endParaRPr lang="en-US" sz="1400">
              <a:solidFill>
                <a:schemeClr val="bg1">
                  <a:lumMod val="85000"/>
                </a:schemeClr>
              </a:solidFill>
              <a:latin typeface="Century Gothic" panose="020B0502020202020204" pitchFamily="34" charset="0"/>
              <a:cs typeface="Calibri"/>
            </a:endParaRPr>
          </a:p>
          <a:p>
            <a:endParaRPr lang="en-US" sz="1400">
              <a:solidFill>
                <a:schemeClr val="bg1"/>
              </a:solidFill>
              <a:latin typeface="Century Gothic" panose="020B0502020202020204" pitchFamily="34" charset="0"/>
            </a:endParaRPr>
          </a:p>
          <a:p>
            <a:r>
              <a:rPr lang="en-US" b="1">
                <a:solidFill>
                  <a:schemeClr val="bg1"/>
                </a:solidFill>
                <a:highlight>
                  <a:srgbClr val="2DA5D7"/>
                </a:highlight>
                <a:latin typeface="Century Gothic" panose="020B0502020202020204" pitchFamily="34" charset="0"/>
              </a:rPr>
              <a:t>N</a:t>
            </a:r>
            <a:r>
              <a:rPr lang="en-US" sz="1400" b="1">
                <a:solidFill>
                  <a:schemeClr val="bg1"/>
                </a:solidFill>
                <a:latin typeface="Century Gothic" panose="020B0502020202020204" pitchFamily="34" charset="0"/>
              </a:rPr>
              <a:t>AMED</a:t>
            </a:r>
            <a:r>
              <a:rPr lang="en-US" sz="1400">
                <a:solidFill>
                  <a:schemeClr val="bg1">
                    <a:lumMod val="95000"/>
                  </a:schemeClr>
                </a:solidFill>
                <a:latin typeface="Century Gothic" panose="020B0502020202020204" pitchFamily="34" charset="0"/>
              </a:rPr>
              <a:t> </a:t>
            </a:r>
            <a:r>
              <a:rPr lang="en-US" sz="1400">
                <a:solidFill>
                  <a:schemeClr val="bg1">
                    <a:lumMod val="85000"/>
                  </a:schemeClr>
                </a:solidFill>
                <a:latin typeface="Century Gothic" panose="020B0502020202020204" pitchFamily="34" charset="0"/>
              </a:rPr>
              <a:t>– We know each person we target </a:t>
            </a:r>
            <a:r>
              <a:rPr lang="en-US" sz="1400" b="1" i="1">
                <a:solidFill>
                  <a:schemeClr val="bg1">
                    <a:lumMod val="85000"/>
                  </a:schemeClr>
                </a:solidFill>
                <a:latin typeface="Century Gothic" panose="020B0502020202020204" pitchFamily="34" charset="0"/>
              </a:rPr>
              <a:t>by name </a:t>
            </a:r>
            <a:r>
              <a:rPr lang="en-US" sz="1400">
                <a:solidFill>
                  <a:schemeClr val="bg1">
                    <a:lumMod val="85000"/>
                  </a:schemeClr>
                </a:solidFill>
                <a:latin typeface="Century Gothic" panose="020B0502020202020204" pitchFamily="34" charset="0"/>
              </a:rPr>
              <a:t>and provide their name and address at the end of the campaign.</a:t>
            </a:r>
            <a:endParaRPr lang="en-US" sz="1400">
              <a:solidFill>
                <a:schemeClr val="bg1">
                  <a:lumMod val="85000"/>
                </a:schemeClr>
              </a:solidFill>
              <a:latin typeface="Century Gothic" panose="020B0502020202020204" pitchFamily="34" charset="0"/>
              <a:cs typeface="Calibri"/>
            </a:endParaRPr>
          </a:p>
          <a:p>
            <a:endParaRPr lang="en-US" sz="1400">
              <a:solidFill>
                <a:schemeClr val="bg1">
                  <a:lumMod val="85000"/>
                </a:schemeClr>
              </a:solidFill>
              <a:latin typeface="Century Gothic" panose="020B0502020202020204" pitchFamily="34" charset="0"/>
              <a:cs typeface="Calibri"/>
            </a:endParaRPr>
          </a:p>
          <a:p>
            <a:r>
              <a:rPr lang="en-US" b="1">
                <a:solidFill>
                  <a:schemeClr val="bg1"/>
                </a:solidFill>
                <a:highlight>
                  <a:srgbClr val="2DA5D7"/>
                </a:highlight>
                <a:latin typeface="Century Gothic" panose="020B0502020202020204" pitchFamily="34" charset="0"/>
              </a:rPr>
              <a:t>A</a:t>
            </a:r>
            <a:r>
              <a:rPr lang="en-US" sz="1400" b="1">
                <a:solidFill>
                  <a:schemeClr val="bg1"/>
                </a:solidFill>
                <a:latin typeface="Century Gothic" panose="020B0502020202020204" pitchFamily="34" charset="0"/>
              </a:rPr>
              <a:t>UDIENCES</a:t>
            </a:r>
            <a:r>
              <a:rPr lang="en-US" sz="1400">
                <a:solidFill>
                  <a:schemeClr val="bg1"/>
                </a:solidFill>
                <a:latin typeface="Century Gothic" panose="020B0502020202020204" pitchFamily="34" charset="0"/>
              </a:rPr>
              <a:t> </a:t>
            </a:r>
            <a:r>
              <a:rPr lang="en-US" sz="1400">
                <a:solidFill>
                  <a:schemeClr val="bg1">
                    <a:lumMod val="85000"/>
                  </a:schemeClr>
                </a:solidFill>
                <a:latin typeface="Century Gothic" panose="020B0502020202020204" pitchFamily="34" charset="0"/>
              </a:rPr>
              <a:t>– We target those identified audiences with individualized multi-channel digital advertising based on their Digital DNA.</a:t>
            </a:r>
          </a:p>
          <a:p>
            <a:endParaRPr lang="en-US" sz="1400">
              <a:solidFill>
                <a:schemeClr val="bg1">
                  <a:lumMod val="85000"/>
                </a:schemeClr>
              </a:solidFill>
              <a:latin typeface="Century Gothic" panose="020B0502020202020204" pitchFamily="34" charset="0"/>
              <a:cs typeface="Calibri"/>
            </a:endParaRPr>
          </a:p>
          <a:p>
            <a:r>
              <a:rPr lang="en-US" sz="1400">
                <a:solidFill>
                  <a:schemeClr val="bg1">
                    <a:lumMod val="85000"/>
                  </a:schemeClr>
                </a:solidFill>
                <a:latin typeface="Century Gothic" panose="020B0502020202020204" pitchFamily="34" charset="0"/>
                <a:cs typeface="Calibri"/>
              </a:rPr>
              <a:t>And we can prove it works. </a:t>
            </a:r>
          </a:p>
        </p:txBody>
      </p:sp>
      <p:sp>
        <p:nvSpPr>
          <p:cNvPr id="15" name="TextBox 14">
            <a:extLst>
              <a:ext uri="{FF2B5EF4-FFF2-40B4-BE49-F238E27FC236}">
                <a16:creationId xmlns:a16="http://schemas.microsoft.com/office/drawing/2014/main" id="{AF3AF7C7-195C-1D4F-A911-73B8530EF005}"/>
              </a:ext>
            </a:extLst>
          </p:cNvPr>
          <p:cNvSpPr txBox="1"/>
          <p:nvPr/>
        </p:nvSpPr>
        <p:spPr>
          <a:xfrm>
            <a:off x="4506598" y="1627632"/>
            <a:ext cx="4183171" cy="1384995"/>
          </a:xfrm>
          <a:prstGeom prst="rect">
            <a:avLst/>
          </a:prstGeom>
          <a:noFill/>
        </p:spPr>
        <p:txBody>
          <a:bodyPr wrap="square" lIns="91440" tIns="45720" rIns="91440" bIns="45720" anchor="t">
            <a:spAutoFit/>
          </a:bodyPr>
          <a:lstStyle/>
          <a:p>
            <a:r>
              <a:rPr lang="en-US" sz="1400">
                <a:solidFill>
                  <a:schemeClr val="bg1"/>
                </a:solidFill>
                <a:latin typeface="Century Gothic"/>
              </a:rPr>
              <a:t>This is not your traditional digital marketing campaign. We know precisely who our audience is and, because no two people are the same, we tailor our marketing on an individual basis to those Definitive and Named Audiences.  </a:t>
            </a:r>
            <a:endParaRPr lang="en-US" sz="1400">
              <a:solidFill>
                <a:schemeClr val="bg1"/>
              </a:solidFill>
              <a:latin typeface="Century Gothic" panose="020B0502020202020204" pitchFamily="34" charset="0"/>
            </a:endParaRPr>
          </a:p>
        </p:txBody>
      </p:sp>
      <p:pic>
        <p:nvPicPr>
          <p:cNvPr id="31" name="Picture 30" descr="A picture containing text, clipart&#10;&#10;Description automatically generated">
            <a:extLst>
              <a:ext uri="{FF2B5EF4-FFF2-40B4-BE49-F238E27FC236}">
                <a16:creationId xmlns:a16="http://schemas.microsoft.com/office/drawing/2014/main" id="{DA8E2E54-7F06-E04A-9E40-40ED78D94B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5254" y="482459"/>
            <a:ext cx="4089400" cy="1003300"/>
          </a:xfrm>
          <a:prstGeom prst="rect">
            <a:avLst/>
          </a:prstGeom>
        </p:spPr>
      </p:pic>
      <p:grpSp>
        <p:nvGrpSpPr>
          <p:cNvPr id="12" name="Group 11">
            <a:extLst>
              <a:ext uri="{FF2B5EF4-FFF2-40B4-BE49-F238E27FC236}">
                <a16:creationId xmlns:a16="http://schemas.microsoft.com/office/drawing/2014/main" id="{4FA69541-CECB-A24C-AD68-4ED445AF71F6}"/>
              </a:ext>
            </a:extLst>
          </p:cNvPr>
          <p:cNvGrpSpPr/>
          <p:nvPr/>
        </p:nvGrpSpPr>
        <p:grpSpPr>
          <a:xfrm>
            <a:off x="3188652" y="1930154"/>
            <a:ext cx="1047493" cy="445790"/>
            <a:chOff x="2934567" y="1694962"/>
            <a:chExt cx="1047493" cy="445790"/>
          </a:xfrm>
        </p:grpSpPr>
        <p:sp>
          <p:nvSpPr>
            <p:cNvPr id="10" name="TextBox 9">
              <a:extLst>
                <a:ext uri="{FF2B5EF4-FFF2-40B4-BE49-F238E27FC236}">
                  <a16:creationId xmlns:a16="http://schemas.microsoft.com/office/drawing/2014/main" id="{B84CA34B-FD2B-6845-B1C5-9B5ABC581087}"/>
                </a:ext>
              </a:extLst>
            </p:cNvPr>
            <p:cNvSpPr txBox="1"/>
            <p:nvPr/>
          </p:nvSpPr>
          <p:spPr>
            <a:xfrm>
              <a:off x="3074341" y="1709865"/>
              <a:ext cx="907719" cy="430887"/>
            </a:xfrm>
            <a:prstGeom prst="rect">
              <a:avLst/>
            </a:prstGeom>
            <a:solidFill>
              <a:srgbClr val="2DA5D7"/>
            </a:solidFill>
            <a:ln>
              <a:noFill/>
            </a:ln>
            <a:effectLst>
              <a:outerShdw blurRad="50800" dist="38100" dir="2700000" algn="tl" rotWithShape="0">
                <a:prstClr val="black">
                  <a:alpha val="40000"/>
                </a:prstClr>
              </a:outerShdw>
            </a:effectLst>
          </p:spPr>
          <p:txBody>
            <a:bodyPr wrap="square" rtlCol="0">
              <a:spAutoFit/>
            </a:bodyPr>
            <a:lstStyle/>
            <a:p>
              <a:pPr marL="57150" algn="ctr"/>
              <a:r>
                <a:rPr lang="en-US" sz="1100" b="1">
                  <a:solidFill>
                    <a:schemeClr val="bg1"/>
                  </a:solidFill>
                  <a:latin typeface="Century Gothic" panose="020B0502020202020204" pitchFamily="34" charset="0"/>
                </a:rPr>
                <a:t>SHANELLE</a:t>
              </a:r>
            </a:p>
            <a:p>
              <a:pPr marL="57150" algn="ctr"/>
              <a:r>
                <a:rPr lang="en-US" sz="1100" b="1">
                  <a:solidFill>
                    <a:schemeClr val="bg1"/>
                  </a:solidFill>
                  <a:latin typeface="Century Gothic" panose="020B0502020202020204" pitchFamily="34" charset="0"/>
                </a:rPr>
                <a:t>ADAMS</a:t>
              </a:r>
            </a:p>
          </p:txBody>
        </p:sp>
        <p:pic>
          <p:nvPicPr>
            <p:cNvPr id="5" name="Graphic 4">
              <a:extLst>
                <a:ext uri="{FF2B5EF4-FFF2-40B4-BE49-F238E27FC236}">
                  <a16:creationId xmlns:a16="http://schemas.microsoft.com/office/drawing/2014/main" id="{CC298057-7F1E-FD49-B3F3-8D968E2DDD0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34567" y="1694962"/>
              <a:ext cx="272314" cy="443302"/>
            </a:xfrm>
            <a:prstGeom prst="rect">
              <a:avLst/>
            </a:prstGeom>
            <a:effectLst>
              <a:outerShdw blurRad="50800" dist="38100" dir="2700000" algn="tl" rotWithShape="0">
                <a:prstClr val="black">
                  <a:alpha val="40000"/>
                </a:prstClr>
              </a:outerShdw>
            </a:effectLst>
          </p:spPr>
        </p:pic>
      </p:grpSp>
      <p:grpSp>
        <p:nvGrpSpPr>
          <p:cNvPr id="7" name="Group 6">
            <a:extLst>
              <a:ext uri="{FF2B5EF4-FFF2-40B4-BE49-F238E27FC236}">
                <a16:creationId xmlns:a16="http://schemas.microsoft.com/office/drawing/2014/main" id="{3E09D711-247A-F946-88DD-C0B2F2F3C5D0}"/>
              </a:ext>
            </a:extLst>
          </p:cNvPr>
          <p:cNvGrpSpPr/>
          <p:nvPr/>
        </p:nvGrpSpPr>
        <p:grpSpPr>
          <a:xfrm>
            <a:off x="282324" y="1933146"/>
            <a:ext cx="1039054" cy="445790"/>
            <a:chOff x="1766827" y="1694962"/>
            <a:chExt cx="1039054" cy="445790"/>
          </a:xfrm>
        </p:grpSpPr>
        <p:sp>
          <p:nvSpPr>
            <p:cNvPr id="9" name="TextBox 8">
              <a:extLst>
                <a:ext uri="{FF2B5EF4-FFF2-40B4-BE49-F238E27FC236}">
                  <a16:creationId xmlns:a16="http://schemas.microsoft.com/office/drawing/2014/main" id="{E90B27CD-A1E3-E749-AA6E-657034F5F3BE}"/>
                </a:ext>
              </a:extLst>
            </p:cNvPr>
            <p:cNvSpPr txBox="1"/>
            <p:nvPr/>
          </p:nvSpPr>
          <p:spPr>
            <a:xfrm>
              <a:off x="1898162" y="1709865"/>
              <a:ext cx="907719" cy="430887"/>
            </a:xfrm>
            <a:prstGeom prst="rect">
              <a:avLst/>
            </a:prstGeom>
            <a:solidFill>
              <a:srgbClr val="2DA5D7"/>
            </a:solidFill>
            <a:ln>
              <a:noFill/>
            </a:ln>
            <a:effectLst>
              <a:outerShdw blurRad="50800" dist="38100" dir="2700000" algn="tl" rotWithShape="0">
                <a:prstClr val="black">
                  <a:alpha val="40000"/>
                </a:prstClr>
              </a:outerShdw>
            </a:effectLst>
          </p:spPr>
          <p:txBody>
            <a:bodyPr wrap="square" rtlCol="0">
              <a:spAutoFit/>
            </a:bodyPr>
            <a:lstStyle/>
            <a:p>
              <a:pPr marL="57150" algn="ctr"/>
              <a:r>
                <a:rPr lang="en-US" sz="1100" b="1">
                  <a:solidFill>
                    <a:schemeClr val="bg1"/>
                  </a:solidFill>
                  <a:latin typeface="Century Gothic" panose="020B0502020202020204" pitchFamily="34" charset="0"/>
                </a:rPr>
                <a:t>BRITTANY</a:t>
              </a:r>
            </a:p>
            <a:p>
              <a:pPr marL="57150" algn="ctr"/>
              <a:r>
                <a:rPr lang="en-US" sz="1100" b="1">
                  <a:solidFill>
                    <a:schemeClr val="bg1"/>
                  </a:solidFill>
                  <a:latin typeface="Century Gothic" panose="020B0502020202020204" pitchFamily="34" charset="0"/>
                </a:rPr>
                <a:t>MYERS</a:t>
              </a:r>
            </a:p>
          </p:txBody>
        </p:sp>
        <p:pic>
          <p:nvPicPr>
            <p:cNvPr id="27" name="Graphic 26">
              <a:extLst>
                <a:ext uri="{FF2B5EF4-FFF2-40B4-BE49-F238E27FC236}">
                  <a16:creationId xmlns:a16="http://schemas.microsoft.com/office/drawing/2014/main" id="{71E74C31-75FE-7B47-A518-2168E5800D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66827" y="1694962"/>
              <a:ext cx="272314" cy="443302"/>
            </a:xfrm>
            <a:prstGeom prst="rect">
              <a:avLst/>
            </a:prstGeom>
            <a:effectLst>
              <a:outerShdw blurRad="50800" dist="38100" dir="2700000" algn="tl" rotWithShape="0">
                <a:prstClr val="black">
                  <a:alpha val="40000"/>
                </a:prstClr>
              </a:outerShdw>
            </a:effectLst>
          </p:spPr>
        </p:pic>
      </p:grpSp>
      <p:pic>
        <p:nvPicPr>
          <p:cNvPr id="16" name="Picture 15" descr="A group of people in a line&#10;&#10;Description automatically generated with low confidence">
            <a:extLst>
              <a:ext uri="{FF2B5EF4-FFF2-40B4-BE49-F238E27FC236}">
                <a16:creationId xmlns:a16="http://schemas.microsoft.com/office/drawing/2014/main" id="{8F7B37CC-B05D-C046-B64A-9DD9F2233CA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221528" y="0"/>
            <a:ext cx="2387517" cy="6757770"/>
          </a:xfrm>
          <a:prstGeom prst="rect">
            <a:avLst/>
          </a:prstGeom>
        </p:spPr>
      </p:pic>
      <p:grpSp>
        <p:nvGrpSpPr>
          <p:cNvPr id="6" name="Group 5">
            <a:extLst>
              <a:ext uri="{FF2B5EF4-FFF2-40B4-BE49-F238E27FC236}">
                <a16:creationId xmlns:a16="http://schemas.microsoft.com/office/drawing/2014/main" id="{5BF4780A-F2D9-7743-BCDE-D0BD0D725A7E}"/>
              </a:ext>
            </a:extLst>
          </p:cNvPr>
          <p:cNvGrpSpPr/>
          <p:nvPr/>
        </p:nvGrpSpPr>
        <p:grpSpPr>
          <a:xfrm>
            <a:off x="1691878" y="1906150"/>
            <a:ext cx="963001" cy="443302"/>
            <a:chOff x="693711" y="1685818"/>
            <a:chExt cx="963001" cy="443302"/>
          </a:xfrm>
        </p:grpSpPr>
        <p:sp>
          <p:nvSpPr>
            <p:cNvPr id="11" name="TextBox 10">
              <a:extLst>
                <a:ext uri="{FF2B5EF4-FFF2-40B4-BE49-F238E27FC236}">
                  <a16:creationId xmlns:a16="http://schemas.microsoft.com/office/drawing/2014/main" id="{5A751993-6205-2141-AEC5-B628C4020DB5}"/>
                </a:ext>
              </a:extLst>
            </p:cNvPr>
            <p:cNvSpPr txBox="1"/>
            <p:nvPr/>
          </p:nvSpPr>
          <p:spPr>
            <a:xfrm>
              <a:off x="847749" y="1698233"/>
              <a:ext cx="808963" cy="430887"/>
            </a:xfrm>
            <a:prstGeom prst="rect">
              <a:avLst/>
            </a:prstGeom>
            <a:solidFill>
              <a:srgbClr val="2DA5D7"/>
            </a:solidFill>
            <a:ln>
              <a:noFill/>
            </a:ln>
            <a:effectLst>
              <a:outerShdw blurRad="50800" dist="38100" dir="2700000" algn="tl" rotWithShape="0">
                <a:prstClr val="black">
                  <a:alpha val="40000"/>
                </a:prstClr>
              </a:outerShdw>
            </a:effectLst>
          </p:spPr>
          <p:txBody>
            <a:bodyPr wrap="square" rtlCol="0">
              <a:spAutoFit/>
            </a:bodyPr>
            <a:lstStyle/>
            <a:p>
              <a:pPr marL="57150" algn="ctr"/>
              <a:r>
                <a:rPr lang="en-US" sz="1100" b="1">
                  <a:solidFill>
                    <a:schemeClr val="bg1"/>
                  </a:solidFill>
                  <a:latin typeface="Century Gothic" panose="020B0502020202020204" pitchFamily="34" charset="0"/>
                </a:rPr>
                <a:t>JAMES ROBERTS </a:t>
              </a:r>
            </a:p>
          </p:txBody>
        </p:sp>
        <p:pic>
          <p:nvPicPr>
            <p:cNvPr id="29" name="Graphic 28">
              <a:extLst>
                <a:ext uri="{FF2B5EF4-FFF2-40B4-BE49-F238E27FC236}">
                  <a16:creationId xmlns:a16="http://schemas.microsoft.com/office/drawing/2014/main" id="{CFA2EC9B-D9BF-A041-86BE-508870E6F9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3711" y="1685818"/>
              <a:ext cx="272314" cy="443302"/>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51509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05C8E6-31C2-364B-A0C2-B9BC78E11873}"/>
              </a:ext>
            </a:extLst>
          </p:cNvPr>
          <p:cNvGrpSpPr/>
          <p:nvPr/>
        </p:nvGrpSpPr>
        <p:grpSpPr>
          <a:xfrm>
            <a:off x="3747319" y="1947476"/>
            <a:ext cx="1198086" cy="3759248"/>
            <a:chOff x="-2601892" y="2065331"/>
            <a:chExt cx="1198086" cy="3759248"/>
          </a:xfrm>
        </p:grpSpPr>
        <p:grpSp>
          <p:nvGrpSpPr>
            <p:cNvPr id="96" name="Group 95">
              <a:extLst>
                <a:ext uri="{FF2B5EF4-FFF2-40B4-BE49-F238E27FC236}">
                  <a16:creationId xmlns:a16="http://schemas.microsoft.com/office/drawing/2014/main" id="{28123D15-09D5-E34E-A60A-5EC065FB69B6}"/>
                </a:ext>
              </a:extLst>
            </p:cNvPr>
            <p:cNvGrpSpPr/>
            <p:nvPr/>
          </p:nvGrpSpPr>
          <p:grpSpPr>
            <a:xfrm>
              <a:off x="-2599018" y="2065331"/>
              <a:ext cx="1195212" cy="3753491"/>
              <a:chOff x="3863371" y="1254602"/>
              <a:chExt cx="1340266" cy="4209025"/>
            </a:xfrm>
          </p:grpSpPr>
          <p:pic>
            <p:nvPicPr>
              <p:cNvPr id="97" name="Graphic 96">
                <a:extLst>
                  <a:ext uri="{FF2B5EF4-FFF2-40B4-BE49-F238E27FC236}">
                    <a16:creationId xmlns:a16="http://schemas.microsoft.com/office/drawing/2014/main" id="{8FA8475C-2BAF-7D42-B313-E879E605573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2289"/>
              <a:stretch/>
            </p:blipFill>
            <p:spPr>
              <a:xfrm>
                <a:off x="3920980" y="1254602"/>
                <a:ext cx="1282657" cy="3653681"/>
              </a:xfrm>
              <a:prstGeom prst="rect">
                <a:avLst/>
              </a:prstGeom>
            </p:spPr>
          </p:pic>
          <p:pic>
            <p:nvPicPr>
              <p:cNvPr id="98" name="Graphic 97">
                <a:extLst>
                  <a:ext uri="{FF2B5EF4-FFF2-40B4-BE49-F238E27FC236}">
                    <a16:creationId xmlns:a16="http://schemas.microsoft.com/office/drawing/2014/main" id="{7C8BF29C-20BA-2344-9303-37F8E358016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0128" b="55299"/>
              <a:stretch/>
            </p:blipFill>
            <p:spPr>
              <a:xfrm>
                <a:off x="3863371" y="4856558"/>
                <a:ext cx="1282657" cy="607069"/>
              </a:xfrm>
              <a:prstGeom prst="rect">
                <a:avLst/>
              </a:prstGeom>
            </p:spPr>
          </p:pic>
        </p:grpSp>
        <p:grpSp>
          <p:nvGrpSpPr>
            <p:cNvPr id="99" name="Group 98">
              <a:extLst>
                <a:ext uri="{FF2B5EF4-FFF2-40B4-BE49-F238E27FC236}">
                  <a16:creationId xmlns:a16="http://schemas.microsoft.com/office/drawing/2014/main" id="{3834D480-A7BC-4E4B-9932-690710FA6F0F}"/>
                </a:ext>
              </a:extLst>
            </p:cNvPr>
            <p:cNvGrpSpPr/>
            <p:nvPr/>
          </p:nvGrpSpPr>
          <p:grpSpPr>
            <a:xfrm>
              <a:off x="-2601892" y="3876335"/>
              <a:ext cx="1195212" cy="1948244"/>
              <a:chOff x="3863371" y="3278938"/>
              <a:chExt cx="1340266" cy="2184689"/>
            </a:xfrm>
            <a:solidFill>
              <a:srgbClr val="2DA5D7"/>
            </a:solidFill>
          </p:grpSpPr>
          <p:pic>
            <p:nvPicPr>
              <p:cNvPr id="100" name="Graphic 99">
                <a:extLst>
                  <a:ext uri="{FF2B5EF4-FFF2-40B4-BE49-F238E27FC236}">
                    <a16:creationId xmlns:a16="http://schemas.microsoft.com/office/drawing/2014/main" id="{7AB40F6F-DAC1-2649-AA86-EFDE7420C96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48597" b="12289"/>
              <a:stretch/>
            </p:blipFill>
            <p:spPr>
              <a:xfrm>
                <a:off x="3920980" y="3278938"/>
                <a:ext cx="1282657" cy="1629346"/>
              </a:xfrm>
              <a:prstGeom prst="rect">
                <a:avLst/>
              </a:prstGeom>
            </p:spPr>
          </p:pic>
          <p:pic>
            <p:nvPicPr>
              <p:cNvPr id="101" name="Graphic 100">
                <a:extLst>
                  <a:ext uri="{FF2B5EF4-FFF2-40B4-BE49-F238E27FC236}">
                    <a16:creationId xmlns:a16="http://schemas.microsoft.com/office/drawing/2014/main" id="{4314C165-1317-0347-8073-40683970E73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30128" b="55299"/>
              <a:stretch/>
            </p:blipFill>
            <p:spPr>
              <a:xfrm>
                <a:off x="3863371" y="4856558"/>
                <a:ext cx="1282657" cy="607069"/>
              </a:xfrm>
              <a:prstGeom prst="rect">
                <a:avLst/>
              </a:prstGeom>
            </p:spPr>
          </p:pic>
        </p:grpSp>
      </p:grpSp>
      <p:sp>
        <p:nvSpPr>
          <p:cNvPr id="5" name="TextBox 4">
            <a:extLst>
              <a:ext uri="{FF2B5EF4-FFF2-40B4-BE49-F238E27FC236}">
                <a16:creationId xmlns:a16="http://schemas.microsoft.com/office/drawing/2014/main" id="{E1688C57-B323-4C96-8C63-784FDF718995}"/>
              </a:ext>
            </a:extLst>
          </p:cNvPr>
          <p:cNvSpPr txBox="1"/>
          <p:nvPr/>
        </p:nvSpPr>
        <p:spPr>
          <a:xfrm>
            <a:off x="0" y="226182"/>
            <a:ext cx="9144000" cy="1200329"/>
          </a:xfrm>
          <a:prstGeom prst="rect">
            <a:avLst/>
          </a:prstGeom>
          <a:noFill/>
        </p:spPr>
        <p:txBody>
          <a:bodyPr wrap="square" rtlCol="0">
            <a:spAutoFit/>
          </a:bodyPr>
          <a:lstStyle/>
          <a:p>
            <a:pPr algn="ctr"/>
            <a:r>
              <a:rPr lang="en-US">
                <a:solidFill>
                  <a:schemeClr val="bg1"/>
                </a:solidFill>
                <a:latin typeface="Century Gothic" panose="020B0502020202020204" pitchFamily="34" charset="0"/>
              </a:rPr>
              <a:t>The Digital DNA of a potential customer begins with their online and offline characteristics. Using our massive database of 350+ data points on nearly every adult consumer in the country, we hand select the most valuable audience for you based on verified data points.</a:t>
            </a:r>
          </a:p>
        </p:txBody>
      </p:sp>
      <p:sp>
        <p:nvSpPr>
          <p:cNvPr id="39" name="TextBox 38">
            <a:extLst>
              <a:ext uri="{FF2B5EF4-FFF2-40B4-BE49-F238E27FC236}">
                <a16:creationId xmlns:a16="http://schemas.microsoft.com/office/drawing/2014/main" id="{93F75AF7-BBE2-624F-8697-28EFE7962E49}"/>
              </a:ext>
            </a:extLst>
          </p:cNvPr>
          <p:cNvSpPr txBox="1"/>
          <p:nvPr/>
        </p:nvSpPr>
        <p:spPr>
          <a:xfrm>
            <a:off x="4761356" y="2065698"/>
            <a:ext cx="1456613" cy="369332"/>
          </a:xfrm>
          <a:prstGeom prst="rect">
            <a:avLst/>
          </a:prstGeom>
          <a:noFill/>
        </p:spPr>
        <p:txBody>
          <a:bodyPr wrap="square">
            <a:spAutoFit/>
          </a:bodyPr>
          <a:lstStyle/>
          <a:p>
            <a:pPr lvl="0">
              <a:defRPr/>
            </a:pPr>
            <a:r>
              <a:rPr lang="en-US" sz="900" b="1">
                <a:solidFill>
                  <a:schemeClr val="bg1"/>
                </a:solidFill>
                <a:latin typeface="Century Gothic" panose="020B0502020202020204" pitchFamily="34" charset="0"/>
              </a:rPr>
              <a:t>Homeowner:</a:t>
            </a:r>
          </a:p>
          <a:p>
            <a:pPr lvl="0">
              <a:defRPr/>
            </a:pPr>
            <a:r>
              <a:rPr lang="en-US" sz="900" b="1">
                <a:solidFill>
                  <a:schemeClr val="bg1"/>
                </a:solidFill>
                <a:latin typeface="Century Gothic" panose="020B0502020202020204" pitchFamily="34" charset="0"/>
              </a:rPr>
              <a:t>S</a:t>
            </a:r>
            <a:r>
              <a:rPr lang="en-US" sz="900">
                <a:solidFill>
                  <a:schemeClr val="bg1"/>
                </a:solidFill>
                <a:latin typeface="Century Gothic" panose="020B0502020202020204" pitchFamily="34" charset="0"/>
              </a:rPr>
              <a:t>ingle-family residence</a:t>
            </a:r>
            <a:endParaRPr kumimoji="0" lang="en-US" sz="90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41" name="TextBox 40">
            <a:extLst>
              <a:ext uri="{FF2B5EF4-FFF2-40B4-BE49-F238E27FC236}">
                <a16:creationId xmlns:a16="http://schemas.microsoft.com/office/drawing/2014/main" id="{ECD09DC6-E585-5B4C-878C-8E666EC12396}"/>
              </a:ext>
            </a:extLst>
          </p:cNvPr>
          <p:cNvSpPr txBox="1"/>
          <p:nvPr/>
        </p:nvSpPr>
        <p:spPr>
          <a:xfrm>
            <a:off x="4761356" y="2480099"/>
            <a:ext cx="1391682" cy="369332"/>
          </a:xfrm>
          <a:prstGeom prst="rect">
            <a:avLst/>
          </a:prstGeom>
          <a:noFill/>
        </p:spPr>
        <p:txBody>
          <a:bodyPr wrap="square">
            <a:spAutoFit/>
          </a:bodyPr>
          <a:lstStyle/>
          <a:p>
            <a:r>
              <a:rPr lang="en-US" sz="900" b="1">
                <a:solidFill>
                  <a:schemeClr val="bg1"/>
                </a:solidFill>
                <a:latin typeface="Century Gothic" panose="020B0502020202020204" pitchFamily="34" charset="0"/>
              </a:rPr>
              <a:t>Household Income:</a:t>
            </a:r>
          </a:p>
          <a:p>
            <a:r>
              <a:rPr lang="en-US" sz="900">
                <a:solidFill>
                  <a:schemeClr val="bg1"/>
                </a:solidFill>
                <a:latin typeface="Century Gothic" panose="020B0502020202020204" pitchFamily="34" charset="0"/>
              </a:rPr>
              <a:t>$125,000-$150,000/</a:t>
            </a:r>
            <a:r>
              <a:rPr lang="en-US" sz="900" err="1">
                <a:solidFill>
                  <a:schemeClr val="bg1"/>
                </a:solidFill>
                <a:latin typeface="Century Gothic" panose="020B0502020202020204" pitchFamily="34" charset="0"/>
              </a:rPr>
              <a:t>yr</a:t>
            </a:r>
            <a:endParaRPr lang="en-US" sz="900">
              <a:solidFill>
                <a:schemeClr val="bg1"/>
              </a:solidFill>
              <a:latin typeface="Century Gothic" panose="020B0502020202020204" pitchFamily="34" charset="0"/>
            </a:endParaRPr>
          </a:p>
        </p:txBody>
      </p:sp>
      <p:sp>
        <p:nvSpPr>
          <p:cNvPr id="42" name="TextBox 41">
            <a:extLst>
              <a:ext uri="{FF2B5EF4-FFF2-40B4-BE49-F238E27FC236}">
                <a16:creationId xmlns:a16="http://schemas.microsoft.com/office/drawing/2014/main" id="{0199172C-32F8-754A-B7F0-6712AA992BAC}"/>
              </a:ext>
            </a:extLst>
          </p:cNvPr>
          <p:cNvSpPr txBox="1"/>
          <p:nvPr/>
        </p:nvSpPr>
        <p:spPr>
          <a:xfrm>
            <a:off x="4761356" y="2827992"/>
            <a:ext cx="1426605" cy="369332"/>
          </a:xfrm>
          <a:prstGeom prst="rect">
            <a:avLst/>
          </a:prstGeom>
          <a:noFill/>
        </p:spPr>
        <p:txBody>
          <a:bodyPr wrap="square">
            <a:spAutoFit/>
          </a:bodyPr>
          <a:lstStyle/>
          <a:p>
            <a:pPr lvl="0">
              <a:defRPr/>
            </a:pPr>
            <a:r>
              <a:rPr kumimoji="0" lang="en-US" sz="900" b="1" i="0" u="none" strike="noStrike" kern="1200" cap="none" spc="0" normalizeH="0" baseline="0" noProof="0">
                <a:ln>
                  <a:noFill/>
                </a:ln>
                <a:solidFill>
                  <a:schemeClr val="bg1"/>
                </a:solidFill>
                <a:effectLst/>
                <a:uLnTx/>
                <a:uFillTx/>
                <a:latin typeface="Century Gothic" panose="020B0502020202020204" pitchFamily="34" charset="0"/>
              </a:rPr>
              <a:t>Location:</a:t>
            </a:r>
          </a:p>
          <a:p>
            <a:pPr lvl="0">
              <a:defRPr/>
            </a:pPr>
            <a:r>
              <a:rPr lang="en-US" sz="900">
                <a:solidFill>
                  <a:schemeClr val="bg1"/>
                </a:solidFill>
                <a:latin typeface="Century Gothic" panose="020B0502020202020204" pitchFamily="34" charset="0"/>
              </a:rPr>
              <a:t>90210 zip code</a:t>
            </a:r>
            <a:endParaRPr kumimoji="0" lang="en-US" sz="90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43" name="TextBox 42">
            <a:extLst>
              <a:ext uri="{FF2B5EF4-FFF2-40B4-BE49-F238E27FC236}">
                <a16:creationId xmlns:a16="http://schemas.microsoft.com/office/drawing/2014/main" id="{F319BD73-EC9C-1842-AA4B-FB1B9A90518A}"/>
              </a:ext>
            </a:extLst>
          </p:cNvPr>
          <p:cNvSpPr txBox="1"/>
          <p:nvPr/>
        </p:nvSpPr>
        <p:spPr>
          <a:xfrm>
            <a:off x="1791687" y="3725634"/>
            <a:ext cx="1265848" cy="338554"/>
          </a:xfrm>
          <a:prstGeom prst="rect">
            <a:avLst/>
          </a:prstGeom>
          <a:noFill/>
        </p:spPr>
        <p:txBody>
          <a:bodyPr wrap="square">
            <a:spAutoFit/>
          </a:bodyPr>
          <a:lstStyle/>
          <a:p>
            <a:pPr lvl="0">
              <a:defRPr/>
            </a:pPr>
            <a:r>
              <a:rPr lang="en-US" sz="800" b="1">
                <a:solidFill>
                  <a:srgbClr val="2DA5D7"/>
                </a:solidFill>
                <a:latin typeface="Century Gothic" panose="020B0502020202020204" pitchFamily="34" charset="0"/>
              </a:rPr>
              <a:t>Mortgage Rate:</a:t>
            </a:r>
          </a:p>
          <a:p>
            <a:pPr lvl="0">
              <a:defRPr/>
            </a:pPr>
            <a:r>
              <a:rPr kumimoji="0" lang="en-US" sz="800" i="0" u="none" strike="noStrike" kern="1200" cap="none" spc="0" normalizeH="0" baseline="0" noProof="0">
                <a:ln>
                  <a:noFill/>
                </a:ln>
                <a:solidFill>
                  <a:srgbClr val="2DA5D7"/>
                </a:solidFill>
                <a:effectLst/>
                <a:uLnTx/>
                <a:uFillTx/>
                <a:latin typeface="Century Gothic" panose="020B0502020202020204" pitchFamily="34" charset="0"/>
              </a:rPr>
              <a:t>Above 3.5%</a:t>
            </a:r>
          </a:p>
        </p:txBody>
      </p:sp>
      <p:grpSp>
        <p:nvGrpSpPr>
          <p:cNvPr id="4" name="Group 3">
            <a:extLst>
              <a:ext uri="{FF2B5EF4-FFF2-40B4-BE49-F238E27FC236}">
                <a16:creationId xmlns:a16="http://schemas.microsoft.com/office/drawing/2014/main" id="{098AEF8E-69B8-3E4F-B14C-E0C9E438C0A5}"/>
              </a:ext>
            </a:extLst>
          </p:cNvPr>
          <p:cNvGrpSpPr/>
          <p:nvPr/>
        </p:nvGrpSpPr>
        <p:grpSpPr>
          <a:xfrm>
            <a:off x="3275036" y="1806586"/>
            <a:ext cx="1456614" cy="4122888"/>
            <a:chOff x="3275036" y="1806586"/>
            <a:chExt cx="1456614" cy="4122888"/>
          </a:xfrm>
        </p:grpSpPr>
        <p:pic>
          <p:nvPicPr>
            <p:cNvPr id="38" name="Picture 37" descr="A group of people in a line&#10;&#10;Description automatically generated with low confidence">
              <a:extLst>
                <a:ext uri="{FF2B5EF4-FFF2-40B4-BE49-F238E27FC236}">
                  <a16:creationId xmlns:a16="http://schemas.microsoft.com/office/drawing/2014/main" id="{9DE7FE26-8ED0-324C-9B9D-08FE190903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75036" y="1806586"/>
              <a:ext cx="1456614" cy="4122888"/>
            </a:xfrm>
            <a:prstGeom prst="rect">
              <a:avLst/>
            </a:prstGeom>
          </p:spPr>
        </p:pic>
        <p:sp>
          <p:nvSpPr>
            <p:cNvPr id="44" name="TextBox 43">
              <a:extLst>
                <a:ext uri="{FF2B5EF4-FFF2-40B4-BE49-F238E27FC236}">
                  <a16:creationId xmlns:a16="http://schemas.microsoft.com/office/drawing/2014/main" id="{2D0D4763-6DF7-6D44-B8D0-511D5DE0C0B5}"/>
                </a:ext>
              </a:extLst>
            </p:cNvPr>
            <p:cNvSpPr txBox="1"/>
            <p:nvPr/>
          </p:nvSpPr>
          <p:spPr>
            <a:xfrm>
              <a:off x="3465203" y="3471009"/>
              <a:ext cx="844313" cy="400110"/>
            </a:xfrm>
            <a:prstGeom prst="rect">
              <a:avLst/>
            </a:prstGeom>
            <a:solidFill>
              <a:srgbClr val="2DA5D7"/>
            </a:solidFill>
            <a:ln>
              <a:noFill/>
            </a:ln>
            <a:effectLst>
              <a:outerShdw blurRad="50800" dist="38100" dir="2700000" algn="tl" rotWithShape="0">
                <a:prstClr val="black">
                  <a:alpha val="40000"/>
                </a:prstClr>
              </a:outerShdw>
            </a:effectLst>
          </p:spPr>
          <p:txBody>
            <a:bodyPr wrap="square" rtlCol="0">
              <a:spAutoFit/>
            </a:bodyPr>
            <a:lstStyle/>
            <a:p>
              <a:pPr algn="ctr"/>
              <a:r>
                <a:rPr lang="en-US" sz="1000" b="1">
                  <a:solidFill>
                    <a:schemeClr val="bg1"/>
                  </a:solidFill>
                  <a:latin typeface="Century Gothic" panose="020B0502020202020204" pitchFamily="34" charset="0"/>
                </a:rPr>
                <a:t>JAMES ROBERTS </a:t>
              </a:r>
            </a:p>
          </p:txBody>
        </p:sp>
      </p:grpSp>
      <p:sp>
        <p:nvSpPr>
          <p:cNvPr id="76" name="TextBox 75">
            <a:extLst>
              <a:ext uri="{FF2B5EF4-FFF2-40B4-BE49-F238E27FC236}">
                <a16:creationId xmlns:a16="http://schemas.microsoft.com/office/drawing/2014/main" id="{D365BF43-5141-48E1-B53F-C8DBBD656813}"/>
              </a:ext>
            </a:extLst>
          </p:cNvPr>
          <p:cNvSpPr txBox="1"/>
          <p:nvPr/>
        </p:nvSpPr>
        <p:spPr>
          <a:xfrm>
            <a:off x="4761356" y="3609567"/>
            <a:ext cx="1347700" cy="338554"/>
          </a:xfrm>
          <a:prstGeom prst="rect">
            <a:avLst/>
          </a:prstGeom>
          <a:noFill/>
        </p:spPr>
        <p:txBody>
          <a:bodyPr wrap="square">
            <a:spAutoFit/>
          </a:bodyPr>
          <a:lstStyle/>
          <a:p>
            <a:r>
              <a:rPr lang="en-US" sz="800" b="1">
                <a:solidFill>
                  <a:srgbClr val="2DA5D7"/>
                </a:solidFill>
                <a:latin typeface="Century Gothic" panose="020B0502020202020204" pitchFamily="34" charset="0"/>
              </a:rPr>
              <a:t>Family:</a:t>
            </a:r>
          </a:p>
          <a:p>
            <a:r>
              <a:rPr lang="en-US" sz="800">
                <a:solidFill>
                  <a:srgbClr val="2DA5D7"/>
                </a:solidFill>
                <a:latin typeface="Century Gothic" panose="020B0502020202020204" pitchFamily="34" charset="0"/>
              </a:rPr>
              <a:t>No kids</a:t>
            </a:r>
          </a:p>
        </p:txBody>
      </p:sp>
      <p:sp>
        <p:nvSpPr>
          <p:cNvPr id="80" name="TextBox 79">
            <a:extLst>
              <a:ext uri="{FF2B5EF4-FFF2-40B4-BE49-F238E27FC236}">
                <a16:creationId xmlns:a16="http://schemas.microsoft.com/office/drawing/2014/main" id="{B7593C29-852B-4999-8B8C-E06EECB2423B}"/>
              </a:ext>
            </a:extLst>
          </p:cNvPr>
          <p:cNvSpPr txBox="1"/>
          <p:nvPr/>
        </p:nvSpPr>
        <p:spPr>
          <a:xfrm>
            <a:off x="4761356" y="4475716"/>
            <a:ext cx="1265848" cy="461665"/>
          </a:xfrm>
          <a:prstGeom prst="rect">
            <a:avLst/>
          </a:prstGeom>
          <a:noFill/>
        </p:spPr>
        <p:txBody>
          <a:bodyPr wrap="square">
            <a:spAutoFit/>
          </a:bodyPr>
          <a:lstStyle/>
          <a:p>
            <a:pPr lvl="0">
              <a:defRPr/>
            </a:pPr>
            <a:r>
              <a:rPr lang="en-US" sz="800" b="1">
                <a:solidFill>
                  <a:srgbClr val="2DA5D7"/>
                </a:solidFill>
                <a:latin typeface="Century Gothic" panose="020B0502020202020204" pitchFamily="34" charset="0"/>
              </a:rPr>
              <a:t>Interests:</a:t>
            </a:r>
          </a:p>
          <a:p>
            <a:pPr lvl="0">
              <a:defRPr/>
            </a:pPr>
            <a:r>
              <a:rPr kumimoji="0" lang="en-US" sz="800" i="0" u="none" strike="noStrike" kern="1200" cap="none" spc="0" normalizeH="0" baseline="0" noProof="0">
                <a:ln>
                  <a:noFill/>
                </a:ln>
                <a:solidFill>
                  <a:srgbClr val="2DA5D7"/>
                </a:solidFill>
                <a:effectLst/>
                <a:uLnTx/>
                <a:uFillTx/>
                <a:latin typeface="Century Gothic" panose="020B0502020202020204" pitchFamily="34" charset="0"/>
              </a:rPr>
              <a:t>Home Improvement, Football, Philanthropy</a:t>
            </a:r>
          </a:p>
        </p:txBody>
      </p:sp>
      <p:sp>
        <p:nvSpPr>
          <p:cNvPr id="282" name="TextBox 281">
            <a:extLst>
              <a:ext uri="{FF2B5EF4-FFF2-40B4-BE49-F238E27FC236}">
                <a16:creationId xmlns:a16="http://schemas.microsoft.com/office/drawing/2014/main" id="{6D680C95-37C3-441B-A941-DD5E9BA971FB}"/>
              </a:ext>
            </a:extLst>
          </p:cNvPr>
          <p:cNvSpPr txBox="1"/>
          <p:nvPr/>
        </p:nvSpPr>
        <p:spPr>
          <a:xfrm>
            <a:off x="4761356" y="3935106"/>
            <a:ext cx="1465478" cy="461665"/>
          </a:xfrm>
          <a:prstGeom prst="rect">
            <a:avLst/>
          </a:prstGeom>
          <a:noFill/>
        </p:spPr>
        <p:txBody>
          <a:bodyPr wrap="square">
            <a:spAutoFit/>
          </a:bodyPr>
          <a:lstStyle/>
          <a:p>
            <a:r>
              <a:rPr lang="en-US" sz="800" b="1">
                <a:solidFill>
                  <a:srgbClr val="2DA5D7"/>
                </a:solidFill>
                <a:latin typeface="Century Gothic" panose="020B0502020202020204" pitchFamily="34" charset="0"/>
              </a:rPr>
              <a:t>Auto Owner:</a:t>
            </a:r>
          </a:p>
          <a:p>
            <a:r>
              <a:rPr lang="en-US" sz="800">
                <a:solidFill>
                  <a:srgbClr val="2DA5D7"/>
                </a:solidFill>
                <a:latin typeface="Century Gothic" panose="020B0502020202020204" pitchFamily="34" charset="0"/>
              </a:rPr>
              <a:t>Drives a Honda with vehicle mileage 90,000+</a:t>
            </a:r>
          </a:p>
        </p:txBody>
      </p:sp>
      <p:sp>
        <p:nvSpPr>
          <p:cNvPr id="47" name="TextBox 46">
            <a:extLst>
              <a:ext uri="{FF2B5EF4-FFF2-40B4-BE49-F238E27FC236}">
                <a16:creationId xmlns:a16="http://schemas.microsoft.com/office/drawing/2014/main" id="{DED231FF-196B-2946-A17B-CCB9B30B9863}"/>
              </a:ext>
            </a:extLst>
          </p:cNvPr>
          <p:cNvSpPr txBox="1"/>
          <p:nvPr/>
        </p:nvSpPr>
        <p:spPr>
          <a:xfrm>
            <a:off x="4761356" y="5873075"/>
            <a:ext cx="1265848" cy="338554"/>
          </a:xfrm>
          <a:prstGeom prst="rect">
            <a:avLst/>
          </a:prstGeom>
          <a:noFill/>
        </p:spPr>
        <p:txBody>
          <a:bodyPr wrap="square">
            <a:spAutoFit/>
          </a:bodyPr>
          <a:lstStyle/>
          <a:p>
            <a:pPr lvl="0">
              <a:defRPr/>
            </a:pPr>
            <a:r>
              <a:rPr lang="en-US" sz="800" b="1">
                <a:solidFill>
                  <a:srgbClr val="124B64"/>
                </a:solidFill>
                <a:latin typeface="Century Gothic" panose="020B0502020202020204" pitchFamily="34" charset="0"/>
              </a:rPr>
              <a:t>Education: </a:t>
            </a:r>
          </a:p>
          <a:p>
            <a:pPr lvl="0">
              <a:defRPr/>
            </a:pPr>
            <a:r>
              <a:rPr lang="en-US" sz="800" b="1">
                <a:solidFill>
                  <a:srgbClr val="124B64"/>
                </a:solidFill>
                <a:latin typeface="Century Gothic" panose="020B0502020202020204" pitchFamily="34" charset="0"/>
              </a:rPr>
              <a:t>Graduate Degree</a:t>
            </a:r>
          </a:p>
        </p:txBody>
      </p:sp>
      <p:sp>
        <p:nvSpPr>
          <p:cNvPr id="49" name="TextBox 48">
            <a:extLst>
              <a:ext uri="{FF2B5EF4-FFF2-40B4-BE49-F238E27FC236}">
                <a16:creationId xmlns:a16="http://schemas.microsoft.com/office/drawing/2014/main" id="{DC46C58E-A63D-2541-9C77-691FFC34A6FA}"/>
              </a:ext>
            </a:extLst>
          </p:cNvPr>
          <p:cNvSpPr txBox="1"/>
          <p:nvPr/>
        </p:nvSpPr>
        <p:spPr>
          <a:xfrm>
            <a:off x="4761356" y="5018068"/>
            <a:ext cx="1347700" cy="338554"/>
          </a:xfrm>
          <a:prstGeom prst="rect">
            <a:avLst/>
          </a:prstGeom>
          <a:noFill/>
        </p:spPr>
        <p:txBody>
          <a:bodyPr wrap="square">
            <a:spAutoFit/>
          </a:bodyPr>
          <a:lstStyle/>
          <a:p>
            <a:r>
              <a:rPr lang="en-US" sz="800" b="1">
                <a:solidFill>
                  <a:srgbClr val="196382"/>
                </a:solidFill>
                <a:latin typeface="Century Gothic" panose="020B0502020202020204" pitchFamily="34" charset="0"/>
              </a:rPr>
              <a:t>Political Party:</a:t>
            </a:r>
          </a:p>
          <a:p>
            <a:r>
              <a:rPr lang="en-US" sz="800">
                <a:solidFill>
                  <a:srgbClr val="196382"/>
                </a:solidFill>
                <a:latin typeface="Century Gothic" panose="020B0502020202020204" pitchFamily="34" charset="0"/>
              </a:rPr>
              <a:t>Democrat</a:t>
            </a:r>
          </a:p>
        </p:txBody>
      </p:sp>
      <p:sp>
        <p:nvSpPr>
          <p:cNvPr id="50" name="TextBox 49">
            <a:extLst>
              <a:ext uri="{FF2B5EF4-FFF2-40B4-BE49-F238E27FC236}">
                <a16:creationId xmlns:a16="http://schemas.microsoft.com/office/drawing/2014/main" id="{87AB780B-B33B-2C43-9841-6FEBC8531503}"/>
              </a:ext>
            </a:extLst>
          </p:cNvPr>
          <p:cNvSpPr txBox="1"/>
          <p:nvPr/>
        </p:nvSpPr>
        <p:spPr>
          <a:xfrm>
            <a:off x="4761356" y="6291969"/>
            <a:ext cx="1265848" cy="338554"/>
          </a:xfrm>
          <a:prstGeom prst="rect">
            <a:avLst/>
          </a:prstGeom>
          <a:noFill/>
        </p:spPr>
        <p:txBody>
          <a:bodyPr wrap="square">
            <a:spAutoFit/>
          </a:bodyPr>
          <a:lstStyle/>
          <a:p>
            <a:pPr lvl="0">
              <a:defRPr/>
            </a:pPr>
            <a:r>
              <a:rPr lang="en-US" sz="800" b="1">
                <a:solidFill>
                  <a:srgbClr val="124B64"/>
                </a:solidFill>
                <a:latin typeface="Century Gothic" panose="020B0502020202020204" pitchFamily="34" charset="0"/>
              </a:rPr>
              <a:t>Occupation: Registered Nurse</a:t>
            </a:r>
          </a:p>
        </p:txBody>
      </p:sp>
      <p:sp>
        <p:nvSpPr>
          <p:cNvPr id="51" name="TextBox 50">
            <a:extLst>
              <a:ext uri="{FF2B5EF4-FFF2-40B4-BE49-F238E27FC236}">
                <a16:creationId xmlns:a16="http://schemas.microsoft.com/office/drawing/2014/main" id="{63D82CD3-F322-2D4C-B54C-67A42CFE07DF}"/>
              </a:ext>
            </a:extLst>
          </p:cNvPr>
          <p:cNvSpPr txBox="1"/>
          <p:nvPr/>
        </p:nvSpPr>
        <p:spPr>
          <a:xfrm>
            <a:off x="4761356" y="5442753"/>
            <a:ext cx="1347700" cy="338554"/>
          </a:xfrm>
          <a:prstGeom prst="rect">
            <a:avLst/>
          </a:prstGeom>
          <a:noFill/>
        </p:spPr>
        <p:txBody>
          <a:bodyPr wrap="square">
            <a:spAutoFit/>
          </a:bodyPr>
          <a:lstStyle/>
          <a:p>
            <a:r>
              <a:rPr lang="en-US" sz="800" b="1">
                <a:solidFill>
                  <a:srgbClr val="196382"/>
                </a:solidFill>
                <a:latin typeface="Century Gothic" panose="020B0502020202020204" pitchFamily="34" charset="0"/>
              </a:rPr>
              <a:t>Owns E-Reader:</a:t>
            </a:r>
            <a:br>
              <a:rPr lang="en-US" sz="800" b="1">
                <a:solidFill>
                  <a:srgbClr val="196382"/>
                </a:solidFill>
                <a:latin typeface="Century Gothic" panose="020B0502020202020204" pitchFamily="34" charset="0"/>
              </a:rPr>
            </a:br>
            <a:r>
              <a:rPr lang="en-US" sz="800">
                <a:solidFill>
                  <a:srgbClr val="196382"/>
                </a:solidFill>
                <a:latin typeface="Century Gothic" panose="020B0502020202020204" pitchFamily="34" charset="0"/>
              </a:rPr>
              <a:t>Yes</a:t>
            </a:r>
          </a:p>
        </p:txBody>
      </p:sp>
      <p:sp>
        <p:nvSpPr>
          <p:cNvPr id="70" name="TextBox 69">
            <a:extLst>
              <a:ext uri="{FF2B5EF4-FFF2-40B4-BE49-F238E27FC236}">
                <a16:creationId xmlns:a16="http://schemas.microsoft.com/office/drawing/2014/main" id="{21BE1006-EF2C-D34E-A73B-0D9EA7B3763A}"/>
              </a:ext>
            </a:extLst>
          </p:cNvPr>
          <p:cNvSpPr txBox="1"/>
          <p:nvPr/>
        </p:nvSpPr>
        <p:spPr>
          <a:xfrm>
            <a:off x="7602194" y="2065698"/>
            <a:ext cx="1456613" cy="369332"/>
          </a:xfrm>
          <a:prstGeom prst="rect">
            <a:avLst/>
          </a:prstGeom>
          <a:noFill/>
        </p:spPr>
        <p:txBody>
          <a:bodyPr wrap="square">
            <a:spAutoFit/>
          </a:bodyPr>
          <a:lstStyle/>
          <a:p>
            <a:pPr lvl="0">
              <a:defRPr/>
            </a:pPr>
            <a:r>
              <a:rPr lang="en-US" sz="900" b="1">
                <a:solidFill>
                  <a:schemeClr val="bg1"/>
                </a:solidFill>
                <a:latin typeface="Century Gothic" panose="020B0502020202020204" pitchFamily="34" charset="0"/>
              </a:rPr>
              <a:t>Homeowner:</a:t>
            </a:r>
          </a:p>
          <a:p>
            <a:pPr lvl="0">
              <a:defRPr/>
            </a:pPr>
            <a:r>
              <a:rPr lang="en-US" sz="900" b="1">
                <a:solidFill>
                  <a:schemeClr val="bg1"/>
                </a:solidFill>
                <a:latin typeface="Century Gothic" panose="020B0502020202020204" pitchFamily="34" charset="0"/>
              </a:rPr>
              <a:t>S</a:t>
            </a:r>
            <a:r>
              <a:rPr lang="en-US" sz="900">
                <a:solidFill>
                  <a:schemeClr val="bg1"/>
                </a:solidFill>
                <a:latin typeface="Century Gothic" panose="020B0502020202020204" pitchFamily="34" charset="0"/>
              </a:rPr>
              <a:t>ingle-family residence</a:t>
            </a:r>
            <a:endParaRPr kumimoji="0" lang="en-US" sz="90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72" name="TextBox 71">
            <a:extLst>
              <a:ext uri="{FF2B5EF4-FFF2-40B4-BE49-F238E27FC236}">
                <a16:creationId xmlns:a16="http://schemas.microsoft.com/office/drawing/2014/main" id="{913CCA8A-D927-1D44-B053-4E2E5FB4EEC3}"/>
              </a:ext>
            </a:extLst>
          </p:cNvPr>
          <p:cNvSpPr txBox="1"/>
          <p:nvPr/>
        </p:nvSpPr>
        <p:spPr>
          <a:xfrm>
            <a:off x="7602194" y="2480099"/>
            <a:ext cx="1391682" cy="369332"/>
          </a:xfrm>
          <a:prstGeom prst="rect">
            <a:avLst/>
          </a:prstGeom>
          <a:noFill/>
        </p:spPr>
        <p:txBody>
          <a:bodyPr wrap="square">
            <a:spAutoFit/>
          </a:bodyPr>
          <a:lstStyle/>
          <a:p>
            <a:r>
              <a:rPr lang="en-US" sz="900" b="1">
                <a:solidFill>
                  <a:schemeClr val="bg1"/>
                </a:solidFill>
                <a:latin typeface="Century Gothic" panose="020B0502020202020204" pitchFamily="34" charset="0"/>
              </a:rPr>
              <a:t>Household Income:</a:t>
            </a:r>
          </a:p>
          <a:p>
            <a:r>
              <a:rPr lang="en-US" sz="900">
                <a:solidFill>
                  <a:schemeClr val="bg1"/>
                </a:solidFill>
                <a:latin typeface="Century Gothic" panose="020B0502020202020204" pitchFamily="34" charset="0"/>
              </a:rPr>
              <a:t>$125,000-$150,000/</a:t>
            </a:r>
            <a:r>
              <a:rPr lang="en-US" sz="900" err="1">
                <a:solidFill>
                  <a:schemeClr val="bg1"/>
                </a:solidFill>
                <a:latin typeface="Century Gothic" panose="020B0502020202020204" pitchFamily="34" charset="0"/>
              </a:rPr>
              <a:t>yr</a:t>
            </a:r>
            <a:endParaRPr lang="en-US" sz="900">
              <a:solidFill>
                <a:schemeClr val="bg1"/>
              </a:solidFill>
              <a:latin typeface="Century Gothic" panose="020B0502020202020204" pitchFamily="34" charset="0"/>
            </a:endParaRPr>
          </a:p>
        </p:txBody>
      </p:sp>
      <p:sp>
        <p:nvSpPr>
          <p:cNvPr id="73" name="TextBox 72">
            <a:extLst>
              <a:ext uri="{FF2B5EF4-FFF2-40B4-BE49-F238E27FC236}">
                <a16:creationId xmlns:a16="http://schemas.microsoft.com/office/drawing/2014/main" id="{F2FEE229-88C4-654D-A4A9-7F709F81C68D}"/>
              </a:ext>
            </a:extLst>
          </p:cNvPr>
          <p:cNvSpPr txBox="1"/>
          <p:nvPr/>
        </p:nvSpPr>
        <p:spPr>
          <a:xfrm>
            <a:off x="7602194" y="2827992"/>
            <a:ext cx="1426605" cy="369332"/>
          </a:xfrm>
          <a:prstGeom prst="rect">
            <a:avLst/>
          </a:prstGeom>
          <a:noFill/>
        </p:spPr>
        <p:txBody>
          <a:bodyPr wrap="square">
            <a:spAutoFit/>
          </a:bodyPr>
          <a:lstStyle/>
          <a:p>
            <a:pPr lvl="0">
              <a:defRPr/>
            </a:pPr>
            <a:r>
              <a:rPr kumimoji="0" lang="en-US" sz="900" b="1" i="0" u="none" strike="noStrike" kern="1200" cap="none" spc="0" normalizeH="0" baseline="0" noProof="0">
                <a:ln>
                  <a:noFill/>
                </a:ln>
                <a:solidFill>
                  <a:schemeClr val="bg1"/>
                </a:solidFill>
                <a:effectLst/>
                <a:uLnTx/>
                <a:uFillTx/>
                <a:latin typeface="Century Gothic" panose="020B0502020202020204" pitchFamily="34" charset="0"/>
              </a:rPr>
              <a:t>Location:</a:t>
            </a:r>
          </a:p>
          <a:p>
            <a:pPr lvl="0">
              <a:defRPr/>
            </a:pPr>
            <a:r>
              <a:rPr lang="en-US" sz="900">
                <a:solidFill>
                  <a:schemeClr val="bg1"/>
                </a:solidFill>
                <a:latin typeface="Century Gothic" panose="020B0502020202020204" pitchFamily="34" charset="0"/>
              </a:rPr>
              <a:t>90210 zip code</a:t>
            </a:r>
            <a:endParaRPr kumimoji="0" lang="en-US" sz="90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74" name="TextBox 73">
            <a:extLst>
              <a:ext uri="{FF2B5EF4-FFF2-40B4-BE49-F238E27FC236}">
                <a16:creationId xmlns:a16="http://schemas.microsoft.com/office/drawing/2014/main" id="{3B692C0C-7BD3-AF47-92AF-845D7C84FA87}"/>
              </a:ext>
            </a:extLst>
          </p:cNvPr>
          <p:cNvSpPr txBox="1"/>
          <p:nvPr/>
        </p:nvSpPr>
        <p:spPr>
          <a:xfrm>
            <a:off x="7602194" y="4359748"/>
            <a:ext cx="1265848" cy="338554"/>
          </a:xfrm>
          <a:prstGeom prst="rect">
            <a:avLst/>
          </a:prstGeom>
          <a:noFill/>
        </p:spPr>
        <p:txBody>
          <a:bodyPr wrap="square">
            <a:spAutoFit/>
          </a:bodyPr>
          <a:lstStyle/>
          <a:p>
            <a:pPr lvl="0">
              <a:defRPr/>
            </a:pPr>
            <a:r>
              <a:rPr lang="en-US" sz="800" b="1">
                <a:solidFill>
                  <a:srgbClr val="2DA5D7"/>
                </a:solidFill>
                <a:latin typeface="Century Gothic" panose="020B0502020202020204" pitchFamily="34" charset="0"/>
              </a:rPr>
              <a:t>Education:</a:t>
            </a:r>
          </a:p>
          <a:p>
            <a:pPr lvl="0">
              <a:defRPr/>
            </a:pPr>
            <a:r>
              <a:rPr kumimoji="0" lang="en-US" sz="800" i="0" u="none" strike="noStrike" kern="1200" cap="none" spc="0" normalizeH="0" baseline="0" noProof="0">
                <a:ln>
                  <a:noFill/>
                </a:ln>
                <a:solidFill>
                  <a:srgbClr val="2DA5D7"/>
                </a:solidFill>
                <a:effectLst/>
                <a:uLnTx/>
                <a:uFillTx/>
                <a:latin typeface="Century Gothic" panose="020B0502020202020204" pitchFamily="34" charset="0"/>
              </a:rPr>
              <a:t>College Degree</a:t>
            </a:r>
          </a:p>
        </p:txBody>
      </p:sp>
      <p:sp>
        <p:nvSpPr>
          <p:cNvPr id="75" name="TextBox 74">
            <a:extLst>
              <a:ext uri="{FF2B5EF4-FFF2-40B4-BE49-F238E27FC236}">
                <a16:creationId xmlns:a16="http://schemas.microsoft.com/office/drawing/2014/main" id="{C9B47551-6EE0-074D-9F2D-CC7A33D78796}"/>
              </a:ext>
            </a:extLst>
          </p:cNvPr>
          <p:cNvSpPr txBox="1"/>
          <p:nvPr/>
        </p:nvSpPr>
        <p:spPr>
          <a:xfrm>
            <a:off x="7602194" y="3572283"/>
            <a:ext cx="1347700" cy="338554"/>
          </a:xfrm>
          <a:prstGeom prst="rect">
            <a:avLst/>
          </a:prstGeom>
          <a:noFill/>
        </p:spPr>
        <p:txBody>
          <a:bodyPr wrap="square">
            <a:spAutoFit/>
          </a:bodyPr>
          <a:lstStyle/>
          <a:p>
            <a:r>
              <a:rPr lang="en-US" sz="800" b="1">
                <a:solidFill>
                  <a:srgbClr val="2DA5D7"/>
                </a:solidFill>
                <a:latin typeface="Century Gothic" panose="020B0502020202020204" pitchFamily="34" charset="0"/>
              </a:rPr>
              <a:t>Family:</a:t>
            </a:r>
          </a:p>
          <a:p>
            <a:r>
              <a:rPr lang="en-US" sz="800">
                <a:solidFill>
                  <a:srgbClr val="2DA5D7"/>
                </a:solidFill>
                <a:latin typeface="Century Gothic" panose="020B0502020202020204" pitchFamily="34" charset="0"/>
              </a:rPr>
              <a:t>Children under age 5</a:t>
            </a:r>
          </a:p>
        </p:txBody>
      </p:sp>
      <p:sp>
        <p:nvSpPr>
          <p:cNvPr id="77" name="TextBox 76">
            <a:extLst>
              <a:ext uri="{FF2B5EF4-FFF2-40B4-BE49-F238E27FC236}">
                <a16:creationId xmlns:a16="http://schemas.microsoft.com/office/drawing/2014/main" id="{DC016305-066E-064B-BCE4-65BD9F89887A}"/>
              </a:ext>
            </a:extLst>
          </p:cNvPr>
          <p:cNvSpPr txBox="1"/>
          <p:nvPr/>
        </p:nvSpPr>
        <p:spPr>
          <a:xfrm>
            <a:off x="7602194" y="4009229"/>
            <a:ext cx="1265848" cy="338554"/>
          </a:xfrm>
          <a:prstGeom prst="rect">
            <a:avLst/>
          </a:prstGeom>
          <a:noFill/>
        </p:spPr>
        <p:txBody>
          <a:bodyPr wrap="square">
            <a:spAutoFit/>
          </a:bodyPr>
          <a:lstStyle/>
          <a:p>
            <a:pPr lvl="0">
              <a:defRPr/>
            </a:pPr>
            <a:r>
              <a:rPr lang="en-US" sz="800" b="1">
                <a:solidFill>
                  <a:srgbClr val="2DA5D7"/>
                </a:solidFill>
                <a:latin typeface="Century Gothic" panose="020B0502020202020204" pitchFamily="34" charset="0"/>
              </a:rPr>
              <a:t>Length at Residence: 5-7 years</a:t>
            </a:r>
            <a:endParaRPr kumimoji="0" lang="en-US" sz="800" i="0" u="none" strike="noStrike" kern="1200" cap="none" spc="0" normalizeH="0" baseline="0" noProof="0">
              <a:ln>
                <a:noFill/>
              </a:ln>
              <a:solidFill>
                <a:srgbClr val="2DA5D7"/>
              </a:solidFill>
              <a:effectLst/>
              <a:uLnTx/>
              <a:uFillTx/>
              <a:latin typeface="Century Gothic" panose="020B0502020202020204" pitchFamily="34" charset="0"/>
            </a:endParaRPr>
          </a:p>
        </p:txBody>
      </p:sp>
      <p:sp>
        <p:nvSpPr>
          <p:cNvPr id="78" name="TextBox 77">
            <a:extLst>
              <a:ext uri="{FF2B5EF4-FFF2-40B4-BE49-F238E27FC236}">
                <a16:creationId xmlns:a16="http://schemas.microsoft.com/office/drawing/2014/main" id="{75E99D73-9DAD-5B4E-BDC2-547B29B071DF}"/>
              </a:ext>
            </a:extLst>
          </p:cNvPr>
          <p:cNvSpPr txBox="1"/>
          <p:nvPr/>
        </p:nvSpPr>
        <p:spPr>
          <a:xfrm>
            <a:off x="7602194" y="4775943"/>
            <a:ext cx="1347700" cy="338554"/>
          </a:xfrm>
          <a:prstGeom prst="rect">
            <a:avLst/>
          </a:prstGeom>
          <a:noFill/>
        </p:spPr>
        <p:txBody>
          <a:bodyPr wrap="square">
            <a:spAutoFit/>
          </a:bodyPr>
          <a:lstStyle/>
          <a:p>
            <a:r>
              <a:rPr lang="en-US" sz="800" b="1">
                <a:solidFill>
                  <a:srgbClr val="2DA5D7"/>
                </a:solidFill>
                <a:latin typeface="Century Gothic" panose="020B0502020202020204" pitchFamily="34" charset="0"/>
              </a:rPr>
              <a:t>Auto Owner:</a:t>
            </a:r>
          </a:p>
          <a:p>
            <a:r>
              <a:rPr lang="en-US" sz="800">
                <a:solidFill>
                  <a:srgbClr val="2DA5D7"/>
                </a:solidFill>
                <a:latin typeface="Century Gothic" panose="020B0502020202020204" pitchFamily="34" charset="0"/>
              </a:rPr>
              <a:t>Drives a 2016 Chevrolet</a:t>
            </a:r>
          </a:p>
        </p:txBody>
      </p:sp>
      <p:sp>
        <p:nvSpPr>
          <p:cNvPr id="79" name="TextBox 78">
            <a:extLst>
              <a:ext uri="{FF2B5EF4-FFF2-40B4-BE49-F238E27FC236}">
                <a16:creationId xmlns:a16="http://schemas.microsoft.com/office/drawing/2014/main" id="{BEEA659C-C432-DB4A-9F17-BFEBF7096275}"/>
              </a:ext>
            </a:extLst>
          </p:cNvPr>
          <p:cNvSpPr txBox="1"/>
          <p:nvPr/>
        </p:nvSpPr>
        <p:spPr>
          <a:xfrm>
            <a:off x="7602194" y="5930151"/>
            <a:ext cx="1265848" cy="461665"/>
          </a:xfrm>
          <a:prstGeom prst="rect">
            <a:avLst/>
          </a:prstGeom>
          <a:noFill/>
        </p:spPr>
        <p:txBody>
          <a:bodyPr wrap="square">
            <a:spAutoFit/>
          </a:bodyPr>
          <a:lstStyle/>
          <a:p>
            <a:pPr lvl="0">
              <a:defRPr/>
            </a:pPr>
            <a:r>
              <a:rPr lang="en-US" sz="800" b="1">
                <a:solidFill>
                  <a:srgbClr val="124B64"/>
                </a:solidFill>
                <a:latin typeface="Century Gothic" panose="020B0502020202020204" pitchFamily="34" charset="0"/>
              </a:rPr>
              <a:t>Shopping Habits:</a:t>
            </a:r>
          </a:p>
          <a:p>
            <a:pPr lvl="0">
              <a:defRPr/>
            </a:pPr>
            <a:r>
              <a:rPr kumimoji="0" lang="en-US" sz="800" i="0" u="none" strike="noStrike" kern="1200" cap="none" spc="0" normalizeH="0" baseline="0" noProof="0">
                <a:ln>
                  <a:noFill/>
                </a:ln>
                <a:solidFill>
                  <a:srgbClr val="124B64"/>
                </a:solidFill>
                <a:effectLst/>
                <a:uLnTx/>
                <a:uFillTx/>
                <a:latin typeface="Century Gothic" panose="020B0502020202020204" pitchFamily="34" charset="0"/>
              </a:rPr>
              <a:t>Wholesale Club Member</a:t>
            </a:r>
          </a:p>
        </p:txBody>
      </p:sp>
      <p:sp>
        <p:nvSpPr>
          <p:cNvPr id="85" name="TextBox 84">
            <a:extLst>
              <a:ext uri="{FF2B5EF4-FFF2-40B4-BE49-F238E27FC236}">
                <a16:creationId xmlns:a16="http://schemas.microsoft.com/office/drawing/2014/main" id="{2A8CD815-A8E7-6546-8B14-D63634278F4E}"/>
              </a:ext>
            </a:extLst>
          </p:cNvPr>
          <p:cNvSpPr txBox="1"/>
          <p:nvPr/>
        </p:nvSpPr>
        <p:spPr>
          <a:xfrm>
            <a:off x="7602194" y="5142593"/>
            <a:ext cx="1347700" cy="338554"/>
          </a:xfrm>
          <a:prstGeom prst="rect">
            <a:avLst/>
          </a:prstGeom>
          <a:noFill/>
        </p:spPr>
        <p:txBody>
          <a:bodyPr wrap="square">
            <a:spAutoFit/>
          </a:bodyPr>
          <a:lstStyle/>
          <a:p>
            <a:r>
              <a:rPr lang="en-US" sz="800" b="1">
                <a:solidFill>
                  <a:srgbClr val="196382"/>
                </a:solidFill>
                <a:latin typeface="Century Gothic" panose="020B0502020202020204" pitchFamily="34" charset="0"/>
              </a:rPr>
              <a:t>Occupation:</a:t>
            </a:r>
          </a:p>
          <a:p>
            <a:r>
              <a:rPr lang="en-US" sz="800">
                <a:solidFill>
                  <a:srgbClr val="196382"/>
                </a:solidFill>
                <a:latin typeface="Century Gothic" panose="020B0502020202020204" pitchFamily="34" charset="0"/>
              </a:rPr>
              <a:t>Accountant</a:t>
            </a:r>
          </a:p>
        </p:txBody>
      </p:sp>
      <p:sp>
        <p:nvSpPr>
          <p:cNvPr id="87" name="TextBox 86">
            <a:extLst>
              <a:ext uri="{FF2B5EF4-FFF2-40B4-BE49-F238E27FC236}">
                <a16:creationId xmlns:a16="http://schemas.microsoft.com/office/drawing/2014/main" id="{29D1DF33-5737-A04D-9DBB-F4F261831352}"/>
              </a:ext>
            </a:extLst>
          </p:cNvPr>
          <p:cNvSpPr txBox="1"/>
          <p:nvPr/>
        </p:nvSpPr>
        <p:spPr>
          <a:xfrm>
            <a:off x="7602194" y="5568328"/>
            <a:ext cx="1347700" cy="215444"/>
          </a:xfrm>
          <a:prstGeom prst="rect">
            <a:avLst/>
          </a:prstGeom>
          <a:noFill/>
        </p:spPr>
        <p:txBody>
          <a:bodyPr wrap="square">
            <a:spAutoFit/>
          </a:bodyPr>
          <a:lstStyle/>
          <a:p>
            <a:r>
              <a:rPr lang="en-US" sz="800" b="1">
                <a:solidFill>
                  <a:srgbClr val="196382"/>
                </a:solidFill>
                <a:latin typeface="Century Gothic" panose="020B0502020202020204" pitchFamily="34" charset="0"/>
              </a:rPr>
              <a:t>Veteran in Household</a:t>
            </a:r>
            <a:endParaRPr lang="en-US" sz="800">
              <a:solidFill>
                <a:srgbClr val="196382"/>
              </a:solidFill>
              <a:latin typeface="Century Gothic" panose="020B0502020202020204" pitchFamily="34" charset="0"/>
            </a:endParaRPr>
          </a:p>
        </p:txBody>
      </p:sp>
      <p:grpSp>
        <p:nvGrpSpPr>
          <p:cNvPr id="8" name="Group 7">
            <a:extLst>
              <a:ext uri="{FF2B5EF4-FFF2-40B4-BE49-F238E27FC236}">
                <a16:creationId xmlns:a16="http://schemas.microsoft.com/office/drawing/2014/main" id="{D641AFCE-755B-5449-8A16-E02045FBFB08}"/>
              </a:ext>
            </a:extLst>
          </p:cNvPr>
          <p:cNvGrpSpPr/>
          <p:nvPr/>
        </p:nvGrpSpPr>
        <p:grpSpPr>
          <a:xfrm>
            <a:off x="6357664" y="1834182"/>
            <a:ext cx="1466511" cy="3947705"/>
            <a:chOff x="6357664" y="1834182"/>
            <a:chExt cx="1466511" cy="3947705"/>
          </a:xfrm>
        </p:grpSpPr>
        <p:grpSp>
          <p:nvGrpSpPr>
            <p:cNvPr id="7" name="Group 6">
              <a:extLst>
                <a:ext uri="{FF2B5EF4-FFF2-40B4-BE49-F238E27FC236}">
                  <a16:creationId xmlns:a16="http://schemas.microsoft.com/office/drawing/2014/main" id="{AE268670-E465-E34F-8BCD-83CCFCCC5A1E}"/>
                </a:ext>
              </a:extLst>
            </p:cNvPr>
            <p:cNvGrpSpPr/>
            <p:nvPr/>
          </p:nvGrpSpPr>
          <p:grpSpPr>
            <a:xfrm>
              <a:off x="6626089" y="1834182"/>
              <a:ext cx="1198086" cy="3759248"/>
              <a:chOff x="6626089" y="1834182"/>
              <a:chExt cx="1198086" cy="3759248"/>
            </a:xfrm>
          </p:grpSpPr>
          <p:grpSp>
            <p:nvGrpSpPr>
              <p:cNvPr id="278" name="Group 277">
                <a:extLst>
                  <a:ext uri="{FF2B5EF4-FFF2-40B4-BE49-F238E27FC236}">
                    <a16:creationId xmlns:a16="http://schemas.microsoft.com/office/drawing/2014/main" id="{5F2DB5AB-7F8F-45BB-A607-2F10A0F2A993}"/>
                  </a:ext>
                </a:extLst>
              </p:cNvPr>
              <p:cNvGrpSpPr/>
              <p:nvPr/>
            </p:nvGrpSpPr>
            <p:grpSpPr>
              <a:xfrm>
                <a:off x="6628963" y="1834182"/>
                <a:ext cx="1195212" cy="3753491"/>
                <a:chOff x="3863371" y="1254602"/>
                <a:chExt cx="1340266" cy="4209025"/>
              </a:xfrm>
            </p:grpSpPr>
            <p:pic>
              <p:nvPicPr>
                <p:cNvPr id="279" name="Graphic 278">
                  <a:extLst>
                    <a:ext uri="{FF2B5EF4-FFF2-40B4-BE49-F238E27FC236}">
                      <a16:creationId xmlns:a16="http://schemas.microsoft.com/office/drawing/2014/main" id="{5AD66295-ECEC-4E1F-8E9F-8CD9BD71AF8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2289"/>
                <a:stretch/>
              </p:blipFill>
              <p:spPr>
                <a:xfrm>
                  <a:off x="3920980" y="1254602"/>
                  <a:ext cx="1282657" cy="3653681"/>
                </a:xfrm>
                <a:prstGeom prst="rect">
                  <a:avLst/>
                </a:prstGeom>
              </p:spPr>
            </p:pic>
            <p:pic>
              <p:nvPicPr>
                <p:cNvPr id="281" name="Graphic 280">
                  <a:extLst>
                    <a:ext uri="{FF2B5EF4-FFF2-40B4-BE49-F238E27FC236}">
                      <a16:creationId xmlns:a16="http://schemas.microsoft.com/office/drawing/2014/main" id="{F41A721A-4EA3-46E9-BD83-75D3DCE683B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0128" b="55299"/>
                <a:stretch/>
              </p:blipFill>
              <p:spPr>
                <a:xfrm>
                  <a:off x="3863371" y="4856558"/>
                  <a:ext cx="1282657" cy="607069"/>
                </a:xfrm>
                <a:prstGeom prst="rect">
                  <a:avLst/>
                </a:prstGeom>
              </p:spPr>
            </p:pic>
          </p:grpSp>
          <p:grpSp>
            <p:nvGrpSpPr>
              <p:cNvPr id="93" name="Group 92">
                <a:extLst>
                  <a:ext uri="{FF2B5EF4-FFF2-40B4-BE49-F238E27FC236}">
                    <a16:creationId xmlns:a16="http://schemas.microsoft.com/office/drawing/2014/main" id="{3FB0887F-9F80-524F-A285-61472658DC0E}"/>
                  </a:ext>
                </a:extLst>
              </p:cNvPr>
              <p:cNvGrpSpPr/>
              <p:nvPr/>
            </p:nvGrpSpPr>
            <p:grpSpPr>
              <a:xfrm>
                <a:off x="6626089" y="3645186"/>
                <a:ext cx="1195212" cy="1948244"/>
                <a:chOff x="3863371" y="3278938"/>
                <a:chExt cx="1340266" cy="2184689"/>
              </a:xfrm>
              <a:solidFill>
                <a:srgbClr val="2DA5D7"/>
              </a:solidFill>
            </p:grpSpPr>
            <p:pic>
              <p:nvPicPr>
                <p:cNvPr id="94" name="Graphic 93">
                  <a:extLst>
                    <a:ext uri="{FF2B5EF4-FFF2-40B4-BE49-F238E27FC236}">
                      <a16:creationId xmlns:a16="http://schemas.microsoft.com/office/drawing/2014/main" id="{7FD8989A-59E2-8648-9588-47495CD49FD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48597" b="12289"/>
                <a:stretch/>
              </p:blipFill>
              <p:spPr>
                <a:xfrm>
                  <a:off x="3920980" y="3278938"/>
                  <a:ext cx="1282657" cy="1629346"/>
                </a:xfrm>
                <a:prstGeom prst="rect">
                  <a:avLst/>
                </a:prstGeom>
              </p:spPr>
            </p:pic>
            <p:pic>
              <p:nvPicPr>
                <p:cNvPr id="95" name="Graphic 94">
                  <a:extLst>
                    <a:ext uri="{FF2B5EF4-FFF2-40B4-BE49-F238E27FC236}">
                      <a16:creationId xmlns:a16="http://schemas.microsoft.com/office/drawing/2014/main" id="{4FC32A93-2A6D-8C45-9910-1DD8EBC4E79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30128" b="55299"/>
                <a:stretch/>
              </p:blipFill>
              <p:spPr>
                <a:xfrm>
                  <a:off x="3863371" y="4856558"/>
                  <a:ext cx="1282657" cy="607069"/>
                </a:xfrm>
                <a:prstGeom prst="rect">
                  <a:avLst/>
                </a:prstGeom>
              </p:spPr>
            </p:pic>
          </p:grpSp>
        </p:grpSp>
        <p:pic>
          <p:nvPicPr>
            <p:cNvPr id="234" name="Picture 233" descr="A group of people standing on a stage&#10;&#10;Description automatically generated with medium confidence">
              <a:extLst>
                <a:ext uri="{FF2B5EF4-FFF2-40B4-BE49-F238E27FC236}">
                  <a16:creationId xmlns:a16="http://schemas.microsoft.com/office/drawing/2014/main" id="{48E04567-DEFD-43ED-85B3-1AB83BAFCBD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57664" y="1954173"/>
              <a:ext cx="1221165" cy="3827714"/>
            </a:xfrm>
            <a:prstGeom prst="rect">
              <a:avLst/>
            </a:prstGeom>
          </p:spPr>
        </p:pic>
        <p:sp>
          <p:nvSpPr>
            <p:cNvPr id="240" name="TextBox 239">
              <a:extLst>
                <a:ext uri="{FF2B5EF4-FFF2-40B4-BE49-F238E27FC236}">
                  <a16:creationId xmlns:a16="http://schemas.microsoft.com/office/drawing/2014/main" id="{084E41AD-6FA8-47A4-8AFE-5F37556B9436}"/>
                </a:ext>
              </a:extLst>
            </p:cNvPr>
            <p:cNvSpPr txBox="1"/>
            <p:nvPr/>
          </p:nvSpPr>
          <p:spPr>
            <a:xfrm>
              <a:off x="6503296" y="3471009"/>
              <a:ext cx="888546" cy="400110"/>
            </a:xfrm>
            <a:prstGeom prst="rect">
              <a:avLst/>
            </a:prstGeom>
            <a:solidFill>
              <a:srgbClr val="2DA5D7"/>
            </a:solidFill>
            <a:ln>
              <a:noFill/>
            </a:ln>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1000" b="1">
                  <a:solidFill>
                    <a:schemeClr val="bg1"/>
                  </a:solidFill>
                  <a:latin typeface="Century Gothic"/>
                </a:rPr>
                <a:t>SHANELLE</a:t>
              </a:r>
            </a:p>
            <a:p>
              <a:pPr algn="ctr"/>
              <a:r>
                <a:rPr lang="en-US" sz="1000" b="1">
                  <a:solidFill>
                    <a:schemeClr val="bg1"/>
                  </a:solidFill>
                  <a:latin typeface="Century Gothic"/>
                </a:rPr>
                <a:t>ADAMS</a:t>
              </a:r>
            </a:p>
          </p:txBody>
        </p:sp>
      </p:grpSp>
      <p:sp>
        <p:nvSpPr>
          <p:cNvPr id="110" name="TextBox 109">
            <a:extLst>
              <a:ext uri="{FF2B5EF4-FFF2-40B4-BE49-F238E27FC236}">
                <a16:creationId xmlns:a16="http://schemas.microsoft.com/office/drawing/2014/main" id="{563F2F6A-DA0D-E745-99A9-1478B2F95957}"/>
              </a:ext>
            </a:extLst>
          </p:cNvPr>
          <p:cNvSpPr txBox="1"/>
          <p:nvPr/>
        </p:nvSpPr>
        <p:spPr>
          <a:xfrm>
            <a:off x="1791687" y="2065698"/>
            <a:ext cx="1456613" cy="369332"/>
          </a:xfrm>
          <a:prstGeom prst="rect">
            <a:avLst/>
          </a:prstGeom>
          <a:noFill/>
        </p:spPr>
        <p:txBody>
          <a:bodyPr wrap="square">
            <a:spAutoFit/>
          </a:bodyPr>
          <a:lstStyle/>
          <a:p>
            <a:pPr lvl="0">
              <a:defRPr/>
            </a:pPr>
            <a:r>
              <a:rPr lang="en-US" sz="900" b="1">
                <a:solidFill>
                  <a:schemeClr val="bg1"/>
                </a:solidFill>
                <a:latin typeface="Century Gothic" panose="020B0502020202020204" pitchFamily="34" charset="0"/>
              </a:rPr>
              <a:t>Homeowner:</a:t>
            </a:r>
          </a:p>
          <a:p>
            <a:pPr lvl="0">
              <a:defRPr/>
            </a:pPr>
            <a:r>
              <a:rPr lang="en-US" sz="900" b="1">
                <a:solidFill>
                  <a:schemeClr val="bg1"/>
                </a:solidFill>
                <a:latin typeface="Century Gothic" panose="020B0502020202020204" pitchFamily="34" charset="0"/>
              </a:rPr>
              <a:t>S</a:t>
            </a:r>
            <a:r>
              <a:rPr lang="en-US" sz="900">
                <a:solidFill>
                  <a:schemeClr val="bg1"/>
                </a:solidFill>
                <a:latin typeface="Century Gothic" panose="020B0502020202020204" pitchFamily="34" charset="0"/>
              </a:rPr>
              <a:t>ingle-family residence</a:t>
            </a:r>
            <a:endParaRPr kumimoji="0" lang="en-US" sz="90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111" name="TextBox 110">
            <a:extLst>
              <a:ext uri="{FF2B5EF4-FFF2-40B4-BE49-F238E27FC236}">
                <a16:creationId xmlns:a16="http://schemas.microsoft.com/office/drawing/2014/main" id="{8F64FC12-A7EA-A14E-A5C2-25064C0E9535}"/>
              </a:ext>
            </a:extLst>
          </p:cNvPr>
          <p:cNvSpPr txBox="1"/>
          <p:nvPr/>
        </p:nvSpPr>
        <p:spPr>
          <a:xfrm>
            <a:off x="1791687" y="3310650"/>
            <a:ext cx="1386314" cy="369332"/>
          </a:xfrm>
          <a:prstGeom prst="rect">
            <a:avLst/>
          </a:prstGeom>
          <a:noFill/>
        </p:spPr>
        <p:txBody>
          <a:bodyPr wrap="square">
            <a:spAutoFit/>
          </a:bodyPr>
          <a:lstStyle/>
          <a:p>
            <a:pPr lvl="0">
              <a:defRPr/>
            </a:pPr>
            <a:r>
              <a:rPr lang="en-US" sz="900" b="1">
                <a:solidFill>
                  <a:schemeClr val="bg1"/>
                </a:solidFill>
                <a:latin typeface="Century Gothic" panose="020B0502020202020204" pitchFamily="34" charset="0"/>
              </a:rPr>
              <a:t>Credit Score: </a:t>
            </a:r>
          </a:p>
          <a:p>
            <a:pPr lvl="0">
              <a:defRPr/>
            </a:pPr>
            <a:r>
              <a:rPr lang="en-US" sz="900">
                <a:solidFill>
                  <a:schemeClr val="bg1"/>
                </a:solidFill>
                <a:latin typeface="Century Gothic" panose="020B0502020202020204" pitchFamily="34" charset="0"/>
              </a:rPr>
              <a:t>720+</a:t>
            </a:r>
            <a:endParaRPr kumimoji="0" lang="en-US" sz="90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112" name="TextBox 111">
            <a:extLst>
              <a:ext uri="{FF2B5EF4-FFF2-40B4-BE49-F238E27FC236}">
                <a16:creationId xmlns:a16="http://schemas.microsoft.com/office/drawing/2014/main" id="{B8AB08B7-C236-2B45-B94F-8F769B9FB67C}"/>
              </a:ext>
            </a:extLst>
          </p:cNvPr>
          <p:cNvSpPr txBox="1"/>
          <p:nvPr/>
        </p:nvSpPr>
        <p:spPr>
          <a:xfrm>
            <a:off x="1791687" y="2480682"/>
            <a:ext cx="1391682" cy="369332"/>
          </a:xfrm>
          <a:prstGeom prst="rect">
            <a:avLst/>
          </a:prstGeom>
          <a:noFill/>
        </p:spPr>
        <p:txBody>
          <a:bodyPr wrap="square">
            <a:spAutoFit/>
          </a:bodyPr>
          <a:lstStyle/>
          <a:p>
            <a:r>
              <a:rPr lang="en-US" sz="900" b="1">
                <a:solidFill>
                  <a:schemeClr val="bg1"/>
                </a:solidFill>
                <a:latin typeface="Century Gothic" panose="020B0502020202020204" pitchFamily="34" charset="0"/>
              </a:rPr>
              <a:t>Household Income:</a:t>
            </a:r>
          </a:p>
          <a:p>
            <a:r>
              <a:rPr lang="en-US" sz="900">
                <a:solidFill>
                  <a:schemeClr val="bg1"/>
                </a:solidFill>
                <a:latin typeface="Century Gothic" panose="020B0502020202020204" pitchFamily="34" charset="0"/>
              </a:rPr>
              <a:t>$125,000-$150,000/</a:t>
            </a:r>
            <a:r>
              <a:rPr lang="en-US" sz="900" err="1">
                <a:solidFill>
                  <a:schemeClr val="bg1"/>
                </a:solidFill>
                <a:latin typeface="Century Gothic" panose="020B0502020202020204" pitchFamily="34" charset="0"/>
              </a:rPr>
              <a:t>yr</a:t>
            </a:r>
            <a:endParaRPr lang="en-US" sz="900">
              <a:solidFill>
                <a:schemeClr val="bg1"/>
              </a:solidFill>
              <a:latin typeface="Century Gothic" panose="020B0502020202020204" pitchFamily="34" charset="0"/>
            </a:endParaRPr>
          </a:p>
        </p:txBody>
      </p:sp>
      <p:sp>
        <p:nvSpPr>
          <p:cNvPr id="113" name="TextBox 112">
            <a:extLst>
              <a:ext uri="{FF2B5EF4-FFF2-40B4-BE49-F238E27FC236}">
                <a16:creationId xmlns:a16="http://schemas.microsoft.com/office/drawing/2014/main" id="{B92D68F1-486B-0A44-A14F-378505C5108D}"/>
              </a:ext>
            </a:extLst>
          </p:cNvPr>
          <p:cNvSpPr txBox="1"/>
          <p:nvPr/>
        </p:nvSpPr>
        <p:spPr>
          <a:xfrm>
            <a:off x="1791687" y="2895666"/>
            <a:ext cx="1426605" cy="369332"/>
          </a:xfrm>
          <a:prstGeom prst="rect">
            <a:avLst/>
          </a:prstGeom>
          <a:noFill/>
        </p:spPr>
        <p:txBody>
          <a:bodyPr wrap="square">
            <a:spAutoFit/>
          </a:bodyPr>
          <a:lstStyle/>
          <a:p>
            <a:pPr lvl="0">
              <a:defRPr/>
            </a:pPr>
            <a:r>
              <a:rPr kumimoji="0" lang="en-US" sz="900" b="1" i="0" u="none" strike="noStrike" kern="1200" cap="none" spc="0" normalizeH="0" baseline="0" noProof="0">
                <a:ln>
                  <a:noFill/>
                </a:ln>
                <a:solidFill>
                  <a:schemeClr val="bg1"/>
                </a:solidFill>
                <a:effectLst/>
                <a:uLnTx/>
                <a:uFillTx/>
                <a:latin typeface="Century Gothic" panose="020B0502020202020204" pitchFamily="34" charset="0"/>
              </a:rPr>
              <a:t>Location:</a:t>
            </a:r>
          </a:p>
          <a:p>
            <a:pPr lvl="0">
              <a:defRPr/>
            </a:pPr>
            <a:r>
              <a:rPr lang="en-US" sz="900">
                <a:solidFill>
                  <a:schemeClr val="bg1"/>
                </a:solidFill>
                <a:latin typeface="Century Gothic" panose="020B0502020202020204" pitchFamily="34" charset="0"/>
              </a:rPr>
              <a:t>90210 zip code</a:t>
            </a:r>
            <a:endParaRPr kumimoji="0" lang="en-US" sz="90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114" name="TextBox 113">
            <a:extLst>
              <a:ext uri="{FF2B5EF4-FFF2-40B4-BE49-F238E27FC236}">
                <a16:creationId xmlns:a16="http://schemas.microsoft.com/office/drawing/2014/main" id="{E515ED50-49FD-A643-B3CB-253AE6A0118A}"/>
              </a:ext>
            </a:extLst>
          </p:cNvPr>
          <p:cNvSpPr txBox="1"/>
          <p:nvPr/>
        </p:nvSpPr>
        <p:spPr>
          <a:xfrm>
            <a:off x="1799121" y="4494046"/>
            <a:ext cx="1265848" cy="338554"/>
          </a:xfrm>
          <a:prstGeom prst="rect">
            <a:avLst/>
          </a:prstGeom>
          <a:noFill/>
        </p:spPr>
        <p:txBody>
          <a:bodyPr wrap="square">
            <a:spAutoFit/>
          </a:bodyPr>
          <a:lstStyle/>
          <a:p>
            <a:pPr lvl="0">
              <a:defRPr/>
            </a:pPr>
            <a:r>
              <a:rPr lang="en-US" sz="800" b="1">
                <a:solidFill>
                  <a:srgbClr val="2DA5D7"/>
                </a:solidFill>
                <a:latin typeface="Century Gothic" panose="020B0502020202020204" pitchFamily="34" charset="0"/>
              </a:rPr>
              <a:t>Donates to Wildlife Charities</a:t>
            </a:r>
          </a:p>
        </p:txBody>
      </p:sp>
      <p:sp>
        <p:nvSpPr>
          <p:cNvPr id="117" name="TextBox 116">
            <a:extLst>
              <a:ext uri="{FF2B5EF4-FFF2-40B4-BE49-F238E27FC236}">
                <a16:creationId xmlns:a16="http://schemas.microsoft.com/office/drawing/2014/main" id="{BB0C342A-4534-D04F-B491-1C658FDE4A21}"/>
              </a:ext>
            </a:extLst>
          </p:cNvPr>
          <p:cNvSpPr txBox="1"/>
          <p:nvPr/>
        </p:nvSpPr>
        <p:spPr>
          <a:xfrm>
            <a:off x="1791687" y="4109840"/>
            <a:ext cx="1347700" cy="338554"/>
          </a:xfrm>
          <a:prstGeom prst="rect">
            <a:avLst/>
          </a:prstGeom>
          <a:noFill/>
        </p:spPr>
        <p:txBody>
          <a:bodyPr wrap="square">
            <a:spAutoFit/>
          </a:bodyPr>
          <a:lstStyle/>
          <a:p>
            <a:pPr lvl="0">
              <a:defRPr/>
            </a:pPr>
            <a:r>
              <a:rPr lang="en-US" sz="800" b="1">
                <a:solidFill>
                  <a:srgbClr val="2DA5D7"/>
                </a:solidFill>
                <a:latin typeface="Century Gothic" panose="020B0502020202020204" pitchFamily="34" charset="0"/>
              </a:rPr>
              <a:t>Interests:</a:t>
            </a:r>
          </a:p>
          <a:p>
            <a:pPr lvl="0">
              <a:defRPr/>
            </a:pPr>
            <a:r>
              <a:rPr kumimoji="0" lang="en-US" sz="800" i="0" u="none" strike="noStrike" kern="1200" cap="none" spc="0" normalizeH="0" baseline="0" noProof="0">
                <a:ln>
                  <a:noFill/>
                </a:ln>
                <a:solidFill>
                  <a:srgbClr val="2DA5D7"/>
                </a:solidFill>
                <a:effectLst/>
                <a:uLnTx/>
                <a:uFillTx/>
                <a:latin typeface="Century Gothic" panose="020B0502020202020204" pitchFamily="34" charset="0"/>
              </a:rPr>
              <a:t>Boat Owner, Golf</a:t>
            </a:r>
          </a:p>
        </p:txBody>
      </p:sp>
      <p:sp>
        <p:nvSpPr>
          <p:cNvPr id="118" name="TextBox 117">
            <a:extLst>
              <a:ext uri="{FF2B5EF4-FFF2-40B4-BE49-F238E27FC236}">
                <a16:creationId xmlns:a16="http://schemas.microsoft.com/office/drawing/2014/main" id="{CB84BDB2-9E6D-7F4B-84F4-21A07462F30F}"/>
              </a:ext>
            </a:extLst>
          </p:cNvPr>
          <p:cNvSpPr txBox="1"/>
          <p:nvPr/>
        </p:nvSpPr>
        <p:spPr>
          <a:xfrm>
            <a:off x="1791687" y="5646664"/>
            <a:ext cx="1265848" cy="215444"/>
          </a:xfrm>
          <a:prstGeom prst="rect">
            <a:avLst/>
          </a:prstGeom>
          <a:noFill/>
        </p:spPr>
        <p:txBody>
          <a:bodyPr wrap="square">
            <a:spAutoFit/>
          </a:bodyPr>
          <a:lstStyle/>
          <a:p>
            <a:pPr lvl="0">
              <a:defRPr/>
            </a:pPr>
            <a:r>
              <a:rPr lang="en-US" sz="800" b="1">
                <a:solidFill>
                  <a:srgbClr val="196382"/>
                </a:solidFill>
                <a:latin typeface="Century Gothic" panose="020B0502020202020204" pitchFamily="34" charset="0"/>
              </a:rPr>
              <a:t>Glasses: </a:t>
            </a:r>
            <a:r>
              <a:rPr lang="en-US" sz="800">
                <a:solidFill>
                  <a:srgbClr val="196382"/>
                </a:solidFill>
                <a:latin typeface="Century Gothic" panose="020B0502020202020204" pitchFamily="34" charset="0"/>
              </a:rPr>
              <a:t>No</a:t>
            </a:r>
            <a:endParaRPr kumimoji="0" lang="en-US" sz="800" i="0" u="none" strike="noStrike" kern="1200" cap="none" spc="0" normalizeH="0" baseline="0" noProof="0">
              <a:ln>
                <a:noFill/>
              </a:ln>
              <a:solidFill>
                <a:srgbClr val="196382"/>
              </a:solidFill>
              <a:effectLst/>
              <a:uLnTx/>
              <a:uFillTx/>
              <a:latin typeface="Century Gothic" panose="020B0502020202020204" pitchFamily="34" charset="0"/>
            </a:endParaRPr>
          </a:p>
        </p:txBody>
      </p:sp>
      <p:sp>
        <p:nvSpPr>
          <p:cNvPr id="120" name="TextBox 119">
            <a:extLst>
              <a:ext uri="{FF2B5EF4-FFF2-40B4-BE49-F238E27FC236}">
                <a16:creationId xmlns:a16="http://schemas.microsoft.com/office/drawing/2014/main" id="{07DD542C-33F9-DD46-A03F-66066CA5F4B7}"/>
              </a:ext>
            </a:extLst>
          </p:cNvPr>
          <p:cNvSpPr txBox="1"/>
          <p:nvPr/>
        </p:nvSpPr>
        <p:spPr>
          <a:xfrm>
            <a:off x="1791687" y="6291969"/>
            <a:ext cx="1265848" cy="461665"/>
          </a:xfrm>
          <a:prstGeom prst="rect">
            <a:avLst/>
          </a:prstGeom>
          <a:noFill/>
        </p:spPr>
        <p:txBody>
          <a:bodyPr wrap="square">
            <a:spAutoFit/>
          </a:bodyPr>
          <a:lstStyle/>
          <a:p>
            <a:pPr lvl="0">
              <a:defRPr/>
            </a:pPr>
            <a:r>
              <a:rPr lang="en-US" sz="800" b="1">
                <a:solidFill>
                  <a:srgbClr val="124B64"/>
                </a:solidFill>
                <a:latin typeface="Century Gothic" panose="020B0502020202020204" pitchFamily="34" charset="0"/>
              </a:rPr>
              <a:t>Interests:</a:t>
            </a:r>
          </a:p>
          <a:p>
            <a:pPr lvl="0">
              <a:defRPr/>
            </a:pPr>
            <a:r>
              <a:rPr kumimoji="0" lang="en-US" sz="800" i="0" u="none" strike="noStrike" kern="1200" cap="none" spc="0" normalizeH="0" baseline="0" noProof="0">
                <a:ln>
                  <a:noFill/>
                </a:ln>
                <a:solidFill>
                  <a:srgbClr val="124B64"/>
                </a:solidFill>
                <a:effectLst/>
                <a:uLnTx/>
                <a:uFillTx/>
                <a:latin typeface="Century Gothic" panose="020B0502020202020204" pitchFamily="34" charset="0"/>
              </a:rPr>
              <a:t>Home Improvement, Football, Philanthropy</a:t>
            </a:r>
          </a:p>
        </p:txBody>
      </p:sp>
      <p:sp>
        <p:nvSpPr>
          <p:cNvPr id="121" name="TextBox 120">
            <a:extLst>
              <a:ext uri="{FF2B5EF4-FFF2-40B4-BE49-F238E27FC236}">
                <a16:creationId xmlns:a16="http://schemas.microsoft.com/office/drawing/2014/main" id="{0D646C3F-D600-1C49-830E-7C262F0CA31E}"/>
              </a:ext>
            </a:extLst>
          </p:cNvPr>
          <p:cNvSpPr txBox="1"/>
          <p:nvPr/>
        </p:nvSpPr>
        <p:spPr>
          <a:xfrm>
            <a:off x="1791687" y="5262458"/>
            <a:ext cx="1347700" cy="338554"/>
          </a:xfrm>
          <a:prstGeom prst="rect">
            <a:avLst/>
          </a:prstGeom>
          <a:noFill/>
        </p:spPr>
        <p:txBody>
          <a:bodyPr wrap="square">
            <a:spAutoFit/>
          </a:bodyPr>
          <a:lstStyle/>
          <a:p>
            <a:r>
              <a:rPr lang="en-US" sz="800" b="1">
                <a:solidFill>
                  <a:srgbClr val="196382"/>
                </a:solidFill>
                <a:latin typeface="Century Gothic" panose="020B0502020202020204" pitchFamily="34" charset="0"/>
              </a:rPr>
              <a:t>Credit Card:</a:t>
            </a:r>
          </a:p>
          <a:p>
            <a:r>
              <a:rPr lang="en-US" sz="800">
                <a:solidFill>
                  <a:srgbClr val="196382"/>
                </a:solidFill>
                <a:latin typeface="Century Gothic" panose="020B0502020202020204" pitchFamily="34" charset="0"/>
              </a:rPr>
              <a:t>Premium Bank Card</a:t>
            </a:r>
          </a:p>
        </p:txBody>
      </p:sp>
      <p:sp>
        <p:nvSpPr>
          <p:cNvPr id="122" name="Slide Number Placeholder 22">
            <a:extLst>
              <a:ext uri="{FF2B5EF4-FFF2-40B4-BE49-F238E27FC236}">
                <a16:creationId xmlns:a16="http://schemas.microsoft.com/office/drawing/2014/main" id="{BE764E73-ECE3-154F-BD5B-9533A82AB34D}"/>
              </a:ext>
            </a:extLst>
          </p:cNvPr>
          <p:cNvSpPr>
            <a:spLocks noGrp="1"/>
          </p:cNvSpPr>
          <p:nvPr>
            <p:ph type="sldNum" sz="quarter" idx="12"/>
          </p:nvPr>
        </p:nvSpPr>
        <p:spPr/>
        <p:txBody>
          <a:bodyPr/>
          <a:lstStyle/>
          <a:p>
            <a:fld id="{63F76FC5-2933-C54F-A713-FD16EF779673}" type="slidenum">
              <a:rPr lang="en-US" smtClean="0">
                <a:solidFill>
                  <a:schemeClr val="accent1">
                    <a:lumMod val="75000"/>
                  </a:schemeClr>
                </a:solidFill>
                <a:latin typeface="Century Gothic" panose="020B0502020202020204" pitchFamily="34" charset="0"/>
              </a:rPr>
              <a:pPr/>
              <a:t>4</a:t>
            </a:fld>
            <a:endParaRPr lang="en-US">
              <a:solidFill>
                <a:schemeClr val="accent1">
                  <a:lumMod val="75000"/>
                </a:schemeClr>
              </a:solidFill>
              <a:latin typeface="Century Gothic" panose="020B0502020202020204" pitchFamily="34" charset="0"/>
            </a:endParaRPr>
          </a:p>
        </p:txBody>
      </p:sp>
      <p:pic>
        <p:nvPicPr>
          <p:cNvPr id="123" name="Picture 122" descr="A picture containing text, clipart&#10;&#10;Description automatically generated">
            <a:extLst>
              <a:ext uri="{FF2B5EF4-FFF2-40B4-BE49-F238E27FC236}">
                <a16:creationId xmlns:a16="http://schemas.microsoft.com/office/drawing/2014/main" id="{36ACFA44-34DE-C74D-8F41-EE7DBC30052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15293" y="6406528"/>
            <a:ext cx="1303998" cy="319925"/>
          </a:xfrm>
          <a:prstGeom prst="rect">
            <a:avLst/>
          </a:prstGeom>
        </p:spPr>
      </p:pic>
      <p:sp>
        <p:nvSpPr>
          <p:cNvPr id="124" name="TextBox 123">
            <a:extLst>
              <a:ext uri="{FF2B5EF4-FFF2-40B4-BE49-F238E27FC236}">
                <a16:creationId xmlns:a16="http://schemas.microsoft.com/office/drawing/2014/main" id="{27389979-F989-43C9-AC7A-C39A471BFCDA}"/>
              </a:ext>
            </a:extLst>
          </p:cNvPr>
          <p:cNvSpPr txBox="1"/>
          <p:nvPr/>
        </p:nvSpPr>
        <p:spPr>
          <a:xfrm>
            <a:off x="4761356" y="3179101"/>
            <a:ext cx="1386314" cy="507831"/>
          </a:xfrm>
          <a:prstGeom prst="rect">
            <a:avLst/>
          </a:prstGeom>
          <a:noFill/>
        </p:spPr>
        <p:txBody>
          <a:bodyPr wrap="square">
            <a:spAutoFit/>
          </a:bodyPr>
          <a:lstStyle/>
          <a:p>
            <a:pPr lvl="0">
              <a:defRPr/>
            </a:pPr>
            <a:r>
              <a:rPr lang="en-US" sz="900" b="1">
                <a:solidFill>
                  <a:schemeClr val="bg1"/>
                </a:solidFill>
                <a:latin typeface="Century Gothic" panose="020B0502020202020204" pitchFamily="34" charset="0"/>
              </a:rPr>
              <a:t>Credit Score: </a:t>
            </a:r>
          </a:p>
          <a:p>
            <a:pPr>
              <a:defRPr/>
            </a:pPr>
            <a:r>
              <a:rPr lang="en-US" sz="900">
                <a:solidFill>
                  <a:schemeClr val="bg1"/>
                </a:solidFill>
                <a:latin typeface="Century Gothic" panose="020B0502020202020204" pitchFamily="34" charset="0"/>
              </a:rPr>
              <a:t>720+</a:t>
            </a:r>
            <a:endParaRPr kumimoji="0" lang="en-US" sz="900" i="0" u="none" strike="noStrike" kern="1200" cap="none" spc="0" normalizeH="0" baseline="0" noProof="0">
              <a:ln>
                <a:noFill/>
              </a:ln>
              <a:solidFill>
                <a:schemeClr val="bg1"/>
              </a:solidFill>
              <a:effectLst/>
              <a:uLnTx/>
              <a:uFillTx/>
              <a:latin typeface="Century Gothic" panose="020B0502020202020204" pitchFamily="34" charset="0"/>
            </a:endParaRPr>
          </a:p>
          <a:p>
            <a:pPr lvl="0">
              <a:defRPr/>
            </a:pPr>
            <a:endParaRPr kumimoji="0" lang="en-US" sz="90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125" name="TextBox 124">
            <a:extLst>
              <a:ext uri="{FF2B5EF4-FFF2-40B4-BE49-F238E27FC236}">
                <a16:creationId xmlns:a16="http://schemas.microsoft.com/office/drawing/2014/main" id="{08F36F22-0D27-4D72-A8D6-847C8DB163BB}"/>
              </a:ext>
            </a:extLst>
          </p:cNvPr>
          <p:cNvSpPr txBox="1"/>
          <p:nvPr/>
        </p:nvSpPr>
        <p:spPr>
          <a:xfrm>
            <a:off x="7602194" y="3248350"/>
            <a:ext cx="1386314" cy="369332"/>
          </a:xfrm>
          <a:prstGeom prst="rect">
            <a:avLst/>
          </a:prstGeom>
          <a:noFill/>
        </p:spPr>
        <p:txBody>
          <a:bodyPr wrap="square">
            <a:spAutoFit/>
          </a:bodyPr>
          <a:lstStyle/>
          <a:p>
            <a:pPr lvl="0">
              <a:defRPr/>
            </a:pPr>
            <a:r>
              <a:rPr lang="en-US" sz="900" b="1">
                <a:solidFill>
                  <a:schemeClr val="bg1"/>
                </a:solidFill>
                <a:latin typeface="Century Gothic" panose="020B0502020202020204" pitchFamily="34" charset="0"/>
              </a:rPr>
              <a:t>Credit Score: </a:t>
            </a:r>
          </a:p>
          <a:p>
            <a:pPr lvl="0">
              <a:defRPr/>
            </a:pPr>
            <a:r>
              <a:rPr lang="en-US" sz="900">
                <a:solidFill>
                  <a:schemeClr val="bg1"/>
                </a:solidFill>
                <a:latin typeface="Century Gothic" panose="020B0502020202020204" pitchFamily="34" charset="0"/>
              </a:rPr>
              <a:t>720+</a:t>
            </a:r>
            <a:endParaRPr kumimoji="0" lang="en-US" sz="90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127" name="TextBox 126">
            <a:extLst>
              <a:ext uri="{FF2B5EF4-FFF2-40B4-BE49-F238E27FC236}">
                <a16:creationId xmlns:a16="http://schemas.microsoft.com/office/drawing/2014/main" id="{EEE0BD40-D350-48B6-9AC1-565DA49FCBAF}"/>
              </a:ext>
            </a:extLst>
          </p:cNvPr>
          <p:cNvSpPr txBox="1"/>
          <p:nvPr/>
        </p:nvSpPr>
        <p:spPr>
          <a:xfrm>
            <a:off x="1791687" y="4878252"/>
            <a:ext cx="1135017"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2DA5D7"/>
                </a:solidFill>
                <a:effectLst/>
                <a:uLnTx/>
                <a:uFillTx/>
                <a:latin typeface="Century Gothic" panose="020B0502020202020204" pitchFamily="34" charset="0"/>
                <a:ea typeface="+mn-ea"/>
                <a:cs typeface="+mn-cs"/>
              </a:rPr>
              <a:t>Family: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DA5D7"/>
                </a:solidFill>
                <a:effectLst/>
                <a:uLnTx/>
                <a:uFillTx/>
                <a:latin typeface="Century Gothic" panose="020B0502020202020204" pitchFamily="34" charset="0"/>
                <a:ea typeface="+mn-ea"/>
                <a:cs typeface="+mn-cs"/>
              </a:rPr>
              <a:t>No kids</a:t>
            </a:r>
            <a:endParaRPr lang="en-US">
              <a:solidFill>
                <a:srgbClr val="2DA5D7"/>
              </a:solidFill>
            </a:endParaRPr>
          </a:p>
        </p:txBody>
      </p:sp>
      <p:sp>
        <p:nvSpPr>
          <p:cNvPr id="128" name="TextBox 127">
            <a:extLst>
              <a:ext uri="{FF2B5EF4-FFF2-40B4-BE49-F238E27FC236}">
                <a16:creationId xmlns:a16="http://schemas.microsoft.com/office/drawing/2014/main" id="{26D10490-1576-44D0-9571-27DC2065782C}"/>
              </a:ext>
            </a:extLst>
          </p:cNvPr>
          <p:cNvSpPr txBox="1"/>
          <p:nvPr/>
        </p:nvSpPr>
        <p:spPr>
          <a:xfrm>
            <a:off x="1791687" y="5907760"/>
            <a:ext cx="1265848" cy="338554"/>
          </a:xfrm>
          <a:prstGeom prst="rect">
            <a:avLst/>
          </a:prstGeom>
          <a:noFill/>
        </p:spPr>
        <p:txBody>
          <a:bodyPr wrap="square">
            <a:spAutoFit/>
          </a:bodyPr>
          <a:lstStyle/>
          <a:p>
            <a:pPr lvl="0">
              <a:defRPr/>
            </a:pPr>
            <a:r>
              <a:rPr lang="en-US" sz="800" b="1">
                <a:solidFill>
                  <a:srgbClr val="124B64"/>
                </a:solidFill>
                <a:latin typeface="Century Gothic" panose="020B0502020202020204" pitchFamily="34" charset="0"/>
              </a:rPr>
              <a:t>Occupation: Architect</a:t>
            </a:r>
          </a:p>
        </p:txBody>
      </p:sp>
      <p:grpSp>
        <p:nvGrpSpPr>
          <p:cNvPr id="103" name="Group 102">
            <a:extLst>
              <a:ext uri="{FF2B5EF4-FFF2-40B4-BE49-F238E27FC236}">
                <a16:creationId xmlns:a16="http://schemas.microsoft.com/office/drawing/2014/main" id="{71A7E2E7-6A02-244E-9AD6-7F80D9952C78}"/>
              </a:ext>
            </a:extLst>
          </p:cNvPr>
          <p:cNvGrpSpPr/>
          <p:nvPr/>
        </p:nvGrpSpPr>
        <p:grpSpPr>
          <a:xfrm>
            <a:off x="786179" y="1978355"/>
            <a:ext cx="1198086" cy="3759248"/>
            <a:chOff x="-2601892" y="2065331"/>
            <a:chExt cx="1198086" cy="3759248"/>
          </a:xfrm>
        </p:grpSpPr>
        <p:grpSp>
          <p:nvGrpSpPr>
            <p:cNvPr id="104" name="Group 103">
              <a:extLst>
                <a:ext uri="{FF2B5EF4-FFF2-40B4-BE49-F238E27FC236}">
                  <a16:creationId xmlns:a16="http://schemas.microsoft.com/office/drawing/2014/main" id="{DB3EB69E-BF6A-E841-94B5-1AAB2F09AF1A}"/>
                </a:ext>
              </a:extLst>
            </p:cNvPr>
            <p:cNvGrpSpPr/>
            <p:nvPr/>
          </p:nvGrpSpPr>
          <p:grpSpPr>
            <a:xfrm>
              <a:off x="-2599018" y="2065331"/>
              <a:ext cx="1195212" cy="3753491"/>
              <a:chOff x="3863371" y="1254602"/>
              <a:chExt cx="1340266" cy="4209025"/>
            </a:xfrm>
          </p:grpSpPr>
          <p:pic>
            <p:nvPicPr>
              <p:cNvPr id="108" name="Graphic 107">
                <a:extLst>
                  <a:ext uri="{FF2B5EF4-FFF2-40B4-BE49-F238E27FC236}">
                    <a16:creationId xmlns:a16="http://schemas.microsoft.com/office/drawing/2014/main" id="{B5DFAED4-A448-7D4C-AA3A-08BDD327D25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2289"/>
              <a:stretch/>
            </p:blipFill>
            <p:spPr>
              <a:xfrm>
                <a:off x="3920980" y="1254602"/>
                <a:ext cx="1282657" cy="3653681"/>
              </a:xfrm>
              <a:prstGeom prst="rect">
                <a:avLst/>
              </a:prstGeom>
            </p:spPr>
          </p:pic>
          <p:pic>
            <p:nvPicPr>
              <p:cNvPr id="109" name="Graphic 108">
                <a:extLst>
                  <a:ext uri="{FF2B5EF4-FFF2-40B4-BE49-F238E27FC236}">
                    <a16:creationId xmlns:a16="http://schemas.microsoft.com/office/drawing/2014/main" id="{57663FEA-13D8-F44E-A21C-D29BB7002EF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30128" b="55299"/>
              <a:stretch/>
            </p:blipFill>
            <p:spPr>
              <a:xfrm>
                <a:off x="3863371" y="4856558"/>
                <a:ext cx="1282657" cy="607069"/>
              </a:xfrm>
              <a:prstGeom prst="rect">
                <a:avLst/>
              </a:prstGeom>
            </p:spPr>
          </p:pic>
        </p:grpSp>
        <p:grpSp>
          <p:nvGrpSpPr>
            <p:cNvPr id="105" name="Group 104">
              <a:extLst>
                <a:ext uri="{FF2B5EF4-FFF2-40B4-BE49-F238E27FC236}">
                  <a16:creationId xmlns:a16="http://schemas.microsoft.com/office/drawing/2014/main" id="{5DAE436F-4A96-FF45-B803-7136A04735EA}"/>
                </a:ext>
              </a:extLst>
            </p:cNvPr>
            <p:cNvGrpSpPr/>
            <p:nvPr/>
          </p:nvGrpSpPr>
          <p:grpSpPr>
            <a:xfrm>
              <a:off x="-2601892" y="3876335"/>
              <a:ext cx="1195212" cy="1948244"/>
              <a:chOff x="3863371" y="3278938"/>
              <a:chExt cx="1340266" cy="2184689"/>
            </a:xfrm>
            <a:solidFill>
              <a:srgbClr val="2DA5D7"/>
            </a:solidFill>
          </p:grpSpPr>
          <p:pic>
            <p:nvPicPr>
              <p:cNvPr id="106" name="Graphic 105">
                <a:extLst>
                  <a:ext uri="{FF2B5EF4-FFF2-40B4-BE49-F238E27FC236}">
                    <a16:creationId xmlns:a16="http://schemas.microsoft.com/office/drawing/2014/main" id="{8934A00F-E208-694E-8997-1BB5D80B5488}"/>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48597" b="12289"/>
              <a:stretch/>
            </p:blipFill>
            <p:spPr>
              <a:xfrm>
                <a:off x="3920980" y="3278938"/>
                <a:ext cx="1282657" cy="1629346"/>
              </a:xfrm>
              <a:prstGeom prst="rect">
                <a:avLst/>
              </a:prstGeom>
            </p:spPr>
          </p:pic>
          <p:pic>
            <p:nvPicPr>
              <p:cNvPr id="107" name="Graphic 106">
                <a:extLst>
                  <a:ext uri="{FF2B5EF4-FFF2-40B4-BE49-F238E27FC236}">
                    <a16:creationId xmlns:a16="http://schemas.microsoft.com/office/drawing/2014/main" id="{FFFB7064-7E18-3B46-BD88-A8D85CE111B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30128" b="55299"/>
              <a:stretch/>
            </p:blipFill>
            <p:spPr>
              <a:xfrm>
                <a:off x="3863371" y="4856558"/>
                <a:ext cx="1282657" cy="607069"/>
              </a:xfrm>
              <a:prstGeom prst="rect">
                <a:avLst/>
              </a:prstGeom>
            </p:spPr>
          </p:pic>
        </p:grpSp>
      </p:grpSp>
      <p:grpSp>
        <p:nvGrpSpPr>
          <p:cNvPr id="9" name="Group 8">
            <a:extLst>
              <a:ext uri="{FF2B5EF4-FFF2-40B4-BE49-F238E27FC236}">
                <a16:creationId xmlns:a16="http://schemas.microsoft.com/office/drawing/2014/main" id="{D2774CA0-53EF-CF41-9838-035A6F9DF0D2}"/>
              </a:ext>
            </a:extLst>
          </p:cNvPr>
          <p:cNvGrpSpPr/>
          <p:nvPr/>
        </p:nvGrpSpPr>
        <p:grpSpPr>
          <a:xfrm>
            <a:off x="410868" y="1978355"/>
            <a:ext cx="1056546" cy="4182628"/>
            <a:chOff x="410868" y="1978355"/>
            <a:chExt cx="1056546" cy="4182628"/>
          </a:xfrm>
        </p:grpSpPr>
        <p:pic>
          <p:nvPicPr>
            <p:cNvPr id="69" name="Picture 68" descr="A person posing for a picture&#10;&#10;Description automatically generated with medium confidence">
              <a:extLst>
                <a:ext uri="{FF2B5EF4-FFF2-40B4-BE49-F238E27FC236}">
                  <a16:creationId xmlns:a16="http://schemas.microsoft.com/office/drawing/2014/main" id="{21F6E9C1-E084-1144-86EE-43A7C5FA39E3}"/>
                </a:ext>
              </a:extLst>
            </p:cNvPr>
            <p:cNvPicPr>
              <a:picLocks noChangeAspect="1"/>
            </p:cNvPicPr>
            <p:nvPr/>
          </p:nvPicPr>
          <p:blipFill rotWithShape="1">
            <a:blip r:embed="rId10"/>
            <a:srcRect l="22889" r="29640"/>
            <a:stretch/>
          </p:blipFill>
          <p:spPr>
            <a:xfrm>
              <a:off x="410868" y="1978355"/>
              <a:ext cx="1056546" cy="4182628"/>
            </a:xfrm>
            <a:prstGeom prst="rect">
              <a:avLst/>
            </a:prstGeom>
          </p:spPr>
        </p:pic>
        <p:sp>
          <p:nvSpPr>
            <p:cNvPr id="261" name="TextBox 260">
              <a:extLst>
                <a:ext uri="{FF2B5EF4-FFF2-40B4-BE49-F238E27FC236}">
                  <a16:creationId xmlns:a16="http://schemas.microsoft.com/office/drawing/2014/main" id="{3735878E-14CE-4CCE-B448-8282D95F1E2E}"/>
                </a:ext>
              </a:extLst>
            </p:cNvPr>
            <p:cNvSpPr txBox="1"/>
            <p:nvPr/>
          </p:nvSpPr>
          <p:spPr>
            <a:xfrm>
              <a:off x="513285" y="3476802"/>
              <a:ext cx="836741" cy="400110"/>
            </a:xfrm>
            <a:prstGeom prst="rect">
              <a:avLst/>
            </a:prstGeom>
            <a:solidFill>
              <a:srgbClr val="2DA5D7"/>
            </a:solidFill>
            <a:ln>
              <a:noFill/>
            </a:ln>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1000" b="1">
                  <a:solidFill>
                    <a:schemeClr val="bg1"/>
                  </a:solidFill>
                  <a:latin typeface="Century Gothic"/>
                </a:rPr>
                <a:t>BRITTANY</a:t>
              </a:r>
            </a:p>
            <a:p>
              <a:pPr algn="ctr"/>
              <a:r>
                <a:rPr lang="en-US" sz="1000" b="1">
                  <a:solidFill>
                    <a:schemeClr val="bg1"/>
                  </a:solidFill>
                  <a:latin typeface="Century Gothic"/>
                </a:rPr>
                <a:t>MYERS</a:t>
              </a:r>
            </a:p>
          </p:txBody>
        </p:sp>
      </p:grpSp>
    </p:spTree>
    <p:extLst>
      <p:ext uri="{BB962C8B-B14F-4D97-AF65-F5344CB8AC3E}">
        <p14:creationId xmlns:p14="http://schemas.microsoft.com/office/powerpoint/2010/main" val="163597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B6683D9-A0E6-3D49-891C-9545C33B10E4}"/>
              </a:ext>
            </a:extLst>
          </p:cNvPr>
          <p:cNvSpPr/>
          <p:nvPr/>
        </p:nvSpPr>
        <p:spPr>
          <a:xfrm rot="10800000">
            <a:off x="0" y="106803"/>
            <a:ext cx="9144000" cy="6196026"/>
          </a:xfrm>
          <a:prstGeom prst="rect">
            <a:avLst/>
          </a:prstGeom>
          <a:gradFill>
            <a:gsLst>
              <a:gs pos="5000">
                <a:schemeClr val="accent1">
                  <a:lumMod val="5000"/>
                  <a:lumOff val="95000"/>
                  <a:alpha val="0"/>
                </a:schemeClr>
              </a:gs>
              <a:gs pos="58000">
                <a:srgbClr val="2DA5D7"/>
              </a:gs>
            </a:gsLst>
            <a:lin ang="163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a:extLst>
              <a:ext uri="{FF2B5EF4-FFF2-40B4-BE49-F238E27FC236}">
                <a16:creationId xmlns:a16="http://schemas.microsoft.com/office/drawing/2014/main" id="{B9617700-A41D-E54E-8167-54415269ADE2}"/>
              </a:ext>
            </a:extLst>
          </p:cNvPr>
          <p:cNvSpPr>
            <a:spLocks noGrp="1"/>
          </p:cNvSpPr>
          <p:nvPr>
            <p:ph type="sldNum" sz="quarter" idx="12"/>
          </p:nvPr>
        </p:nvSpPr>
        <p:spPr/>
        <p:txBody>
          <a:bodyPr/>
          <a:lstStyle/>
          <a:p>
            <a:fld id="{63F76FC5-2933-C54F-A713-FD16EF779673}" type="slidenum">
              <a:rPr lang="en-US" smtClean="0">
                <a:solidFill>
                  <a:schemeClr val="accent1">
                    <a:lumMod val="75000"/>
                  </a:schemeClr>
                </a:solidFill>
                <a:latin typeface="Century Gothic" panose="020B0502020202020204" pitchFamily="34" charset="0"/>
              </a:rPr>
              <a:pPr/>
              <a:t>5</a:t>
            </a:fld>
            <a:endParaRPr lang="en-US">
              <a:solidFill>
                <a:schemeClr val="accent1">
                  <a:lumMod val="75000"/>
                </a:schemeClr>
              </a:solidFill>
              <a:latin typeface="Century Gothic" panose="020B0502020202020204" pitchFamily="34" charset="0"/>
            </a:endParaRPr>
          </a:p>
        </p:txBody>
      </p:sp>
      <p:sp>
        <p:nvSpPr>
          <p:cNvPr id="5" name="TextBox 4">
            <a:extLst>
              <a:ext uri="{FF2B5EF4-FFF2-40B4-BE49-F238E27FC236}">
                <a16:creationId xmlns:a16="http://schemas.microsoft.com/office/drawing/2014/main" id="{E1688C57-B323-4C96-8C63-784FDF718995}"/>
              </a:ext>
            </a:extLst>
          </p:cNvPr>
          <p:cNvSpPr txBox="1"/>
          <p:nvPr/>
        </p:nvSpPr>
        <p:spPr>
          <a:xfrm>
            <a:off x="375152" y="162122"/>
            <a:ext cx="8399489" cy="1015663"/>
          </a:xfrm>
          <a:prstGeom prst="rect">
            <a:avLst/>
          </a:prstGeom>
          <a:noFill/>
        </p:spPr>
        <p:txBody>
          <a:bodyPr wrap="square" rtlCol="0">
            <a:spAutoFit/>
          </a:bodyPr>
          <a:lstStyle/>
          <a:p>
            <a:pPr algn="ctr"/>
            <a:r>
              <a:rPr lang="en-US" sz="2000">
                <a:solidFill>
                  <a:schemeClr val="bg1"/>
                </a:solidFill>
                <a:latin typeface="Century Gothic" panose="020B0502020202020204" pitchFamily="34" charset="0"/>
              </a:rPr>
              <a:t>We know Brittany, James, and Shanelle all meet the criteria for being your ideal customer. But because no two people are the same, they are unique in how they spend their days. </a:t>
            </a:r>
          </a:p>
        </p:txBody>
      </p:sp>
      <p:sp>
        <p:nvSpPr>
          <p:cNvPr id="39" name="TextBox 38">
            <a:extLst>
              <a:ext uri="{FF2B5EF4-FFF2-40B4-BE49-F238E27FC236}">
                <a16:creationId xmlns:a16="http://schemas.microsoft.com/office/drawing/2014/main" id="{93F75AF7-BBE2-624F-8697-28EFE7962E49}"/>
              </a:ext>
            </a:extLst>
          </p:cNvPr>
          <p:cNvSpPr txBox="1"/>
          <p:nvPr/>
        </p:nvSpPr>
        <p:spPr>
          <a:xfrm>
            <a:off x="4701901" y="2207270"/>
            <a:ext cx="1196228" cy="584775"/>
          </a:xfrm>
          <a:prstGeom prst="rect">
            <a:avLst/>
          </a:prstGeom>
          <a:noFill/>
        </p:spPr>
        <p:txBody>
          <a:bodyPr wrap="square" anchor="b">
            <a:spAutoFit/>
          </a:bodyPr>
          <a:lstStyle/>
          <a:p>
            <a:pPr lvl="0">
              <a:defRPr/>
            </a:pPr>
            <a:r>
              <a:rPr lang="en-US" sz="800" b="1">
                <a:solidFill>
                  <a:schemeClr val="bg1"/>
                </a:solidFill>
                <a:latin typeface="Century Gothic" panose="020B0502020202020204" pitchFamily="34" charset="0"/>
              </a:rPr>
              <a:t>7:15 AM </a:t>
            </a:r>
            <a:r>
              <a:rPr lang="en-US" sz="800">
                <a:solidFill>
                  <a:schemeClr val="bg1"/>
                </a:solidFill>
                <a:latin typeface="Century Gothic" panose="020B0502020202020204" pitchFamily="34" charset="0"/>
              </a:rPr>
              <a:t>- Listened </a:t>
            </a:r>
            <a:r>
              <a:rPr kumimoji="0" lang="en-US" sz="800" b="0" i="0" u="none" strike="noStrike" kern="1200" cap="none" spc="0" normalizeH="0" baseline="0" noProof="0">
                <a:ln>
                  <a:noFill/>
                </a:ln>
                <a:solidFill>
                  <a:schemeClr val="bg1"/>
                </a:solidFill>
                <a:effectLst/>
                <a:uLnTx/>
                <a:uFillTx/>
                <a:latin typeface="Century Gothic" panose="020B0502020202020204" pitchFamily="34" charset="0"/>
              </a:rPr>
              <a:t>to his local morning show on his </a:t>
            </a:r>
            <a:r>
              <a:rPr lang="en-US" sz="800">
                <a:solidFill>
                  <a:schemeClr val="bg1"/>
                </a:solidFill>
                <a:latin typeface="Century Gothic" panose="020B0502020202020204" pitchFamily="34" charset="0"/>
              </a:rPr>
              <a:t>Amazon Echo</a:t>
            </a:r>
            <a:endParaRPr kumimoji="0" lang="en-US" sz="800" b="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40" name="TextBox 39">
            <a:extLst>
              <a:ext uri="{FF2B5EF4-FFF2-40B4-BE49-F238E27FC236}">
                <a16:creationId xmlns:a16="http://schemas.microsoft.com/office/drawing/2014/main" id="{A593B841-5427-EE42-8824-F3965CE8C704}"/>
              </a:ext>
            </a:extLst>
          </p:cNvPr>
          <p:cNvSpPr txBox="1"/>
          <p:nvPr/>
        </p:nvSpPr>
        <p:spPr>
          <a:xfrm>
            <a:off x="4701901" y="3021065"/>
            <a:ext cx="1351290" cy="461665"/>
          </a:xfrm>
          <a:prstGeom prst="rect">
            <a:avLst/>
          </a:prstGeom>
          <a:noFill/>
        </p:spPr>
        <p:txBody>
          <a:bodyPr wrap="square" anchor="b">
            <a:spAutoFit/>
          </a:bodyPr>
          <a:lstStyle/>
          <a:p>
            <a:pPr lvl="0">
              <a:defRPr/>
            </a:pPr>
            <a:r>
              <a:rPr lang="en-US" sz="800" b="1">
                <a:solidFill>
                  <a:schemeClr val="bg1"/>
                </a:solidFill>
                <a:latin typeface="Century Gothic" panose="020B0502020202020204" pitchFamily="34" charset="0"/>
              </a:rPr>
              <a:t>9:45 AM </a:t>
            </a:r>
            <a:r>
              <a:rPr lang="en-US" sz="800">
                <a:solidFill>
                  <a:schemeClr val="bg1"/>
                </a:solidFill>
                <a:latin typeface="Century Gothic" panose="020B0502020202020204" pitchFamily="34" charset="0"/>
              </a:rPr>
              <a:t>- Scrolled through his Facebook newsfeed</a:t>
            </a:r>
            <a:endParaRPr kumimoji="0" lang="en-US" sz="800" b="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41" name="TextBox 40">
            <a:extLst>
              <a:ext uri="{FF2B5EF4-FFF2-40B4-BE49-F238E27FC236}">
                <a16:creationId xmlns:a16="http://schemas.microsoft.com/office/drawing/2014/main" id="{ECD09DC6-E585-5B4C-878C-8E666EC12396}"/>
              </a:ext>
            </a:extLst>
          </p:cNvPr>
          <p:cNvSpPr txBox="1"/>
          <p:nvPr/>
        </p:nvSpPr>
        <p:spPr>
          <a:xfrm>
            <a:off x="4701901" y="5093120"/>
            <a:ext cx="1356523" cy="338554"/>
          </a:xfrm>
          <a:prstGeom prst="rect">
            <a:avLst/>
          </a:prstGeom>
          <a:noFill/>
        </p:spPr>
        <p:txBody>
          <a:bodyPr wrap="square" anchor="b">
            <a:spAutoFit/>
          </a:bodyPr>
          <a:lstStyle/>
          <a:p>
            <a:r>
              <a:rPr lang="en-US" sz="800" b="1">
                <a:solidFill>
                  <a:schemeClr val="bg1"/>
                </a:solidFill>
                <a:latin typeface="Century Gothic" panose="020B0502020202020204" pitchFamily="34" charset="0"/>
              </a:rPr>
              <a:t>11:05 PM </a:t>
            </a:r>
            <a:r>
              <a:rPr lang="en-US" sz="800">
                <a:solidFill>
                  <a:schemeClr val="bg1"/>
                </a:solidFill>
                <a:latin typeface="Century Gothic" panose="020B0502020202020204" pitchFamily="34" charset="0"/>
              </a:rPr>
              <a:t>- Streamed SNL on his Smart TV</a:t>
            </a:r>
          </a:p>
        </p:txBody>
      </p:sp>
      <p:sp>
        <p:nvSpPr>
          <p:cNvPr id="42" name="TextBox 41">
            <a:extLst>
              <a:ext uri="{FF2B5EF4-FFF2-40B4-BE49-F238E27FC236}">
                <a16:creationId xmlns:a16="http://schemas.microsoft.com/office/drawing/2014/main" id="{0199172C-32F8-754A-B7F0-6712AA992BAC}"/>
              </a:ext>
            </a:extLst>
          </p:cNvPr>
          <p:cNvSpPr txBox="1"/>
          <p:nvPr/>
        </p:nvSpPr>
        <p:spPr>
          <a:xfrm>
            <a:off x="4701901" y="4402435"/>
            <a:ext cx="1390564" cy="461665"/>
          </a:xfrm>
          <a:prstGeom prst="rect">
            <a:avLst/>
          </a:prstGeom>
          <a:noFill/>
        </p:spPr>
        <p:txBody>
          <a:bodyPr wrap="square" anchor="b">
            <a:spAutoFit/>
          </a:bodyPr>
          <a:lstStyle/>
          <a:p>
            <a:pPr lvl="0">
              <a:defRPr/>
            </a:pPr>
            <a:r>
              <a:rPr lang="en-US" sz="800" b="1">
                <a:solidFill>
                  <a:schemeClr val="bg1"/>
                </a:solidFill>
                <a:latin typeface="Century Gothic" panose="020B0502020202020204" pitchFamily="34" charset="0"/>
              </a:rPr>
              <a:t>3:05 PM </a:t>
            </a:r>
            <a:r>
              <a:rPr lang="en-US" sz="800">
                <a:solidFill>
                  <a:schemeClr val="bg1"/>
                </a:solidFill>
                <a:latin typeface="Century Gothic" panose="020B0502020202020204" pitchFamily="34" charset="0"/>
              </a:rPr>
              <a:t>– Checked his email</a:t>
            </a:r>
            <a:r>
              <a:rPr kumimoji="0" lang="en-US" sz="800" b="0" i="0" u="none" strike="noStrike" kern="1200" cap="none" spc="0" normalizeH="0" baseline="0" noProof="0">
                <a:ln>
                  <a:noFill/>
                </a:ln>
                <a:solidFill>
                  <a:schemeClr val="bg1"/>
                </a:solidFill>
                <a:effectLst/>
                <a:uLnTx/>
                <a:uFillTx/>
                <a:latin typeface="Century Gothic" panose="020B0502020202020204" pitchFamily="34" charset="0"/>
              </a:rPr>
              <a:t> on his work computer</a:t>
            </a:r>
          </a:p>
        </p:txBody>
      </p:sp>
      <p:sp>
        <p:nvSpPr>
          <p:cNvPr id="43" name="TextBox 42">
            <a:extLst>
              <a:ext uri="{FF2B5EF4-FFF2-40B4-BE49-F238E27FC236}">
                <a16:creationId xmlns:a16="http://schemas.microsoft.com/office/drawing/2014/main" id="{F319BD73-EC9C-1842-AA4B-FB1B9A90518A}"/>
              </a:ext>
            </a:extLst>
          </p:cNvPr>
          <p:cNvSpPr txBox="1"/>
          <p:nvPr/>
        </p:nvSpPr>
        <p:spPr>
          <a:xfrm>
            <a:off x="4701901" y="3711750"/>
            <a:ext cx="1333582" cy="461665"/>
          </a:xfrm>
          <a:prstGeom prst="rect">
            <a:avLst/>
          </a:prstGeom>
          <a:noFill/>
        </p:spPr>
        <p:txBody>
          <a:bodyPr wrap="square" anchor="b">
            <a:spAutoFit/>
          </a:bodyPr>
          <a:lstStyle/>
          <a:p>
            <a:pPr lvl="0">
              <a:defRPr/>
            </a:pPr>
            <a:r>
              <a:rPr lang="en-US" sz="800" b="1">
                <a:solidFill>
                  <a:schemeClr val="bg1"/>
                </a:solidFill>
                <a:latin typeface="Century Gothic" panose="020B0502020202020204" pitchFamily="34" charset="0"/>
              </a:rPr>
              <a:t>11:25 AM </a:t>
            </a:r>
            <a:r>
              <a:rPr lang="en-US" sz="800">
                <a:solidFill>
                  <a:schemeClr val="bg1"/>
                </a:solidFill>
                <a:latin typeface="Century Gothic" panose="020B0502020202020204" pitchFamily="34" charset="0"/>
              </a:rPr>
              <a:t>- </a:t>
            </a:r>
            <a:r>
              <a:rPr kumimoji="0" lang="en-US" sz="800" i="0" u="none" strike="noStrike" kern="1200" cap="none" spc="0" normalizeH="0" baseline="0" noProof="0">
                <a:ln>
                  <a:noFill/>
                </a:ln>
                <a:solidFill>
                  <a:schemeClr val="bg1"/>
                </a:solidFill>
                <a:effectLst/>
                <a:uLnTx/>
                <a:uFillTx/>
                <a:latin typeface="Century Gothic" panose="020B0502020202020204" pitchFamily="34" charset="0"/>
              </a:rPr>
              <a:t>Viewed homes on </a:t>
            </a:r>
            <a:r>
              <a:rPr lang="en-US" sz="800">
                <a:solidFill>
                  <a:schemeClr val="bg1"/>
                </a:solidFill>
                <a:latin typeface="Century Gothic" panose="020B0502020202020204" pitchFamily="34" charset="0"/>
              </a:rPr>
              <a:t>Zillow</a:t>
            </a:r>
            <a:r>
              <a:rPr kumimoji="0" lang="en-US" sz="800" i="0" u="none" strike="noStrike" kern="1200" cap="none" spc="0" normalizeH="0" baseline="0" noProof="0">
                <a:ln>
                  <a:noFill/>
                </a:ln>
                <a:solidFill>
                  <a:schemeClr val="bg1"/>
                </a:solidFill>
                <a:effectLst/>
                <a:uLnTx/>
                <a:uFillTx/>
                <a:latin typeface="Century Gothic" panose="020B0502020202020204" pitchFamily="34" charset="0"/>
              </a:rPr>
              <a:t>.com on his iPad</a:t>
            </a:r>
          </a:p>
        </p:txBody>
      </p:sp>
      <p:sp>
        <p:nvSpPr>
          <p:cNvPr id="71" name="TextBox 70">
            <a:extLst>
              <a:ext uri="{FF2B5EF4-FFF2-40B4-BE49-F238E27FC236}">
                <a16:creationId xmlns:a16="http://schemas.microsoft.com/office/drawing/2014/main" id="{A234ADFF-D063-FF4E-BAC1-E5F5B3F408E2}"/>
              </a:ext>
            </a:extLst>
          </p:cNvPr>
          <p:cNvSpPr txBox="1"/>
          <p:nvPr/>
        </p:nvSpPr>
        <p:spPr>
          <a:xfrm>
            <a:off x="7328668" y="2207270"/>
            <a:ext cx="1209836" cy="484686"/>
          </a:xfrm>
          <a:prstGeom prst="rect">
            <a:avLst/>
          </a:prstGeom>
          <a:noFill/>
        </p:spPr>
        <p:txBody>
          <a:bodyPr wrap="square">
            <a:spAutoFit/>
          </a:bodyPr>
          <a:lstStyle/>
          <a:p>
            <a:pPr lvl="0">
              <a:defRPr/>
            </a:pPr>
            <a:r>
              <a:rPr lang="en-US" sz="800" b="1">
                <a:solidFill>
                  <a:schemeClr val="bg1"/>
                </a:solidFill>
                <a:latin typeface="Century Gothic" panose="020B0502020202020204" pitchFamily="34" charset="0"/>
              </a:rPr>
              <a:t>7:05 AM </a:t>
            </a:r>
            <a:r>
              <a:rPr lang="en-US" sz="800">
                <a:solidFill>
                  <a:schemeClr val="bg1"/>
                </a:solidFill>
                <a:latin typeface="Century Gothic" panose="020B0502020202020204" pitchFamily="34" charset="0"/>
              </a:rPr>
              <a:t>- </a:t>
            </a:r>
            <a:r>
              <a:rPr kumimoji="0" lang="en-US" sz="800" b="0" i="0" u="none" strike="noStrike" kern="1200" cap="none" spc="0" normalizeH="0" baseline="0" noProof="0">
                <a:ln>
                  <a:noFill/>
                </a:ln>
                <a:solidFill>
                  <a:schemeClr val="bg1"/>
                </a:solidFill>
                <a:effectLst/>
                <a:uLnTx/>
                <a:uFillTx/>
                <a:latin typeface="Century Gothic" panose="020B0502020202020204" pitchFamily="34" charset="0"/>
              </a:rPr>
              <a:t>Listened to a podcast on her iPhone</a:t>
            </a:r>
          </a:p>
        </p:txBody>
      </p:sp>
      <p:sp>
        <p:nvSpPr>
          <p:cNvPr id="72" name="TextBox 71">
            <a:extLst>
              <a:ext uri="{FF2B5EF4-FFF2-40B4-BE49-F238E27FC236}">
                <a16:creationId xmlns:a16="http://schemas.microsoft.com/office/drawing/2014/main" id="{567D03D6-EAC5-7A4F-B85C-708F0DBBA710}"/>
              </a:ext>
            </a:extLst>
          </p:cNvPr>
          <p:cNvSpPr txBox="1"/>
          <p:nvPr/>
        </p:nvSpPr>
        <p:spPr>
          <a:xfrm>
            <a:off x="7328668" y="2912817"/>
            <a:ext cx="1286507" cy="484686"/>
          </a:xfrm>
          <a:prstGeom prst="rect">
            <a:avLst/>
          </a:prstGeom>
          <a:noFill/>
        </p:spPr>
        <p:txBody>
          <a:bodyPr wrap="square">
            <a:spAutoFit/>
          </a:bodyPr>
          <a:lstStyle/>
          <a:p>
            <a:pPr lvl="0">
              <a:defRPr/>
            </a:pPr>
            <a:r>
              <a:rPr lang="en-US" sz="800" b="1">
                <a:solidFill>
                  <a:schemeClr val="bg1"/>
                </a:solidFill>
                <a:latin typeface="Century Gothic" panose="020B0502020202020204" pitchFamily="34" charset="0"/>
              </a:rPr>
              <a:t>11:15 AM </a:t>
            </a:r>
            <a:r>
              <a:rPr lang="en-US" sz="800">
                <a:solidFill>
                  <a:schemeClr val="bg1"/>
                </a:solidFill>
                <a:latin typeface="Century Gothic" panose="020B0502020202020204" pitchFamily="34" charset="0"/>
              </a:rPr>
              <a:t>- </a:t>
            </a:r>
            <a:r>
              <a:rPr kumimoji="0" lang="en-US" sz="800" b="0" i="0" u="none" strike="noStrike" kern="1200" cap="none" spc="0" normalizeH="0" baseline="0" noProof="0">
                <a:ln>
                  <a:noFill/>
                </a:ln>
                <a:solidFill>
                  <a:schemeClr val="bg1"/>
                </a:solidFill>
                <a:effectLst/>
                <a:uLnTx/>
                <a:uFillTx/>
                <a:latin typeface="Century Gothic" panose="020B0502020202020204" pitchFamily="34" charset="0"/>
              </a:rPr>
              <a:t>Watched Bravo TV YouTube</a:t>
            </a:r>
            <a:r>
              <a:rPr lang="en-US" sz="800">
                <a:solidFill>
                  <a:schemeClr val="bg1"/>
                </a:solidFill>
                <a:latin typeface="Century Gothic" panose="020B0502020202020204" pitchFamily="34" charset="0"/>
              </a:rPr>
              <a:t> </a:t>
            </a:r>
            <a:r>
              <a:rPr kumimoji="0" lang="en-US" sz="800" b="0" i="0" u="none" strike="noStrike" kern="1200" cap="none" spc="0" normalizeH="0" baseline="0" noProof="0">
                <a:ln>
                  <a:noFill/>
                </a:ln>
                <a:solidFill>
                  <a:schemeClr val="bg1"/>
                </a:solidFill>
                <a:effectLst/>
                <a:uLnTx/>
                <a:uFillTx/>
                <a:latin typeface="Century Gothic" panose="020B0502020202020204" pitchFamily="34" charset="0"/>
              </a:rPr>
              <a:t>clips on her </a:t>
            </a:r>
            <a:r>
              <a:rPr lang="en-US" sz="800">
                <a:solidFill>
                  <a:schemeClr val="bg1"/>
                </a:solidFill>
                <a:latin typeface="Century Gothic" panose="020B0502020202020204" pitchFamily="34" charset="0"/>
              </a:rPr>
              <a:t>iPhone</a:t>
            </a:r>
            <a:endParaRPr kumimoji="0" lang="en-US" sz="800" b="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73" name="TextBox 72">
            <a:extLst>
              <a:ext uri="{FF2B5EF4-FFF2-40B4-BE49-F238E27FC236}">
                <a16:creationId xmlns:a16="http://schemas.microsoft.com/office/drawing/2014/main" id="{6D85F3AB-56E5-8C44-87A0-E6BED99630E9}"/>
              </a:ext>
            </a:extLst>
          </p:cNvPr>
          <p:cNvSpPr txBox="1"/>
          <p:nvPr/>
        </p:nvSpPr>
        <p:spPr>
          <a:xfrm>
            <a:off x="7328668" y="4323911"/>
            <a:ext cx="1352321" cy="484686"/>
          </a:xfrm>
          <a:prstGeom prst="rect">
            <a:avLst/>
          </a:prstGeom>
          <a:noFill/>
        </p:spPr>
        <p:txBody>
          <a:bodyPr wrap="square">
            <a:spAutoFit/>
          </a:bodyPr>
          <a:lstStyle/>
          <a:p>
            <a:r>
              <a:rPr lang="en-US" sz="800" b="1">
                <a:solidFill>
                  <a:schemeClr val="bg1"/>
                </a:solidFill>
                <a:latin typeface="Century Gothic" panose="020B0502020202020204" pitchFamily="34" charset="0"/>
              </a:rPr>
              <a:t>6:35 PM </a:t>
            </a:r>
            <a:r>
              <a:rPr lang="en-US" sz="800">
                <a:solidFill>
                  <a:schemeClr val="bg1"/>
                </a:solidFill>
                <a:latin typeface="Century Gothic" panose="020B0502020202020204" pitchFamily="34" charset="0"/>
              </a:rPr>
              <a:t>- Streamed Great British Baking Show on her Smart TV</a:t>
            </a:r>
          </a:p>
        </p:txBody>
      </p:sp>
      <p:sp>
        <p:nvSpPr>
          <p:cNvPr id="74" name="TextBox 73">
            <a:extLst>
              <a:ext uri="{FF2B5EF4-FFF2-40B4-BE49-F238E27FC236}">
                <a16:creationId xmlns:a16="http://schemas.microsoft.com/office/drawing/2014/main" id="{810FFF66-3AF5-F642-B3B2-AC7AE7925677}"/>
              </a:ext>
            </a:extLst>
          </p:cNvPr>
          <p:cNvSpPr txBox="1"/>
          <p:nvPr/>
        </p:nvSpPr>
        <p:spPr>
          <a:xfrm>
            <a:off x="7328668" y="3618364"/>
            <a:ext cx="1352319" cy="484686"/>
          </a:xfrm>
          <a:prstGeom prst="rect">
            <a:avLst/>
          </a:prstGeom>
          <a:noFill/>
        </p:spPr>
        <p:txBody>
          <a:bodyPr wrap="square">
            <a:spAutoFit/>
          </a:bodyPr>
          <a:lstStyle/>
          <a:p>
            <a:pPr lvl="0">
              <a:defRPr/>
            </a:pPr>
            <a:r>
              <a:rPr lang="en-US" sz="800" b="1">
                <a:solidFill>
                  <a:schemeClr val="bg1"/>
                </a:solidFill>
                <a:latin typeface="Century Gothic" panose="020B0502020202020204" pitchFamily="34" charset="0"/>
              </a:rPr>
              <a:t>2:35 PM </a:t>
            </a:r>
            <a:r>
              <a:rPr lang="en-US" sz="800">
                <a:solidFill>
                  <a:schemeClr val="bg1"/>
                </a:solidFill>
                <a:latin typeface="Century Gothic" panose="020B0502020202020204" pitchFamily="34" charset="0"/>
              </a:rPr>
              <a:t>- </a:t>
            </a:r>
            <a:r>
              <a:rPr kumimoji="0" lang="en-US" sz="800" b="0" i="0" u="none" strike="noStrike" kern="1200" cap="none" spc="0" normalizeH="0" baseline="0" noProof="0">
                <a:ln>
                  <a:noFill/>
                </a:ln>
                <a:solidFill>
                  <a:schemeClr val="bg1"/>
                </a:solidFill>
                <a:effectLst/>
                <a:uLnTx/>
                <a:uFillTx/>
                <a:latin typeface="Century Gothic" panose="020B0502020202020204" pitchFamily="34" charset="0"/>
              </a:rPr>
              <a:t>Read an article on </a:t>
            </a:r>
            <a:r>
              <a:rPr kumimoji="0" lang="en-US" sz="800" b="0" i="0" u="none" strike="noStrike" kern="1200" cap="none" spc="0" normalizeH="0" baseline="0" noProof="0" err="1">
                <a:ln>
                  <a:noFill/>
                </a:ln>
                <a:solidFill>
                  <a:schemeClr val="bg1"/>
                </a:solidFill>
                <a:effectLst/>
                <a:uLnTx/>
                <a:uFillTx/>
                <a:latin typeface="Century Gothic" panose="020B0502020202020204" pitchFamily="34" charset="0"/>
              </a:rPr>
              <a:t>Money.com</a:t>
            </a:r>
            <a:r>
              <a:rPr kumimoji="0" lang="en-US" sz="800" b="0" i="0" u="none" strike="noStrike" kern="1200" cap="none" spc="0" normalizeH="0" baseline="0" noProof="0">
                <a:ln>
                  <a:noFill/>
                </a:ln>
                <a:solidFill>
                  <a:schemeClr val="bg1"/>
                </a:solidFill>
                <a:effectLst/>
                <a:uLnTx/>
                <a:uFillTx/>
                <a:latin typeface="Century Gothic" panose="020B0502020202020204" pitchFamily="34" charset="0"/>
              </a:rPr>
              <a:t> on her work computer</a:t>
            </a:r>
          </a:p>
        </p:txBody>
      </p:sp>
      <p:sp>
        <p:nvSpPr>
          <p:cNvPr id="75" name="TextBox 74">
            <a:extLst>
              <a:ext uri="{FF2B5EF4-FFF2-40B4-BE49-F238E27FC236}">
                <a16:creationId xmlns:a16="http://schemas.microsoft.com/office/drawing/2014/main" id="{A765618C-33BA-4F4F-9C7D-E94AD39F01F3}"/>
              </a:ext>
            </a:extLst>
          </p:cNvPr>
          <p:cNvSpPr txBox="1"/>
          <p:nvPr/>
        </p:nvSpPr>
        <p:spPr>
          <a:xfrm>
            <a:off x="7328668" y="5029459"/>
            <a:ext cx="1345026" cy="484686"/>
          </a:xfrm>
          <a:prstGeom prst="rect">
            <a:avLst/>
          </a:prstGeom>
          <a:noFill/>
        </p:spPr>
        <p:txBody>
          <a:bodyPr wrap="square">
            <a:spAutoFit/>
          </a:bodyPr>
          <a:lstStyle/>
          <a:p>
            <a:pPr lvl="0">
              <a:defRPr/>
            </a:pPr>
            <a:r>
              <a:rPr lang="en-US" sz="800">
                <a:solidFill>
                  <a:schemeClr val="bg1"/>
                </a:solidFill>
                <a:latin typeface="Century Gothic" panose="020B0502020202020204" pitchFamily="34" charset="0"/>
              </a:rPr>
              <a:t>9:05 PM - </a:t>
            </a:r>
            <a:r>
              <a:rPr kumimoji="0" lang="en-US" sz="800" i="0" u="none" strike="noStrike" kern="1200" cap="none" spc="0" normalizeH="0" baseline="0" noProof="0">
                <a:ln>
                  <a:noFill/>
                </a:ln>
                <a:solidFill>
                  <a:schemeClr val="bg1"/>
                </a:solidFill>
                <a:effectLst/>
                <a:uLnTx/>
                <a:uFillTx/>
                <a:latin typeface="Century Gothic" panose="020B0502020202020204" pitchFamily="34" charset="0"/>
              </a:rPr>
              <a:t>Searched </a:t>
            </a:r>
            <a:r>
              <a:rPr lang="en-US" sz="800">
                <a:solidFill>
                  <a:schemeClr val="bg1"/>
                </a:solidFill>
                <a:latin typeface="Century Gothic" panose="020B0502020202020204" pitchFamily="34" charset="0"/>
              </a:rPr>
              <a:t>for shoes </a:t>
            </a:r>
            <a:r>
              <a:rPr kumimoji="0" lang="en-US" sz="800" i="0" u="none" strike="noStrike" kern="1200" cap="none" spc="0" normalizeH="0" baseline="0" noProof="0">
                <a:ln>
                  <a:noFill/>
                </a:ln>
                <a:solidFill>
                  <a:schemeClr val="bg1"/>
                </a:solidFill>
                <a:effectLst/>
                <a:uLnTx/>
                <a:uFillTx/>
                <a:latin typeface="Century Gothic" panose="020B0502020202020204" pitchFamily="34" charset="0"/>
              </a:rPr>
              <a:t>on her laptop</a:t>
            </a:r>
          </a:p>
        </p:txBody>
      </p:sp>
      <p:pic>
        <p:nvPicPr>
          <p:cNvPr id="48" name="Picture 47" descr="A picture containing text, clipart&#10;&#10;Description automatically generated">
            <a:extLst>
              <a:ext uri="{FF2B5EF4-FFF2-40B4-BE49-F238E27FC236}">
                <a16:creationId xmlns:a16="http://schemas.microsoft.com/office/drawing/2014/main" id="{94330CB5-CCE1-4A77-9748-9C115AE823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5293" y="6406528"/>
            <a:ext cx="1303998" cy="319925"/>
          </a:xfrm>
          <a:prstGeom prst="rect">
            <a:avLst/>
          </a:prstGeom>
        </p:spPr>
      </p:pic>
      <p:pic>
        <p:nvPicPr>
          <p:cNvPr id="46" name="Graphic 45">
            <a:extLst>
              <a:ext uri="{FF2B5EF4-FFF2-40B4-BE49-F238E27FC236}">
                <a16:creationId xmlns:a16="http://schemas.microsoft.com/office/drawing/2014/main" id="{27A86B54-6453-2240-9C8C-0F006B6715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521" y="-2560159"/>
            <a:ext cx="3035514" cy="492783"/>
          </a:xfrm>
          <a:prstGeom prst="rect">
            <a:avLst/>
          </a:prstGeom>
        </p:spPr>
      </p:pic>
      <p:sp>
        <p:nvSpPr>
          <p:cNvPr id="66" name="TextBox 65">
            <a:extLst>
              <a:ext uri="{FF2B5EF4-FFF2-40B4-BE49-F238E27FC236}">
                <a16:creationId xmlns:a16="http://schemas.microsoft.com/office/drawing/2014/main" id="{E38A7713-9070-8243-9B8C-AB2F9E922EBE}"/>
              </a:ext>
            </a:extLst>
          </p:cNvPr>
          <p:cNvSpPr txBox="1"/>
          <p:nvPr/>
        </p:nvSpPr>
        <p:spPr>
          <a:xfrm>
            <a:off x="1931029" y="2207270"/>
            <a:ext cx="1290834" cy="46166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Century Gothic" panose="020B0502020202020204" pitchFamily="34" charset="0"/>
              </a:rPr>
              <a:t>9:05 AM </a:t>
            </a:r>
            <a:r>
              <a:rPr kumimoji="0" lang="en-US" sz="800" b="0" i="0" u="none" strike="noStrike" kern="1200" cap="none" spc="0" normalizeH="0" baseline="0" noProof="0">
                <a:ln>
                  <a:noFill/>
                </a:ln>
                <a:solidFill>
                  <a:schemeClr val="bg1"/>
                </a:solidFill>
                <a:effectLst/>
                <a:uLnTx/>
                <a:uFillTx/>
                <a:latin typeface="Century Gothic" panose="020B0502020202020204" pitchFamily="34" charset="0"/>
              </a:rPr>
              <a:t>- Listened to Pandora on her </a:t>
            </a:r>
            <a:r>
              <a:rPr lang="en-US" sz="800">
                <a:solidFill>
                  <a:schemeClr val="bg1"/>
                </a:solidFill>
                <a:latin typeface="Century Gothic" panose="020B0502020202020204" pitchFamily="34" charset="0"/>
              </a:rPr>
              <a:t>Google Home</a:t>
            </a:r>
            <a:endParaRPr kumimoji="0" lang="en-US" sz="800" b="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67" name="TextBox 66">
            <a:extLst>
              <a:ext uri="{FF2B5EF4-FFF2-40B4-BE49-F238E27FC236}">
                <a16:creationId xmlns:a16="http://schemas.microsoft.com/office/drawing/2014/main" id="{64AFDDF6-BB39-514A-9878-B4EB7F96BFE3}"/>
              </a:ext>
            </a:extLst>
          </p:cNvPr>
          <p:cNvSpPr txBox="1"/>
          <p:nvPr/>
        </p:nvSpPr>
        <p:spPr>
          <a:xfrm>
            <a:off x="1931029" y="4938790"/>
            <a:ext cx="1313318" cy="613935"/>
          </a:xfrm>
          <a:prstGeom prst="rect">
            <a:avLst/>
          </a:prstGeom>
          <a:noFill/>
        </p:spPr>
        <p:txBody>
          <a:bodyPr wrap="square">
            <a:spAutoFit/>
          </a:bodyPr>
          <a:lstStyle/>
          <a:p>
            <a:pPr lvl="0">
              <a:defRPr/>
            </a:pPr>
            <a:r>
              <a:rPr lang="en-US" sz="800" b="1">
                <a:solidFill>
                  <a:schemeClr val="bg1"/>
                </a:solidFill>
                <a:latin typeface="Century Gothic" panose="020B0502020202020204" pitchFamily="34" charset="0"/>
              </a:rPr>
              <a:t>10:30 PM </a:t>
            </a:r>
            <a:r>
              <a:rPr lang="en-US" sz="800">
                <a:solidFill>
                  <a:schemeClr val="bg1"/>
                </a:solidFill>
                <a:latin typeface="Century Gothic" panose="020B0502020202020204" pitchFamily="34" charset="0"/>
              </a:rPr>
              <a:t>- Watched Gossip Girl YouTube clips on her Android device</a:t>
            </a:r>
          </a:p>
        </p:txBody>
      </p:sp>
      <p:sp>
        <p:nvSpPr>
          <p:cNvPr id="68" name="TextBox 67">
            <a:extLst>
              <a:ext uri="{FF2B5EF4-FFF2-40B4-BE49-F238E27FC236}">
                <a16:creationId xmlns:a16="http://schemas.microsoft.com/office/drawing/2014/main" id="{484867CF-4CC8-1541-AE06-2D6242AA1D9D}"/>
              </a:ext>
            </a:extLst>
          </p:cNvPr>
          <p:cNvSpPr txBox="1"/>
          <p:nvPr/>
        </p:nvSpPr>
        <p:spPr>
          <a:xfrm>
            <a:off x="1931029" y="3702279"/>
            <a:ext cx="1313318" cy="484686"/>
          </a:xfrm>
          <a:prstGeom prst="rect">
            <a:avLst/>
          </a:prstGeom>
          <a:noFill/>
        </p:spPr>
        <p:txBody>
          <a:bodyPr wrap="square">
            <a:spAutoFit/>
          </a:bodyPr>
          <a:lstStyle/>
          <a:p>
            <a:r>
              <a:rPr lang="en-US" sz="800" b="1">
                <a:solidFill>
                  <a:schemeClr val="bg1"/>
                </a:solidFill>
                <a:latin typeface="Century Gothic" panose="020B0502020202020204" pitchFamily="34" charset="0"/>
              </a:rPr>
              <a:t>12:15 PM </a:t>
            </a:r>
            <a:r>
              <a:rPr lang="en-US" sz="800">
                <a:solidFill>
                  <a:schemeClr val="bg1"/>
                </a:solidFill>
                <a:latin typeface="Century Gothic" panose="020B0502020202020204" pitchFamily="34" charset="0"/>
              </a:rPr>
              <a:t>- Streamed Mad Men on her Smart TV</a:t>
            </a:r>
          </a:p>
        </p:txBody>
      </p:sp>
      <p:sp>
        <p:nvSpPr>
          <p:cNvPr id="69" name="TextBox 68">
            <a:extLst>
              <a:ext uri="{FF2B5EF4-FFF2-40B4-BE49-F238E27FC236}">
                <a16:creationId xmlns:a16="http://schemas.microsoft.com/office/drawing/2014/main" id="{9A16A39A-BAB0-0243-878B-336D261AA865}"/>
              </a:ext>
            </a:extLst>
          </p:cNvPr>
          <p:cNvSpPr txBox="1"/>
          <p:nvPr/>
        </p:nvSpPr>
        <p:spPr>
          <a:xfrm>
            <a:off x="1931029" y="2890150"/>
            <a:ext cx="1191081" cy="613935"/>
          </a:xfrm>
          <a:prstGeom prst="rect">
            <a:avLst/>
          </a:prstGeom>
          <a:noFill/>
        </p:spPr>
        <p:txBody>
          <a:bodyPr wrap="square">
            <a:spAutoFit/>
          </a:bodyPr>
          <a:lstStyle/>
          <a:p>
            <a:pPr lvl="0">
              <a:defRPr/>
            </a:pPr>
            <a:r>
              <a:rPr lang="en-US" sz="800" b="1">
                <a:solidFill>
                  <a:schemeClr val="bg1"/>
                </a:solidFill>
                <a:latin typeface="Century Gothic" panose="020B0502020202020204" pitchFamily="34" charset="0"/>
              </a:rPr>
              <a:t>10:00 AM </a:t>
            </a:r>
            <a:r>
              <a:rPr lang="en-US" sz="800">
                <a:solidFill>
                  <a:schemeClr val="bg1"/>
                </a:solidFill>
                <a:latin typeface="Century Gothic" panose="020B0502020202020204" pitchFamily="34" charset="0"/>
              </a:rPr>
              <a:t>- </a:t>
            </a:r>
            <a:r>
              <a:rPr kumimoji="0" lang="en-US" sz="800" i="0" u="none" strike="noStrike" kern="1200" cap="none" spc="0" normalizeH="0" baseline="0" noProof="0">
                <a:ln>
                  <a:noFill/>
                </a:ln>
                <a:solidFill>
                  <a:schemeClr val="bg1"/>
                </a:solidFill>
                <a:effectLst/>
                <a:uLnTx/>
                <a:uFillTx/>
                <a:latin typeface="Century Gothic" panose="020B0502020202020204" pitchFamily="34" charset="0"/>
              </a:rPr>
              <a:t>Read homebuying tips on </a:t>
            </a:r>
            <a:r>
              <a:rPr kumimoji="0" lang="en-US" sz="800" i="0" u="none" strike="noStrike" kern="1200" cap="none" spc="0" normalizeH="0" baseline="0" noProof="0" err="1">
                <a:ln>
                  <a:noFill/>
                </a:ln>
                <a:solidFill>
                  <a:schemeClr val="bg1"/>
                </a:solidFill>
                <a:effectLst/>
                <a:uLnTx/>
                <a:uFillTx/>
                <a:latin typeface="Century Gothic" panose="020B0502020202020204" pitchFamily="34" charset="0"/>
              </a:rPr>
              <a:t>Realtor.com</a:t>
            </a:r>
            <a:r>
              <a:rPr kumimoji="0" lang="en-US" sz="800" i="0" u="none" strike="noStrike" kern="1200" cap="none" spc="0" normalizeH="0" baseline="0" noProof="0">
                <a:ln>
                  <a:noFill/>
                </a:ln>
                <a:solidFill>
                  <a:schemeClr val="bg1"/>
                </a:solidFill>
                <a:effectLst/>
                <a:uLnTx/>
                <a:uFillTx/>
                <a:latin typeface="Century Gothic" panose="020B0502020202020204" pitchFamily="34" charset="0"/>
              </a:rPr>
              <a:t> on her work computer</a:t>
            </a:r>
          </a:p>
        </p:txBody>
      </p:sp>
      <p:sp>
        <p:nvSpPr>
          <p:cNvPr id="70" name="TextBox 69">
            <a:extLst>
              <a:ext uri="{FF2B5EF4-FFF2-40B4-BE49-F238E27FC236}">
                <a16:creationId xmlns:a16="http://schemas.microsoft.com/office/drawing/2014/main" id="{138210A0-57E6-2F4F-BFD5-57F7690B0E11}"/>
              </a:ext>
            </a:extLst>
          </p:cNvPr>
          <p:cNvSpPr txBox="1"/>
          <p:nvPr/>
        </p:nvSpPr>
        <p:spPr>
          <a:xfrm>
            <a:off x="1931029" y="4385159"/>
            <a:ext cx="1257464" cy="461665"/>
          </a:xfrm>
          <a:prstGeom prst="rect">
            <a:avLst/>
          </a:prstGeom>
          <a:noFill/>
        </p:spPr>
        <p:txBody>
          <a:bodyPr wrap="square">
            <a:spAutoFit/>
          </a:bodyPr>
          <a:lstStyle/>
          <a:p>
            <a:pPr lvl="0">
              <a:defRPr/>
            </a:pPr>
            <a:r>
              <a:rPr lang="en-US" sz="800" b="1">
                <a:solidFill>
                  <a:schemeClr val="bg1"/>
                </a:solidFill>
                <a:latin typeface="Century Gothic" panose="020B0502020202020204" pitchFamily="34" charset="0"/>
              </a:rPr>
              <a:t>6:00 PM </a:t>
            </a:r>
            <a:r>
              <a:rPr lang="en-US" sz="800">
                <a:solidFill>
                  <a:schemeClr val="bg1"/>
                </a:solidFill>
                <a:latin typeface="Century Gothic" panose="020B0502020202020204" pitchFamily="34" charset="0"/>
              </a:rPr>
              <a:t>- Visited ESPN.com</a:t>
            </a:r>
            <a:r>
              <a:rPr kumimoji="0" lang="en-US" sz="800" b="0" i="0" u="none" strike="noStrike" kern="1200" cap="none" spc="0" normalizeH="0" baseline="0" noProof="0">
                <a:ln>
                  <a:noFill/>
                </a:ln>
                <a:solidFill>
                  <a:schemeClr val="bg1"/>
                </a:solidFill>
                <a:effectLst/>
                <a:uLnTx/>
                <a:uFillTx/>
                <a:latin typeface="Century Gothic" panose="020B0502020202020204" pitchFamily="34" charset="0"/>
              </a:rPr>
              <a:t> on her iPad</a:t>
            </a:r>
          </a:p>
        </p:txBody>
      </p:sp>
      <p:grpSp>
        <p:nvGrpSpPr>
          <p:cNvPr id="3" name="Group 2">
            <a:extLst>
              <a:ext uri="{FF2B5EF4-FFF2-40B4-BE49-F238E27FC236}">
                <a16:creationId xmlns:a16="http://schemas.microsoft.com/office/drawing/2014/main" id="{381282A2-1518-DE49-80ED-F2612A89D782}"/>
              </a:ext>
            </a:extLst>
          </p:cNvPr>
          <p:cNvGrpSpPr/>
          <p:nvPr/>
        </p:nvGrpSpPr>
        <p:grpSpPr>
          <a:xfrm>
            <a:off x="3214076" y="1599422"/>
            <a:ext cx="1670369" cy="4122888"/>
            <a:chOff x="3275036" y="1806586"/>
            <a:chExt cx="1670369" cy="4122888"/>
          </a:xfrm>
        </p:grpSpPr>
        <p:grpSp>
          <p:nvGrpSpPr>
            <p:cNvPr id="96" name="Group 95">
              <a:extLst>
                <a:ext uri="{FF2B5EF4-FFF2-40B4-BE49-F238E27FC236}">
                  <a16:creationId xmlns:a16="http://schemas.microsoft.com/office/drawing/2014/main" id="{CE9C51D9-2915-6C44-83BD-191CAA56ED09}"/>
                </a:ext>
              </a:extLst>
            </p:cNvPr>
            <p:cNvGrpSpPr/>
            <p:nvPr/>
          </p:nvGrpSpPr>
          <p:grpSpPr>
            <a:xfrm>
              <a:off x="3750193" y="1947476"/>
              <a:ext cx="1195212" cy="3753491"/>
              <a:chOff x="3863371" y="1254602"/>
              <a:chExt cx="1340266" cy="4209025"/>
            </a:xfrm>
          </p:grpSpPr>
          <p:pic>
            <p:nvPicPr>
              <p:cNvPr id="100" name="Graphic 99">
                <a:extLst>
                  <a:ext uri="{FF2B5EF4-FFF2-40B4-BE49-F238E27FC236}">
                    <a16:creationId xmlns:a16="http://schemas.microsoft.com/office/drawing/2014/main" id="{711B717E-605C-744F-9F96-A1AF04555B8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12289"/>
              <a:stretch/>
            </p:blipFill>
            <p:spPr>
              <a:xfrm>
                <a:off x="3920980" y="1254602"/>
                <a:ext cx="1282657" cy="3653681"/>
              </a:xfrm>
              <a:prstGeom prst="rect">
                <a:avLst/>
              </a:prstGeom>
            </p:spPr>
          </p:pic>
          <p:pic>
            <p:nvPicPr>
              <p:cNvPr id="101" name="Graphic 100">
                <a:extLst>
                  <a:ext uri="{FF2B5EF4-FFF2-40B4-BE49-F238E27FC236}">
                    <a16:creationId xmlns:a16="http://schemas.microsoft.com/office/drawing/2014/main" id="{B815FCF4-947C-8D41-A549-2872002A2CE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30128" b="55299"/>
              <a:stretch/>
            </p:blipFill>
            <p:spPr>
              <a:xfrm>
                <a:off x="3863371" y="4856558"/>
                <a:ext cx="1282657" cy="607069"/>
              </a:xfrm>
              <a:prstGeom prst="rect">
                <a:avLst/>
              </a:prstGeom>
            </p:spPr>
          </p:pic>
        </p:grpSp>
        <p:grpSp>
          <p:nvGrpSpPr>
            <p:cNvPr id="102" name="Group 101">
              <a:extLst>
                <a:ext uri="{FF2B5EF4-FFF2-40B4-BE49-F238E27FC236}">
                  <a16:creationId xmlns:a16="http://schemas.microsoft.com/office/drawing/2014/main" id="{4F8539C4-5672-E141-9254-8B4A89D54DBE}"/>
                </a:ext>
              </a:extLst>
            </p:cNvPr>
            <p:cNvGrpSpPr/>
            <p:nvPr/>
          </p:nvGrpSpPr>
          <p:grpSpPr>
            <a:xfrm>
              <a:off x="3275036" y="1806586"/>
              <a:ext cx="1456614" cy="4122888"/>
              <a:chOff x="3275036" y="1806586"/>
              <a:chExt cx="1456614" cy="4122888"/>
            </a:xfrm>
          </p:grpSpPr>
          <p:pic>
            <p:nvPicPr>
              <p:cNvPr id="103" name="Picture 102" descr="A group of people in a line&#10;&#10;Description automatically generated with low confidence">
                <a:extLst>
                  <a:ext uri="{FF2B5EF4-FFF2-40B4-BE49-F238E27FC236}">
                    <a16:creationId xmlns:a16="http://schemas.microsoft.com/office/drawing/2014/main" id="{7BBA2465-2186-1249-8547-AC18E335CD2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75036" y="1806586"/>
                <a:ext cx="1456614" cy="4122888"/>
              </a:xfrm>
              <a:prstGeom prst="rect">
                <a:avLst/>
              </a:prstGeom>
            </p:spPr>
          </p:pic>
          <p:sp>
            <p:nvSpPr>
              <p:cNvPr id="104" name="TextBox 103">
                <a:extLst>
                  <a:ext uri="{FF2B5EF4-FFF2-40B4-BE49-F238E27FC236}">
                    <a16:creationId xmlns:a16="http://schemas.microsoft.com/office/drawing/2014/main" id="{9873AEB7-4F90-724B-A91A-18F037A00C2A}"/>
                  </a:ext>
                </a:extLst>
              </p:cNvPr>
              <p:cNvSpPr txBox="1"/>
              <p:nvPr/>
            </p:nvSpPr>
            <p:spPr>
              <a:xfrm>
                <a:off x="3465203" y="3471009"/>
                <a:ext cx="844313" cy="400110"/>
              </a:xfrm>
              <a:prstGeom prst="rect">
                <a:avLst/>
              </a:prstGeom>
              <a:solidFill>
                <a:srgbClr val="2DA5D7"/>
              </a:solidFill>
              <a:ln>
                <a:noFill/>
              </a:ln>
              <a:effectLst>
                <a:outerShdw blurRad="50800" dist="38100" dir="2700000" algn="tl" rotWithShape="0">
                  <a:prstClr val="black">
                    <a:alpha val="40000"/>
                  </a:prstClr>
                </a:outerShdw>
              </a:effectLst>
            </p:spPr>
            <p:txBody>
              <a:bodyPr wrap="square" rtlCol="0">
                <a:spAutoFit/>
              </a:bodyPr>
              <a:lstStyle/>
              <a:p>
                <a:pPr algn="ctr"/>
                <a:r>
                  <a:rPr lang="en-US" sz="1000" b="1">
                    <a:solidFill>
                      <a:schemeClr val="bg1"/>
                    </a:solidFill>
                    <a:latin typeface="Century Gothic" panose="020B0502020202020204" pitchFamily="34" charset="0"/>
                  </a:rPr>
                  <a:t>JAMES ROBERTS </a:t>
                </a:r>
              </a:p>
            </p:txBody>
          </p:sp>
        </p:grpSp>
      </p:grpSp>
      <p:grpSp>
        <p:nvGrpSpPr>
          <p:cNvPr id="109" name="Group 108">
            <a:extLst>
              <a:ext uri="{FF2B5EF4-FFF2-40B4-BE49-F238E27FC236}">
                <a16:creationId xmlns:a16="http://schemas.microsoft.com/office/drawing/2014/main" id="{3E4EB58A-930E-784D-8C74-2A105319BAB1}"/>
              </a:ext>
            </a:extLst>
          </p:cNvPr>
          <p:cNvGrpSpPr/>
          <p:nvPr/>
        </p:nvGrpSpPr>
        <p:grpSpPr>
          <a:xfrm>
            <a:off x="911477" y="1764132"/>
            <a:ext cx="1195212" cy="3753491"/>
            <a:chOff x="3863371" y="1254602"/>
            <a:chExt cx="1340266" cy="4209025"/>
          </a:xfrm>
        </p:grpSpPr>
        <p:pic>
          <p:nvPicPr>
            <p:cNvPr id="113" name="Graphic 112">
              <a:extLst>
                <a:ext uri="{FF2B5EF4-FFF2-40B4-BE49-F238E27FC236}">
                  <a16:creationId xmlns:a16="http://schemas.microsoft.com/office/drawing/2014/main" id="{6DDB5DD5-35E6-5144-8E6A-F87992DE690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12289"/>
            <a:stretch/>
          </p:blipFill>
          <p:spPr>
            <a:xfrm>
              <a:off x="3920980" y="1254602"/>
              <a:ext cx="1282657" cy="3653681"/>
            </a:xfrm>
            <a:prstGeom prst="rect">
              <a:avLst/>
            </a:prstGeom>
          </p:spPr>
        </p:pic>
        <p:pic>
          <p:nvPicPr>
            <p:cNvPr id="114" name="Graphic 113">
              <a:extLst>
                <a:ext uri="{FF2B5EF4-FFF2-40B4-BE49-F238E27FC236}">
                  <a16:creationId xmlns:a16="http://schemas.microsoft.com/office/drawing/2014/main" id="{C0111A68-8CF5-E14D-A4FB-00DAFD1D5A2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30128" b="55299"/>
            <a:stretch/>
          </p:blipFill>
          <p:spPr>
            <a:xfrm>
              <a:off x="3863371" y="4856558"/>
              <a:ext cx="1282657" cy="607069"/>
            </a:xfrm>
            <a:prstGeom prst="rect">
              <a:avLst/>
            </a:prstGeom>
          </p:spPr>
        </p:pic>
      </p:grpSp>
      <p:grpSp>
        <p:nvGrpSpPr>
          <p:cNvPr id="115" name="Group 114">
            <a:extLst>
              <a:ext uri="{FF2B5EF4-FFF2-40B4-BE49-F238E27FC236}">
                <a16:creationId xmlns:a16="http://schemas.microsoft.com/office/drawing/2014/main" id="{1F9BD172-35C3-6748-8C02-9E680472AD30}"/>
              </a:ext>
            </a:extLst>
          </p:cNvPr>
          <p:cNvGrpSpPr/>
          <p:nvPr/>
        </p:nvGrpSpPr>
        <p:grpSpPr>
          <a:xfrm>
            <a:off x="6053191" y="1735878"/>
            <a:ext cx="1466511" cy="3947705"/>
            <a:chOff x="6357664" y="1834182"/>
            <a:chExt cx="1466511" cy="3947705"/>
          </a:xfrm>
        </p:grpSpPr>
        <p:grpSp>
          <p:nvGrpSpPr>
            <p:cNvPr id="119" name="Group 118">
              <a:extLst>
                <a:ext uri="{FF2B5EF4-FFF2-40B4-BE49-F238E27FC236}">
                  <a16:creationId xmlns:a16="http://schemas.microsoft.com/office/drawing/2014/main" id="{BD1425C9-F8E9-C548-998F-7578186F82EE}"/>
                </a:ext>
              </a:extLst>
            </p:cNvPr>
            <p:cNvGrpSpPr/>
            <p:nvPr/>
          </p:nvGrpSpPr>
          <p:grpSpPr>
            <a:xfrm>
              <a:off x="6628963" y="1834182"/>
              <a:ext cx="1195212" cy="3753491"/>
              <a:chOff x="3863371" y="1254602"/>
              <a:chExt cx="1340266" cy="4209025"/>
            </a:xfrm>
          </p:grpSpPr>
          <p:pic>
            <p:nvPicPr>
              <p:cNvPr id="124" name="Graphic 123">
                <a:extLst>
                  <a:ext uri="{FF2B5EF4-FFF2-40B4-BE49-F238E27FC236}">
                    <a16:creationId xmlns:a16="http://schemas.microsoft.com/office/drawing/2014/main" id="{412398CF-B7AB-7E47-BCDC-390DD9DB82DC}"/>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12289"/>
              <a:stretch/>
            </p:blipFill>
            <p:spPr>
              <a:xfrm>
                <a:off x="3920980" y="1254602"/>
                <a:ext cx="1282657" cy="3653681"/>
              </a:xfrm>
              <a:prstGeom prst="rect">
                <a:avLst/>
              </a:prstGeom>
            </p:spPr>
          </p:pic>
          <p:pic>
            <p:nvPicPr>
              <p:cNvPr id="136" name="Graphic 135">
                <a:extLst>
                  <a:ext uri="{FF2B5EF4-FFF2-40B4-BE49-F238E27FC236}">
                    <a16:creationId xmlns:a16="http://schemas.microsoft.com/office/drawing/2014/main" id="{8A13DBDE-81A4-274E-8EDA-7ABD3F50F83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30128" b="55299"/>
              <a:stretch/>
            </p:blipFill>
            <p:spPr>
              <a:xfrm>
                <a:off x="3863371" y="4856558"/>
                <a:ext cx="1282657" cy="607069"/>
              </a:xfrm>
              <a:prstGeom prst="rect">
                <a:avLst/>
              </a:prstGeom>
            </p:spPr>
          </p:pic>
        </p:grpSp>
        <p:pic>
          <p:nvPicPr>
            <p:cNvPr id="117" name="Picture 116" descr="A group of people standing on a stage&#10;&#10;Description automatically generated with medium confidence">
              <a:extLst>
                <a:ext uri="{FF2B5EF4-FFF2-40B4-BE49-F238E27FC236}">
                  <a16:creationId xmlns:a16="http://schemas.microsoft.com/office/drawing/2014/main" id="{34C6FE35-5B8F-1341-8D11-B41D0B93FA1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357664" y="1954173"/>
              <a:ext cx="1221165" cy="3827714"/>
            </a:xfrm>
            <a:prstGeom prst="rect">
              <a:avLst/>
            </a:prstGeom>
          </p:spPr>
        </p:pic>
        <p:sp>
          <p:nvSpPr>
            <p:cNvPr id="118" name="TextBox 117">
              <a:extLst>
                <a:ext uri="{FF2B5EF4-FFF2-40B4-BE49-F238E27FC236}">
                  <a16:creationId xmlns:a16="http://schemas.microsoft.com/office/drawing/2014/main" id="{3D8887F0-31F8-6546-8AC0-5336E1E0A7CA}"/>
                </a:ext>
              </a:extLst>
            </p:cNvPr>
            <p:cNvSpPr txBox="1"/>
            <p:nvPr/>
          </p:nvSpPr>
          <p:spPr>
            <a:xfrm>
              <a:off x="6503296" y="3471009"/>
              <a:ext cx="888546" cy="400110"/>
            </a:xfrm>
            <a:prstGeom prst="rect">
              <a:avLst/>
            </a:prstGeom>
            <a:solidFill>
              <a:srgbClr val="2DA5D7"/>
            </a:solidFill>
            <a:ln>
              <a:noFill/>
            </a:ln>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1000" b="1">
                  <a:solidFill>
                    <a:schemeClr val="bg1"/>
                  </a:solidFill>
                  <a:latin typeface="Century Gothic"/>
                </a:rPr>
                <a:t>SHANELLE</a:t>
              </a:r>
            </a:p>
            <a:p>
              <a:pPr algn="ctr"/>
              <a:r>
                <a:rPr lang="en-US" sz="1000" b="1">
                  <a:solidFill>
                    <a:schemeClr val="bg1"/>
                  </a:solidFill>
                  <a:latin typeface="Century Gothic"/>
                </a:rPr>
                <a:t>ADAMS</a:t>
              </a:r>
            </a:p>
          </p:txBody>
        </p:sp>
      </p:grpSp>
      <p:grpSp>
        <p:nvGrpSpPr>
          <p:cNvPr id="52" name="Group 51">
            <a:extLst>
              <a:ext uri="{FF2B5EF4-FFF2-40B4-BE49-F238E27FC236}">
                <a16:creationId xmlns:a16="http://schemas.microsoft.com/office/drawing/2014/main" id="{D00F2632-C173-2E4F-A491-B8CFF8257939}"/>
              </a:ext>
            </a:extLst>
          </p:cNvPr>
          <p:cNvGrpSpPr/>
          <p:nvPr/>
        </p:nvGrpSpPr>
        <p:grpSpPr>
          <a:xfrm>
            <a:off x="510616" y="1764132"/>
            <a:ext cx="1042378" cy="4126540"/>
            <a:chOff x="425036" y="2034443"/>
            <a:chExt cx="1042378" cy="4126540"/>
          </a:xfrm>
        </p:grpSpPr>
        <p:pic>
          <p:nvPicPr>
            <p:cNvPr id="53" name="Picture 52" descr="A person posing for a picture&#10;&#10;Description automatically generated with medium confidence">
              <a:extLst>
                <a:ext uri="{FF2B5EF4-FFF2-40B4-BE49-F238E27FC236}">
                  <a16:creationId xmlns:a16="http://schemas.microsoft.com/office/drawing/2014/main" id="{1CC7438A-FD23-8746-9522-E2211E852252}"/>
                </a:ext>
              </a:extLst>
            </p:cNvPr>
            <p:cNvPicPr>
              <a:picLocks noChangeAspect="1"/>
            </p:cNvPicPr>
            <p:nvPr/>
          </p:nvPicPr>
          <p:blipFill rotWithShape="1">
            <a:blip r:embed="rId10"/>
            <a:srcRect l="22889" r="29640"/>
            <a:stretch/>
          </p:blipFill>
          <p:spPr>
            <a:xfrm>
              <a:off x="425036" y="2034443"/>
              <a:ext cx="1042378" cy="4126540"/>
            </a:xfrm>
            <a:prstGeom prst="rect">
              <a:avLst/>
            </a:prstGeom>
          </p:spPr>
        </p:pic>
        <p:sp>
          <p:nvSpPr>
            <p:cNvPr id="54" name="TextBox 53">
              <a:extLst>
                <a:ext uri="{FF2B5EF4-FFF2-40B4-BE49-F238E27FC236}">
                  <a16:creationId xmlns:a16="http://schemas.microsoft.com/office/drawing/2014/main" id="{16E0C129-4F3A-EB4D-96D2-A2CD54B73F25}"/>
                </a:ext>
              </a:extLst>
            </p:cNvPr>
            <p:cNvSpPr txBox="1"/>
            <p:nvPr/>
          </p:nvSpPr>
          <p:spPr>
            <a:xfrm>
              <a:off x="513285" y="3476802"/>
              <a:ext cx="836741" cy="400110"/>
            </a:xfrm>
            <a:prstGeom prst="rect">
              <a:avLst/>
            </a:prstGeom>
            <a:solidFill>
              <a:srgbClr val="2DA5D7"/>
            </a:solidFill>
            <a:ln>
              <a:noFill/>
            </a:ln>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US" sz="1000" b="1">
                  <a:solidFill>
                    <a:schemeClr val="bg1"/>
                  </a:solidFill>
                  <a:latin typeface="Century Gothic"/>
                </a:rPr>
                <a:t>BRITTANY</a:t>
              </a:r>
            </a:p>
            <a:p>
              <a:pPr algn="ctr"/>
              <a:r>
                <a:rPr lang="en-US" sz="1000" b="1">
                  <a:solidFill>
                    <a:schemeClr val="bg1"/>
                  </a:solidFill>
                  <a:latin typeface="Century Gothic"/>
                </a:rPr>
                <a:t>MYERS</a:t>
              </a:r>
            </a:p>
          </p:txBody>
        </p:sp>
      </p:grpSp>
    </p:spTree>
    <p:extLst>
      <p:ext uri="{BB962C8B-B14F-4D97-AF65-F5344CB8AC3E}">
        <p14:creationId xmlns:p14="http://schemas.microsoft.com/office/powerpoint/2010/main" val="28101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C025301-60DB-FC41-A21C-5CCA9ECBCC59}"/>
              </a:ext>
            </a:extLst>
          </p:cNvPr>
          <p:cNvSpPr/>
          <p:nvPr/>
        </p:nvSpPr>
        <p:spPr>
          <a:xfrm rot="16200000">
            <a:off x="535151" y="1645238"/>
            <a:ext cx="3735576" cy="4249871"/>
          </a:xfrm>
          <a:prstGeom prst="rect">
            <a:avLst/>
          </a:prstGeom>
          <a:gradFill>
            <a:gsLst>
              <a:gs pos="5000">
                <a:schemeClr val="accent1">
                  <a:lumMod val="5000"/>
                  <a:lumOff val="95000"/>
                  <a:alpha val="0"/>
                </a:schemeClr>
              </a:gs>
              <a:gs pos="58000">
                <a:srgbClr val="2DA5D7"/>
              </a:gs>
            </a:gsLst>
            <a:lin ang="163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72AFDA-071C-BD48-B2A6-EAAF441A3BBF}"/>
              </a:ext>
            </a:extLst>
          </p:cNvPr>
          <p:cNvSpPr/>
          <p:nvPr/>
        </p:nvSpPr>
        <p:spPr>
          <a:xfrm>
            <a:off x="278003" y="1902388"/>
            <a:ext cx="4249871" cy="37355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a:extLst>
              <a:ext uri="{FF2B5EF4-FFF2-40B4-BE49-F238E27FC236}">
                <a16:creationId xmlns:a16="http://schemas.microsoft.com/office/drawing/2014/main" id="{B9617700-A41D-E54E-8167-54415269ADE2}"/>
              </a:ext>
            </a:extLst>
          </p:cNvPr>
          <p:cNvSpPr>
            <a:spLocks noGrp="1"/>
          </p:cNvSpPr>
          <p:nvPr>
            <p:ph type="sldNum" sz="quarter" idx="12"/>
          </p:nvPr>
        </p:nvSpPr>
        <p:spPr/>
        <p:txBody>
          <a:bodyPr/>
          <a:lstStyle/>
          <a:p>
            <a:fld id="{63F76FC5-2933-C54F-A713-FD16EF779673}" type="slidenum">
              <a:rPr lang="en-US" smtClean="0">
                <a:solidFill>
                  <a:schemeClr val="accent1">
                    <a:lumMod val="75000"/>
                  </a:schemeClr>
                </a:solidFill>
                <a:latin typeface="Century Gothic" panose="020B0502020202020204" pitchFamily="34" charset="0"/>
              </a:rPr>
              <a:pPr/>
              <a:t>6</a:t>
            </a:fld>
            <a:endParaRPr lang="en-US">
              <a:solidFill>
                <a:schemeClr val="accent1">
                  <a:lumMod val="75000"/>
                </a:schemeClr>
              </a:solidFill>
              <a:latin typeface="Century Gothic" panose="020B0502020202020204" pitchFamily="34" charset="0"/>
            </a:endParaRPr>
          </a:p>
        </p:txBody>
      </p:sp>
      <p:sp>
        <p:nvSpPr>
          <p:cNvPr id="5" name="TextBox 4">
            <a:extLst>
              <a:ext uri="{FF2B5EF4-FFF2-40B4-BE49-F238E27FC236}">
                <a16:creationId xmlns:a16="http://schemas.microsoft.com/office/drawing/2014/main" id="{E1688C57-B323-4C96-8C63-784FDF718995}"/>
              </a:ext>
            </a:extLst>
          </p:cNvPr>
          <p:cNvSpPr txBox="1"/>
          <p:nvPr/>
        </p:nvSpPr>
        <p:spPr>
          <a:xfrm>
            <a:off x="440502" y="1979389"/>
            <a:ext cx="3814605" cy="3883051"/>
          </a:xfrm>
          <a:prstGeom prst="rect">
            <a:avLst/>
          </a:prstGeom>
          <a:noFill/>
        </p:spPr>
        <p:txBody>
          <a:bodyPr wrap="square" rtlCol="0">
            <a:spAutoFit/>
          </a:bodyPr>
          <a:lstStyle/>
          <a:p>
            <a:pPr>
              <a:lnSpc>
                <a:spcPct val="150000"/>
              </a:lnSpc>
            </a:pPr>
            <a:r>
              <a:rPr lang="en-US">
                <a:solidFill>
                  <a:schemeClr val="bg1"/>
                </a:solidFill>
                <a:latin typeface="Century Gothic" panose="020B0502020202020204" pitchFamily="34" charset="0"/>
              </a:rPr>
              <a:t>James will experience your brand messaging everywhere he is, as will Brittany, Shanelle, and every other unique individual we hand select, because we expertly marry his Digital DNA to your multi-channel ad campaign.  </a:t>
            </a:r>
          </a:p>
          <a:p>
            <a:pPr>
              <a:lnSpc>
                <a:spcPct val="200000"/>
              </a:lnSpc>
            </a:pPr>
            <a:endParaRPr lang="en-US">
              <a:solidFill>
                <a:schemeClr val="bg1"/>
              </a:solidFill>
              <a:latin typeface="Century Gothic" panose="020B0502020202020204" pitchFamily="34" charset="0"/>
            </a:endParaRPr>
          </a:p>
        </p:txBody>
      </p:sp>
      <p:pic>
        <p:nvPicPr>
          <p:cNvPr id="50" name="Picture 49" descr="A picture containing text, clipart&#10;&#10;Description automatically generated">
            <a:extLst>
              <a:ext uri="{FF2B5EF4-FFF2-40B4-BE49-F238E27FC236}">
                <a16:creationId xmlns:a16="http://schemas.microsoft.com/office/drawing/2014/main" id="{E24270C1-8D35-5145-B26E-988269196D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5293" y="6406528"/>
            <a:ext cx="1303998" cy="319925"/>
          </a:xfrm>
          <a:prstGeom prst="rect">
            <a:avLst/>
          </a:prstGeom>
        </p:spPr>
      </p:pic>
      <p:sp>
        <p:nvSpPr>
          <p:cNvPr id="80" name="TextBox 79">
            <a:extLst>
              <a:ext uri="{FF2B5EF4-FFF2-40B4-BE49-F238E27FC236}">
                <a16:creationId xmlns:a16="http://schemas.microsoft.com/office/drawing/2014/main" id="{5777A670-2E4D-164A-BA27-1F665E45E49C}"/>
              </a:ext>
            </a:extLst>
          </p:cNvPr>
          <p:cNvSpPr txBox="1"/>
          <p:nvPr/>
        </p:nvSpPr>
        <p:spPr>
          <a:xfrm>
            <a:off x="-1063435" y="-3153422"/>
            <a:ext cx="9026695" cy="1874039"/>
          </a:xfrm>
          <a:prstGeom prst="rect">
            <a:avLst/>
          </a:prstGeom>
          <a:noFill/>
          <a:effectLst>
            <a:outerShdw blurRad="76200" dist="152400" dir="18900000" algn="bl" rotWithShape="0">
              <a:schemeClr val="bg1">
                <a:alpha val="40000"/>
              </a:schemeClr>
            </a:outerShdw>
          </a:effectLst>
        </p:spPr>
        <p:txBody>
          <a:bodyPr wrap="square" rtlCol="0">
            <a:spAutoFit/>
          </a:bodyPr>
          <a:lstStyle/>
          <a:p>
            <a:pPr algn="ctr">
              <a:lnSpc>
                <a:spcPct val="65000"/>
              </a:lnSpc>
            </a:pPr>
            <a:r>
              <a:rPr lang="en-US" sz="3200" b="1" spc="-100">
                <a:effectLst>
                  <a:glow rad="50800">
                    <a:schemeClr val="bg1"/>
                  </a:glow>
                </a:effectLst>
                <a:ea typeface="Franklin Gothic Heavy" charset="0"/>
                <a:cs typeface="Franklin Gothic Heavy" charset="0"/>
              </a:rPr>
              <a:t>AUDIENCES:  WE FOLLOW THE SPECIFIC INDIVIDUALS WITH A CUSTOMIZED CAMPAIGN ACROSS MULTIPLE CHANNELS ON THE DEVICES THEY USE</a:t>
            </a:r>
          </a:p>
          <a:p>
            <a:pPr algn="ctr">
              <a:lnSpc>
                <a:spcPct val="65000"/>
              </a:lnSpc>
            </a:pPr>
            <a:endParaRPr lang="en-US" sz="3200" b="1" spc="-100">
              <a:effectLst>
                <a:glow rad="50800">
                  <a:schemeClr val="bg1"/>
                </a:glow>
              </a:effectLst>
              <a:ea typeface="Franklin Gothic Heavy" charset="0"/>
              <a:cs typeface="Franklin Gothic Heavy" charset="0"/>
            </a:endParaRPr>
          </a:p>
          <a:p>
            <a:pPr algn="ctr">
              <a:lnSpc>
                <a:spcPct val="65000"/>
              </a:lnSpc>
            </a:pPr>
            <a:r>
              <a:rPr lang="en-US" sz="2400" spc="-100">
                <a:effectLst>
                  <a:glow rad="50800">
                    <a:schemeClr val="bg1"/>
                  </a:glow>
                </a:effectLst>
                <a:ea typeface="Franklin Gothic Heavy" charset="0"/>
                <a:cs typeface="Franklin Gothic Heavy" charset="0"/>
              </a:rPr>
              <a:t>Your campaign will follow Brittany based on her unique </a:t>
            </a:r>
            <a:r>
              <a:rPr lang="en-US" sz="2400" i="1" spc="-100">
                <a:effectLst>
                  <a:glow rad="50800">
                    <a:schemeClr val="bg1"/>
                  </a:glow>
                </a:effectLst>
                <a:ea typeface="Franklin Gothic Heavy" charset="0"/>
                <a:cs typeface="Franklin Gothic Heavy" charset="0"/>
              </a:rPr>
              <a:t>digital DNA </a:t>
            </a:r>
            <a:r>
              <a:rPr lang="en-US" sz="2400" spc="-100">
                <a:effectLst>
                  <a:glow rad="50800">
                    <a:schemeClr val="bg1"/>
                  </a:glow>
                </a:effectLst>
                <a:ea typeface="Franklin Gothic Heavy" charset="0"/>
                <a:cs typeface="Franklin Gothic Heavy" charset="0"/>
              </a:rPr>
              <a:t>-- across the platforms and devices Brittany specifically uses</a:t>
            </a:r>
            <a:endParaRPr lang="en-US" sz="2000" spc="-100">
              <a:effectLst>
                <a:glow rad="50800">
                  <a:schemeClr val="bg1"/>
                </a:glow>
              </a:effectLst>
              <a:ea typeface="Franklin Gothic Heavy" charset="0"/>
              <a:cs typeface="Franklin Gothic Heavy" charset="0"/>
            </a:endParaRPr>
          </a:p>
        </p:txBody>
      </p:sp>
      <p:sp>
        <p:nvSpPr>
          <p:cNvPr id="81" name="TextBox 80">
            <a:extLst>
              <a:ext uri="{FF2B5EF4-FFF2-40B4-BE49-F238E27FC236}">
                <a16:creationId xmlns:a16="http://schemas.microsoft.com/office/drawing/2014/main" id="{B022DF2B-89DE-9E4F-83BE-C0324CF8DC3B}"/>
              </a:ext>
            </a:extLst>
          </p:cNvPr>
          <p:cNvSpPr txBox="1"/>
          <p:nvPr/>
        </p:nvSpPr>
        <p:spPr>
          <a:xfrm>
            <a:off x="-782845" y="-1282148"/>
            <a:ext cx="10372894" cy="646331"/>
          </a:xfrm>
          <a:prstGeom prst="rect">
            <a:avLst/>
          </a:prstGeom>
          <a:noFill/>
        </p:spPr>
        <p:txBody>
          <a:bodyPr wrap="square">
            <a:spAutoFit/>
          </a:bodyPr>
          <a:lstStyle/>
          <a:p>
            <a:r>
              <a:rPr lang="en-US"/>
              <a:t>To each targeted consumer, it will seem like you spent a million dollars  on an ad campaign… the secret is we’re just using technology to reach them more effectively.</a:t>
            </a:r>
          </a:p>
        </p:txBody>
      </p:sp>
      <p:sp>
        <p:nvSpPr>
          <p:cNvPr id="82" name="TextBox 81">
            <a:extLst>
              <a:ext uri="{FF2B5EF4-FFF2-40B4-BE49-F238E27FC236}">
                <a16:creationId xmlns:a16="http://schemas.microsoft.com/office/drawing/2014/main" id="{5BBC74D8-3DD1-F448-9D87-D6BE2A6DB9A1}"/>
              </a:ext>
            </a:extLst>
          </p:cNvPr>
          <p:cNvSpPr txBox="1"/>
          <p:nvPr/>
        </p:nvSpPr>
        <p:spPr>
          <a:xfrm>
            <a:off x="278004" y="31264"/>
            <a:ext cx="8496637" cy="1323439"/>
          </a:xfrm>
          <a:prstGeom prst="rect">
            <a:avLst/>
          </a:prstGeom>
          <a:noFill/>
        </p:spPr>
        <p:txBody>
          <a:bodyPr wrap="square" rtlCol="0">
            <a:spAutoFit/>
          </a:bodyPr>
          <a:lstStyle/>
          <a:p>
            <a:pPr rtl="0"/>
            <a:r>
              <a:rPr lang="en-US" sz="2000">
                <a:solidFill>
                  <a:schemeClr val="bg1"/>
                </a:solidFill>
                <a:latin typeface="Century Gothic" panose="020B0502020202020204" pitchFamily="34" charset="0"/>
              </a:rPr>
              <a:t>Unlike traditional digital marketing that often selects just one place a prospect </a:t>
            </a:r>
            <a:r>
              <a:rPr lang="en-US" sz="2000" i="1">
                <a:solidFill>
                  <a:schemeClr val="bg1"/>
                </a:solidFill>
                <a:latin typeface="Century Gothic" panose="020B0502020202020204" pitchFamily="34" charset="0"/>
              </a:rPr>
              <a:t>might </a:t>
            </a:r>
            <a:r>
              <a:rPr lang="en-US" sz="2000">
                <a:solidFill>
                  <a:schemeClr val="bg1"/>
                </a:solidFill>
                <a:latin typeface="Century Gothic" panose="020B0502020202020204" pitchFamily="34" charset="0"/>
              </a:rPr>
              <a:t>be, our unique and advanced technology allows us to reach each targeted person across their online journey and serves them ads </a:t>
            </a:r>
            <a:r>
              <a:rPr lang="en-US" sz="2000" i="1">
                <a:solidFill>
                  <a:schemeClr val="bg1"/>
                </a:solidFill>
                <a:latin typeface="Century Gothic" panose="020B0502020202020204" pitchFamily="34" charset="0"/>
              </a:rPr>
              <a:t>where we know they are</a:t>
            </a:r>
            <a:r>
              <a:rPr lang="en-US" sz="2000">
                <a:solidFill>
                  <a:schemeClr val="bg1"/>
                </a:solidFill>
                <a:latin typeface="Century Gothic" panose="020B0502020202020204" pitchFamily="34" charset="0"/>
              </a:rPr>
              <a:t>. </a:t>
            </a:r>
          </a:p>
        </p:txBody>
      </p:sp>
      <p:pic>
        <p:nvPicPr>
          <p:cNvPr id="45" name="Picture 44" descr="A group of people in a line&#10;&#10;Description automatically generated with low confidence">
            <a:extLst>
              <a:ext uri="{FF2B5EF4-FFF2-40B4-BE49-F238E27FC236}">
                <a16:creationId xmlns:a16="http://schemas.microsoft.com/office/drawing/2014/main" id="{0A3DC70F-E839-E34A-BA0B-C99897827E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2713" y="1163103"/>
            <a:ext cx="2089968" cy="5915571"/>
          </a:xfrm>
          <a:prstGeom prst="rect">
            <a:avLst/>
          </a:prstGeom>
        </p:spPr>
      </p:pic>
      <p:sp>
        <p:nvSpPr>
          <p:cNvPr id="46" name="TextBox 45">
            <a:extLst>
              <a:ext uri="{FF2B5EF4-FFF2-40B4-BE49-F238E27FC236}">
                <a16:creationId xmlns:a16="http://schemas.microsoft.com/office/drawing/2014/main" id="{9C59CBE9-DBBC-EE4B-AC60-75E59F0D580F}"/>
              </a:ext>
            </a:extLst>
          </p:cNvPr>
          <p:cNvSpPr txBox="1"/>
          <p:nvPr/>
        </p:nvSpPr>
        <p:spPr>
          <a:xfrm>
            <a:off x="5050750" y="1679307"/>
            <a:ext cx="1693003" cy="600164"/>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Century Gothic" panose="020B0502020202020204" pitchFamily="34" charset="0"/>
              </a:rPr>
              <a:t>Listened to his local morning show on his Amazon Echo</a:t>
            </a:r>
          </a:p>
        </p:txBody>
      </p:sp>
      <p:sp>
        <p:nvSpPr>
          <p:cNvPr id="47" name="TextBox 46">
            <a:extLst>
              <a:ext uri="{FF2B5EF4-FFF2-40B4-BE49-F238E27FC236}">
                <a16:creationId xmlns:a16="http://schemas.microsoft.com/office/drawing/2014/main" id="{9FE78582-C8A3-D441-AAFA-C81192673C9E}"/>
              </a:ext>
            </a:extLst>
          </p:cNvPr>
          <p:cNvSpPr txBox="1"/>
          <p:nvPr/>
        </p:nvSpPr>
        <p:spPr>
          <a:xfrm>
            <a:off x="5503076" y="2550754"/>
            <a:ext cx="1312520" cy="600164"/>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100">
                <a:solidFill>
                  <a:schemeClr val="bg1"/>
                </a:solidFill>
                <a:latin typeface="Century Gothic" panose="020B0502020202020204" pitchFamily="34" charset="0"/>
              </a:rPr>
              <a:t>Scrolled through his Facebook newsfeed</a:t>
            </a:r>
            <a:endParaRPr kumimoji="0" lang="en-US" sz="1100" b="0" i="0" u="none" strike="noStrike" kern="1200" cap="none" spc="0" normalizeH="0" baseline="0" noProof="0">
              <a:ln>
                <a:noFill/>
              </a:ln>
              <a:solidFill>
                <a:schemeClr val="bg1"/>
              </a:solidFill>
              <a:effectLst/>
              <a:uLnTx/>
              <a:uFillTx/>
              <a:latin typeface="Century Gothic" panose="020B0502020202020204" pitchFamily="34" charset="0"/>
            </a:endParaRPr>
          </a:p>
        </p:txBody>
      </p:sp>
      <p:sp>
        <p:nvSpPr>
          <p:cNvPr id="48" name="TextBox 47">
            <a:extLst>
              <a:ext uri="{FF2B5EF4-FFF2-40B4-BE49-F238E27FC236}">
                <a16:creationId xmlns:a16="http://schemas.microsoft.com/office/drawing/2014/main" id="{35060F6D-D33E-6C4F-94C1-A2CFEA75CD04}"/>
              </a:ext>
            </a:extLst>
          </p:cNvPr>
          <p:cNvSpPr txBox="1"/>
          <p:nvPr/>
        </p:nvSpPr>
        <p:spPr>
          <a:xfrm>
            <a:off x="5413467" y="5152882"/>
            <a:ext cx="1242876" cy="430887"/>
          </a:xfrm>
          <a:prstGeom prst="rect">
            <a:avLst/>
          </a:prstGeom>
          <a:noFill/>
        </p:spPr>
        <p:txBody>
          <a:bodyPr wrap="square">
            <a:spAutoFit/>
          </a:bodyPr>
          <a:lstStyle/>
          <a:p>
            <a:r>
              <a:rPr lang="en-US" sz="1100">
                <a:solidFill>
                  <a:schemeClr val="bg1"/>
                </a:solidFill>
                <a:latin typeface="Century Gothic" panose="020B0502020202020204" pitchFamily="34" charset="0"/>
              </a:rPr>
              <a:t>Streamed SNL on his Smart TV</a:t>
            </a:r>
          </a:p>
        </p:txBody>
      </p:sp>
      <p:sp>
        <p:nvSpPr>
          <p:cNvPr id="49" name="TextBox 48">
            <a:extLst>
              <a:ext uri="{FF2B5EF4-FFF2-40B4-BE49-F238E27FC236}">
                <a16:creationId xmlns:a16="http://schemas.microsoft.com/office/drawing/2014/main" id="{60897D23-0EB8-B345-8D06-9B6457B2881A}"/>
              </a:ext>
            </a:extLst>
          </p:cNvPr>
          <p:cNvSpPr txBox="1"/>
          <p:nvPr/>
        </p:nvSpPr>
        <p:spPr>
          <a:xfrm>
            <a:off x="5320762" y="4180703"/>
            <a:ext cx="1428287" cy="600164"/>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100">
                <a:solidFill>
                  <a:schemeClr val="bg1"/>
                </a:solidFill>
                <a:latin typeface="Century Gothic" panose="020B0502020202020204" pitchFamily="34" charset="0"/>
              </a:rPr>
              <a:t>Checked his email</a:t>
            </a:r>
            <a:r>
              <a:rPr kumimoji="0" lang="en-US" sz="1100" b="0" i="0" u="none" strike="noStrike" kern="1200" cap="none" spc="0" normalizeH="0" baseline="0" noProof="0">
                <a:ln>
                  <a:noFill/>
                </a:ln>
                <a:solidFill>
                  <a:schemeClr val="bg1"/>
                </a:solidFill>
                <a:effectLst/>
                <a:uLnTx/>
                <a:uFillTx/>
                <a:latin typeface="Century Gothic" panose="020B0502020202020204" pitchFamily="34" charset="0"/>
              </a:rPr>
              <a:t> on his work computer</a:t>
            </a:r>
          </a:p>
        </p:txBody>
      </p:sp>
      <p:sp>
        <p:nvSpPr>
          <p:cNvPr id="51" name="TextBox 50">
            <a:extLst>
              <a:ext uri="{FF2B5EF4-FFF2-40B4-BE49-F238E27FC236}">
                <a16:creationId xmlns:a16="http://schemas.microsoft.com/office/drawing/2014/main" id="{51C2FC5A-34B1-CD41-B45B-D2F4A6F4BE2D}"/>
              </a:ext>
            </a:extLst>
          </p:cNvPr>
          <p:cNvSpPr txBox="1"/>
          <p:nvPr/>
        </p:nvSpPr>
        <p:spPr>
          <a:xfrm>
            <a:off x="5494301" y="3325759"/>
            <a:ext cx="1275577" cy="600164"/>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a:ln>
                  <a:noFill/>
                </a:ln>
                <a:solidFill>
                  <a:schemeClr val="bg1"/>
                </a:solidFill>
                <a:effectLst/>
                <a:uLnTx/>
                <a:uFillTx/>
                <a:latin typeface="Century Gothic" panose="020B0502020202020204" pitchFamily="34" charset="0"/>
              </a:rPr>
              <a:t>Viewed homes on </a:t>
            </a:r>
            <a:r>
              <a:rPr lang="en-US" sz="1100">
                <a:solidFill>
                  <a:schemeClr val="bg1"/>
                </a:solidFill>
                <a:latin typeface="Century Gothic" panose="020B0502020202020204" pitchFamily="34" charset="0"/>
              </a:rPr>
              <a:t>Zillow</a:t>
            </a:r>
            <a:r>
              <a:rPr kumimoji="0" lang="en-US" sz="1100" i="0" u="none" strike="noStrike" kern="1200" cap="none" spc="0" normalizeH="0" baseline="0" noProof="0">
                <a:ln>
                  <a:noFill/>
                </a:ln>
                <a:solidFill>
                  <a:schemeClr val="bg1"/>
                </a:solidFill>
                <a:effectLst/>
                <a:uLnTx/>
                <a:uFillTx/>
                <a:latin typeface="Century Gothic" panose="020B0502020202020204" pitchFamily="34" charset="0"/>
              </a:rPr>
              <a:t>.com on his iPad</a:t>
            </a:r>
          </a:p>
        </p:txBody>
      </p:sp>
      <p:sp>
        <p:nvSpPr>
          <p:cNvPr id="52" name="TextBox 51">
            <a:extLst>
              <a:ext uri="{FF2B5EF4-FFF2-40B4-BE49-F238E27FC236}">
                <a16:creationId xmlns:a16="http://schemas.microsoft.com/office/drawing/2014/main" id="{BB37073D-E73A-0A43-A734-89312ADB5D78}"/>
              </a:ext>
            </a:extLst>
          </p:cNvPr>
          <p:cNvSpPr txBox="1"/>
          <p:nvPr/>
        </p:nvSpPr>
        <p:spPr>
          <a:xfrm>
            <a:off x="3991918" y="3051773"/>
            <a:ext cx="1312520" cy="261610"/>
          </a:xfrm>
          <a:prstGeom prst="rect">
            <a:avLst/>
          </a:prstGeom>
          <a:solidFill>
            <a:srgbClr val="2DA5D7"/>
          </a:solidFill>
          <a:ln>
            <a:noFill/>
          </a:ln>
          <a:effectLst>
            <a:outerShdw blurRad="50800" dist="38100" dir="2700000" algn="tl" rotWithShape="0">
              <a:prstClr val="black">
                <a:alpha val="40000"/>
              </a:prstClr>
            </a:outerShdw>
          </a:effectLst>
        </p:spPr>
        <p:txBody>
          <a:bodyPr wrap="square" rtlCol="0">
            <a:spAutoFit/>
          </a:bodyPr>
          <a:lstStyle/>
          <a:p>
            <a:pPr algn="ctr"/>
            <a:r>
              <a:rPr lang="en-US" sz="1100" b="1">
                <a:solidFill>
                  <a:schemeClr val="bg1"/>
                </a:solidFill>
                <a:latin typeface="Century Gothic" panose="020B0502020202020204" pitchFamily="34" charset="0"/>
              </a:rPr>
              <a:t>JAMES ROBERTS </a:t>
            </a:r>
          </a:p>
        </p:txBody>
      </p:sp>
      <p:sp>
        <p:nvSpPr>
          <p:cNvPr id="40" name="TextBox 39">
            <a:extLst>
              <a:ext uri="{FF2B5EF4-FFF2-40B4-BE49-F238E27FC236}">
                <a16:creationId xmlns:a16="http://schemas.microsoft.com/office/drawing/2014/main" id="{AD77E562-A6F9-724C-8C3A-4968E5BD2CF9}"/>
              </a:ext>
            </a:extLst>
          </p:cNvPr>
          <p:cNvSpPr txBox="1">
            <a:spLocks/>
          </p:cNvSpPr>
          <p:nvPr/>
        </p:nvSpPr>
        <p:spPr>
          <a:xfrm>
            <a:off x="6939735" y="1690103"/>
            <a:ext cx="1828800" cy="523220"/>
          </a:xfrm>
          <a:prstGeom prst="rect">
            <a:avLst/>
          </a:prstGeom>
          <a:solidFill>
            <a:srgbClr val="34C3FF"/>
          </a:solidFill>
        </p:spPr>
        <p:txBody>
          <a:bodyPr wrap="square" anchor="ctr" anchorCtr="0">
            <a:spAutoFit/>
          </a:bodyPr>
          <a:lstStyle/>
          <a:p>
            <a:pPr algn="r"/>
            <a:r>
              <a:rPr lang="en-US" sz="1400">
                <a:solidFill>
                  <a:schemeClr val="bg1"/>
                </a:solidFill>
                <a:latin typeface="Century Gothic" panose="020B0502020202020204" pitchFamily="34" charset="0"/>
              </a:rPr>
              <a:t>Heard your </a:t>
            </a:r>
          </a:p>
          <a:p>
            <a:pPr algn="r"/>
            <a:r>
              <a:rPr lang="en-US" sz="1400">
                <a:solidFill>
                  <a:schemeClr val="bg1"/>
                </a:solidFill>
                <a:latin typeface="Century Gothic" panose="020B0502020202020204" pitchFamily="34" charset="0"/>
              </a:rPr>
              <a:t>audio ad</a:t>
            </a:r>
          </a:p>
        </p:txBody>
      </p:sp>
      <p:sp>
        <p:nvSpPr>
          <p:cNvPr id="41" name="TextBox 40">
            <a:extLst>
              <a:ext uri="{FF2B5EF4-FFF2-40B4-BE49-F238E27FC236}">
                <a16:creationId xmlns:a16="http://schemas.microsoft.com/office/drawing/2014/main" id="{D7D56A89-A2B9-AA40-88D6-68074DE0D38C}"/>
              </a:ext>
            </a:extLst>
          </p:cNvPr>
          <p:cNvSpPr txBox="1">
            <a:spLocks/>
          </p:cNvSpPr>
          <p:nvPr/>
        </p:nvSpPr>
        <p:spPr>
          <a:xfrm>
            <a:off x="6939734" y="2554199"/>
            <a:ext cx="1819827" cy="523220"/>
          </a:xfrm>
          <a:prstGeom prst="rect">
            <a:avLst/>
          </a:prstGeom>
          <a:solidFill>
            <a:srgbClr val="34C3FF"/>
          </a:solidFill>
        </p:spPr>
        <p:txBody>
          <a:bodyPr wrap="square" anchor="ctr" anchorCtr="0">
            <a:spAutoFit/>
          </a:bodyPr>
          <a:lstStyle/>
          <a:p>
            <a:pPr algn="r"/>
            <a:r>
              <a:rPr lang="en-US" sz="1400">
                <a:solidFill>
                  <a:schemeClr val="bg1"/>
                </a:solidFill>
                <a:latin typeface="Century Gothic" panose="020B0502020202020204" pitchFamily="34" charset="0"/>
              </a:rPr>
              <a:t>Viewed your </a:t>
            </a:r>
          </a:p>
          <a:p>
            <a:pPr algn="r"/>
            <a:r>
              <a:rPr lang="en-US" sz="1400">
                <a:solidFill>
                  <a:schemeClr val="bg1"/>
                </a:solidFill>
                <a:latin typeface="Century Gothic" panose="020B0502020202020204" pitchFamily="34" charset="0"/>
              </a:rPr>
              <a:t>social ad</a:t>
            </a:r>
          </a:p>
        </p:txBody>
      </p:sp>
      <p:sp>
        <p:nvSpPr>
          <p:cNvPr id="43" name="TextBox 42">
            <a:extLst>
              <a:ext uri="{FF2B5EF4-FFF2-40B4-BE49-F238E27FC236}">
                <a16:creationId xmlns:a16="http://schemas.microsoft.com/office/drawing/2014/main" id="{99670F6A-AF72-FA4D-9B21-589EBF6FCAA4}"/>
              </a:ext>
            </a:extLst>
          </p:cNvPr>
          <p:cNvSpPr txBox="1">
            <a:spLocks/>
          </p:cNvSpPr>
          <p:nvPr/>
        </p:nvSpPr>
        <p:spPr>
          <a:xfrm>
            <a:off x="6939735" y="4249432"/>
            <a:ext cx="1828800" cy="523220"/>
          </a:xfrm>
          <a:prstGeom prst="rect">
            <a:avLst/>
          </a:prstGeom>
          <a:solidFill>
            <a:srgbClr val="34C3FF"/>
          </a:solidFill>
        </p:spPr>
        <p:txBody>
          <a:bodyPr wrap="square" anchor="ctr" anchorCtr="0">
            <a:spAutoFit/>
          </a:bodyPr>
          <a:lstStyle/>
          <a:p>
            <a:pPr algn="r"/>
            <a:r>
              <a:rPr lang="en-US" sz="1400">
                <a:solidFill>
                  <a:schemeClr val="bg1"/>
                </a:solidFill>
                <a:latin typeface="Century Gothic" panose="020B0502020202020204" pitchFamily="34" charset="0"/>
              </a:rPr>
              <a:t>Viewed your </a:t>
            </a:r>
          </a:p>
          <a:p>
            <a:pPr algn="r"/>
            <a:r>
              <a:rPr lang="en-US" sz="1400">
                <a:solidFill>
                  <a:schemeClr val="bg1"/>
                </a:solidFill>
                <a:latin typeface="Century Gothic" panose="020B0502020202020204" pitchFamily="34" charset="0"/>
              </a:rPr>
              <a:t>email</a:t>
            </a:r>
          </a:p>
        </p:txBody>
      </p:sp>
      <p:pic>
        <p:nvPicPr>
          <p:cNvPr id="59" name="Graphic 58">
            <a:extLst>
              <a:ext uri="{FF2B5EF4-FFF2-40B4-BE49-F238E27FC236}">
                <a16:creationId xmlns:a16="http://schemas.microsoft.com/office/drawing/2014/main" id="{846ACD3D-0C14-5B44-ACB5-8799DA0F29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18398" y="2974605"/>
            <a:ext cx="265297" cy="431879"/>
          </a:xfrm>
          <a:prstGeom prst="rect">
            <a:avLst/>
          </a:prstGeom>
          <a:effectLst>
            <a:outerShdw blurRad="50800" dist="38100" dir="2700000" algn="tl" rotWithShape="0">
              <a:prstClr val="black">
                <a:alpha val="40000"/>
              </a:prstClr>
            </a:outerShdw>
          </a:effectLst>
        </p:spPr>
      </p:pic>
      <p:sp>
        <p:nvSpPr>
          <p:cNvPr id="60" name="TextBox 59">
            <a:extLst>
              <a:ext uri="{FF2B5EF4-FFF2-40B4-BE49-F238E27FC236}">
                <a16:creationId xmlns:a16="http://schemas.microsoft.com/office/drawing/2014/main" id="{B3B13B81-C285-324B-A1B1-EA8505487DC0}"/>
              </a:ext>
            </a:extLst>
          </p:cNvPr>
          <p:cNvSpPr txBox="1"/>
          <p:nvPr/>
        </p:nvSpPr>
        <p:spPr>
          <a:xfrm>
            <a:off x="4171251" y="3313383"/>
            <a:ext cx="1275578" cy="369332"/>
          </a:xfrm>
          <a:prstGeom prst="rect">
            <a:avLst/>
          </a:prstGeom>
          <a:noFill/>
        </p:spPr>
        <p:txBody>
          <a:bodyPr wrap="square">
            <a:spAutoFit/>
          </a:bodyPr>
          <a:lstStyle/>
          <a:p>
            <a:r>
              <a:rPr lang="en-US" sz="900" b="1">
                <a:solidFill>
                  <a:schemeClr val="bg1"/>
                </a:solidFill>
                <a:latin typeface="Century Gothic" panose="020B0502020202020204" pitchFamily="34" charset="0"/>
              </a:rPr>
              <a:t>9876 1</a:t>
            </a:r>
            <a:r>
              <a:rPr lang="en-US" sz="900" b="1" baseline="30000">
                <a:solidFill>
                  <a:schemeClr val="bg1"/>
                </a:solidFill>
                <a:latin typeface="Century Gothic" panose="020B0502020202020204" pitchFamily="34" charset="0"/>
              </a:rPr>
              <a:t>sT</a:t>
            </a:r>
            <a:r>
              <a:rPr lang="en-US" sz="900" b="1">
                <a:solidFill>
                  <a:schemeClr val="bg1"/>
                </a:solidFill>
                <a:latin typeface="Century Gothic" panose="020B0502020202020204" pitchFamily="34" charset="0"/>
              </a:rPr>
              <a:t> Avenue City, State </a:t>
            </a:r>
          </a:p>
        </p:txBody>
      </p:sp>
      <p:grpSp>
        <p:nvGrpSpPr>
          <p:cNvPr id="14" name="Group 13">
            <a:extLst>
              <a:ext uri="{FF2B5EF4-FFF2-40B4-BE49-F238E27FC236}">
                <a16:creationId xmlns:a16="http://schemas.microsoft.com/office/drawing/2014/main" id="{0BB0E80A-66BA-E045-ADF8-D6C0C16C9F0D}"/>
              </a:ext>
            </a:extLst>
          </p:cNvPr>
          <p:cNvGrpSpPr/>
          <p:nvPr/>
        </p:nvGrpSpPr>
        <p:grpSpPr>
          <a:xfrm>
            <a:off x="6966592" y="1737679"/>
            <a:ext cx="470217" cy="430316"/>
            <a:chOff x="6855299" y="1730421"/>
            <a:chExt cx="570839" cy="522400"/>
          </a:xfrm>
        </p:grpSpPr>
        <p:pic>
          <p:nvPicPr>
            <p:cNvPr id="6" name="Graphic 5">
              <a:extLst>
                <a:ext uri="{FF2B5EF4-FFF2-40B4-BE49-F238E27FC236}">
                  <a16:creationId xmlns:a16="http://schemas.microsoft.com/office/drawing/2014/main" id="{7A1FC5EC-272E-1142-B8CD-B556765246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34876" y="1856014"/>
              <a:ext cx="260316" cy="244725"/>
            </a:xfrm>
            <a:prstGeom prst="rect">
              <a:avLst/>
            </a:prstGeom>
          </p:spPr>
        </p:pic>
        <p:pic>
          <p:nvPicPr>
            <p:cNvPr id="9" name="Graphic 8">
              <a:extLst>
                <a:ext uri="{FF2B5EF4-FFF2-40B4-BE49-F238E27FC236}">
                  <a16:creationId xmlns:a16="http://schemas.microsoft.com/office/drawing/2014/main" id="{236035D6-3B69-0A49-AFF8-E423F0577E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554094">
              <a:off x="6855299" y="1730421"/>
              <a:ext cx="570839" cy="522400"/>
            </a:xfrm>
            <a:prstGeom prst="rect">
              <a:avLst/>
            </a:prstGeom>
          </p:spPr>
        </p:pic>
      </p:grpSp>
      <p:pic>
        <p:nvPicPr>
          <p:cNvPr id="19" name="Graphic 18">
            <a:extLst>
              <a:ext uri="{FF2B5EF4-FFF2-40B4-BE49-F238E27FC236}">
                <a16:creationId xmlns:a16="http://schemas.microsoft.com/office/drawing/2014/main" id="{B043BF71-2530-1649-A9BF-A9977BEAC7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62086" y="2584259"/>
            <a:ext cx="382623" cy="477027"/>
          </a:xfrm>
          <a:prstGeom prst="rect">
            <a:avLst/>
          </a:prstGeom>
        </p:spPr>
      </p:pic>
      <p:sp>
        <p:nvSpPr>
          <p:cNvPr id="30" name="TextBox 29">
            <a:extLst>
              <a:ext uri="{FF2B5EF4-FFF2-40B4-BE49-F238E27FC236}">
                <a16:creationId xmlns:a16="http://schemas.microsoft.com/office/drawing/2014/main" id="{465F53E3-4CF8-4123-9FC2-8EB593456093}"/>
              </a:ext>
            </a:extLst>
          </p:cNvPr>
          <p:cNvSpPr txBox="1">
            <a:spLocks/>
          </p:cNvSpPr>
          <p:nvPr/>
        </p:nvSpPr>
        <p:spPr>
          <a:xfrm>
            <a:off x="6952892" y="3385613"/>
            <a:ext cx="1828800" cy="523220"/>
          </a:xfrm>
          <a:prstGeom prst="rect">
            <a:avLst/>
          </a:prstGeom>
          <a:solidFill>
            <a:srgbClr val="34C3FF"/>
          </a:solidFill>
        </p:spPr>
        <p:txBody>
          <a:bodyPr wrap="square" anchor="ctr" anchorCtr="0">
            <a:spAutoFit/>
          </a:bodyPr>
          <a:lstStyle/>
          <a:p>
            <a:pPr algn="r"/>
            <a:r>
              <a:rPr lang="en-US" sz="1400">
                <a:solidFill>
                  <a:schemeClr val="bg1"/>
                </a:solidFill>
                <a:latin typeface="Century Gothic" panose="020B0502020202020204" pitchFamily="34" charset="0"/>
              </a:rPr>
              <a:t>Viewed your digital ad</a:t>
            </a:r>
          </a:p>
        </p:txBody>
      </p:sp>
      <p:sp>
        <p:nvSpPr>
          <p:cNvPr id="32" name="TextBox 31">
            <a:extLst>
              <a:ext uri="{FF2B5EF4-FFF2-40B4-BE49-F238E27FC236}">
                <a16:creationId xmlns:a16="http://schemas.microsoft.com/office/drawing/2014/main" id="{3390D4E1-9FB6-4A75-930A-5D1AFE6BAA56}"/>
              </a:ext>
            </a:extLst>
          </p:cNvPr>
          <p:cNvSpPr txBox="1">
            <a:spLocks/>
          </p:cNvSpPr>
          <p:nvPr/>
        </p:nvSpPr>
        <p:spPr>
          <a:xfrm>
            <a:off x="6935077" y="5114745"/>
            <a:ext cx="1834906" cy="523220"/>
          </a:xfrm>
          <a:prstGeom prst="rect">
            <a:avLst/>
          </a:prstGeom>
          <a:solidFill>
            <a:srgbClr val="34C3FF"/>
          </a:solidFill>
        </p:spPr>
        <p:txBody>
          <a:bodyPr wrap="square" anchor="ctr" anchorCtr="0">
            <a:spAutoFit/>
          </a:bodyPr>
          <a:lstStyle/>
          <a:p>
            <a:pPr algn="r"/>
            <a:r>
              <a:rPr lang="en-US" sz="1400">
                <a:solidFill>
                  <a:schemeClr val="bg1"/>
                </a:solidFill>
                <a:latin typeface="Century Gothic" panose="020B0502020202020204" pitchFamily="34" charset="0"/>
              </a:rPr>
              <a:t>Viewed your </a:t>
            </a:r>
            <a:br>
              <a:rPr lang="en-US" sz="1400">
                <a:solidFill>
                  <a:schemeClr val="bg1"/>
                </a:solidFill>
                <a:latin typeface="Century Gothic" panose="020B0502020202020204" pitchFamily="34" charset="0"/>
              </a:rPr>
            </a:br>
            <a:r>
              <a:rPr lang="en-US" sz="1400">
                <a:solidFill>
                  <a:schemeClr val="bg1"/>
                </a:solidFill>
                <a:latin typeface="Century Gothic" panose="020B0502020202020204" pitchFamily="34" charset="0"/>
              </a:rPr>
              <a:t>video ad</a:t>
            </a:r>
          </a:p>
        </p:txBody>
      </p:sp>
      <p:pic>
        <p:nvPicPr>
          <p:cNvPr id="4" name="Graphic 3">
            <a:extLst>
              <a:ext uri="{FF2B5EF4-FFF2-40B4-BE49-F238E27FC236}">
                <a16:creationId xmlns:a16="http://schemas.microsoft.com/office/drawing/2014/main" id="{1347EB28-22E1-1340-B074-EEDC1A3A757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78955">
            <a:off x="7030828" y="4357338"/>
            <a:ext cx="466213" cy="343773"/>
          </a:xfrm>
          <a:prstGeom prst="rect">
            <a:avLst/>
          </a:prstGeom>
        </p:spPr>
      </p:pic>
      <p:pic>
        <p:nvPicPr>
          <p:cNvPr id="10" name="Graphic 9">
            <a:extLst>
              <a:ext uri="{FF2B5EF4-FFF2-40B4-BE49-F238E27FC236}">
                <a16:creationId xmlns:a16="http://schemas.microsoft.com/office/drawing/2014/main" id="{0EB757CF-301B-E645-ADBD-4E00C78E7D4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072449" y="3421386"/>
            <a:ext cx="445487" cy="451674"/>
          </a:xfrm>
          <a:prstGeom prst="rect">
            <a:avLst/>
          </a:prstGeom>
        </p:spPr>
      </p:pic>
      <p:grpSp>
        <p:nvGrpSpPr>
          <p:cNvPr id="12" name="Group 11">
            <a:extLst>
              <a:ext uri="{FF2B5EF4-FFF2-40B4-BE49-F238E27FC236}">
                <a16:creationId xmlns:a16="http://schemas.microsoft.com/office/drawing/2014/main" id="{B9BAE6F0-E838-6340-86BF-7A6E3E79B3D4}"/>
              </a:ext>
            </a:extLst>
          </p:cNvPr>
          <p:cNvGrpSpPr/>
          <p:nvPr/>
        </p:nvGrpSpPr>
        <p:grpSpPr>
          <a:xfrm>
            <a:off x="7009933" y="5071374"/>
            <a:ext cx="526009" cy="525604"/>
            <a:chOff x="6962044" y="5044562"/>
            <a:chExt cx="581183" cy="580735"/>
          </a:xfrm>
        </p:grpSpPr>
        <p:pic>
          <p:nvPicPr>
            <p:cNvPr id="33" name="Graphic 32">
              <a:extLst>
                <a:ext uri="{FF2B5EF4-FFF2-40B4-BE49-F238E27FC236}">
                  <a16:creationId xmlns:a16="http://schemas.microsoft.com/office/drawing/2014/main" id="{2FB399A2-079D-42ED-AA50-B2E1E86F9987}"/>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r="41090" b="30968"/>
            <a:stretch/>
          </p:blipFill>
          <p:spPr>
            <a:xfrm>
              <a:off x="6962044" y="5044562"/>
              <a:ext cx="392518" cy="576056"/>
            </a:xfrm>
            <a:prstGeom prst="rect">
              <a:avLst/>
            </a:prstGeom>
          </p:spPr>
        </p:pic>
        <p:pic>
          <p:nvPicPr>
            <p:cNvPr id="34" name="Graphic 33">
              <a:extLst>
                <a:ext uri="{FF2B5EF4-FFF2-40B4-BE49-F238E27FC236}">
                  <a16:creationId xmlns:a16="http://schemas.microsoft.com/office/drawing/2014/main" id="{0F4615B3-B072-4A4A-8374-D3E78D6C11A6}"/>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l="60557" r="4549" b="30968"/>
            <a:stretch/>
          </p:blipFill>
          <p:spPr>
            <a:xfrm>
              <a:off x="7310729" y="5049241"/>
              <a:ext cx="232498" cy="576056"/>
            </a:xfrm>
            <a:prstGeom prst="rect">
              <a:avLst/>
            </a:prstGeom>
          </p:spPr>
        </p:pic>
      </p:grpSp>
    </p:spTree>
    <p:extLst>
      <p:ext uri="{BB962C8B-B14F-4D97-AF65-F5344CB8AC3E}">
        <p14:creationId xmlns:p14="http://schemas.microsoft.com/office/powerpoint/2010/main" val="284028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3" grpId="0" animBg="1"/>
      <p:bldP spid="30"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erson posing for a picture&#10;&#10;Description automatically generated with medium confidence">
            <a:extLst>
              <a:ext uri="{FF2B5EF4-FFF2-40B4-BE49-F238E27FC236}">
                <a16:creationId xmlns:a16="http://schemas.microsoft.com/office/drawing/2014/main" id="{133C27AE-B1FD-D542-A5EE-CC392A8A5205}"/>
              </a:ext>
            </a:extLst>
          </p:cNvPr>
          <p:cNvPicPr>
            <a:picLocks noChangeAspect="1"/>
          </p:cNvPicPr>
          <p:nvPr/>
        </p:nvPicPr>
        <p:blipFill rotWithShape="1">
          <a:blip r:embed="rId3"/>
          <a:srcRect l="22889" r="29640"/>
          <a:stretch/>
        </p:blipFill>
        <p:spPr>
          <a:xfrm>
            <a:off x="4997227" y="147973"/>
            <a:ext cx="1661399" cy="6577104"/>
          </a:xfrm>
          <a:prstGeom prst="rect">
            <a:avLst/>
          </a:prstGeom>
        </p:spPr>
      </p:pic>
      <p:cxnSp>
        <p:nvCxnSpPr>
          <p:cNvPr id="17" name="Straight Connector 16">
            <a:extLst>
              <a:ext uri="{FF2B5EF4-FFF2-40B4-BE49-F238E27FC236}">
                <a16:creationId xmlns:a16="http://schemas.microsoft.com/office/drawing/2014/main" id="{95461950-B578-7746-80CE-5E6D07F73F15}"/>
              </a:ext>
            </a:extLst>
          </p:cNvPr>
          <p:cNvCxnSpPr/>
          <p:nvPr/>
        </p:nvCxnSpPr>
        <p:spPr>
          <a:xfrm>
            <a:off x="0" y="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9D6C77A-0C42-A145-89A1-FDCC2162D815}"/>
              </a:ext>
            </a:extLst>
          </p:cNvPr>
          <p:cNvGrpSpPr/>
          <p:nvPr/>
        </p:nvGrpSpPr>
        <p:grpSpPr>
          <a:xfrm>
            <a:off x="0" y="106803"/>
            <a:ext cx="4826254" cy="6751197"/>
            <a:chOff x="0" y="-1"/>
            <a:chExt cx="4826254" cy="6751197"/>
          </a:xfrm>
        </p:grpSpPr>
        <p:sp>
          <p:nvSpPr>
            <p:cNvPr id="8" name="Rectangle 7">
              <a:extLst>
                <a:ext uri="{FF2B5EF4-FFF2-40B4-BE49-F238E27FC236}">
                  <a16:creationId xmlns:a16="http://schemas.microsoft.com/office/drawing/2014/main" id="{D03EA41E-0E08-E049-B131-6ED3341F5DB1}"/>
                </a:ext>
              </a:extLst>
            </p:cNvPr>
            <p:cNvSpPr/>
            <p:nvPr/>
          </p:nvSpPr>
          <p:spPr>
            <a:xfrm rot="10800000">
              <a:off x="0" y="-1"/>
              <a:ext cx="4826254" cy="6751197"/>
            </a:xfrm>
            <a:prstGeom prst="rect">
              <a:avLst/>
            </a:prstGeom>
            <a:gradFill>
              <a:gsLst>
                <a:gs pos="5000">
                  <a:schemeClr val="accent1">
                    <a:lumMod val="5000"/>
                    <a:lumOff val="95000"/>
                    <a:alpha val="0"/>
                  </a:schemeClr>
                </a:gs>
                <a:gs pos="58000">
                  <a:srgbClr val="2DA5D7"/>
                </a:gs>
              </a:gsLst>
              <a:lin ang="163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5FEED1-5F25-4D4A-B388-AFEE2F7814E4}"/>
                </a:ext>
              </a:extLst>
            </p:cNvPr>
            <p:cNvSpPr/>
            <p:nvPr/>
          </p:nvSpPr>
          <p:spPr>
            <a:xfrm>
              <a:off x="104937" y="345766"/>
              <a:ext cx="4524225" cy="4934236"/>
            </a:xfrm>
            <a:prstGeom prst="rect">
              <a:avLst/>
            </a:prstGeom>
          </p:spPr>
          <p:txBody>
            <a:bodyPr wrap="square">
              <a:spAutoFit/>
            </a:bodyPr>
            <a:lstStyle/>
            <a:p>
              <a:pPr algn="ctr">
                <a:lnSpc>
                  <a:spcPct val="110000"/>
                </a:lnSpc>
              </a:pPr>
              <a:endParaRPr lang="en-US" sz="2400">
                <a:solidFill>
                  <a:schemeClr val="bg1"/>
                </a:solidFill>
              </a:endParaRPr>
            </a:p>
            <a:p>
              <a:pPr algn="ctr">
                <a:lnSpc>
                  <a:spcPct val="110000"/>
                </a:lnSpc>
              </a:pPr>
              <a:r>
                <a:rPr lang="en-US" sz="2400" b="1">
                  <a:solidFill>
                    <a:schemeClr val="bg1"/>
                  </a:solidFill>
                  <a:latin typeface="Century Gothic" panose="020B0502020202020204" pitchFamily="34" charset="0"/>
                </a:rPr>
                <a:t>AND WE CAN PROVE IT WORKS! </a:t>
              </a:r>
            </a:p>
            <a:p>
              <a:pPr algn="ctr">
                <a:lnSpc>
                  <a:spcPct val="110000"/>
                </a:lnSpc>
              </a:pPr>
              <a:endParaRPr lang="en-US" sz="2400">
                <a:solidFill>
                  <a:schemeClr val="bg1"/>
                </a:solidFill>
                <a:latin typeface="Century Gothic" panose="020B0502020202020204" pitchFamily="34" charset="0"/>
              </a:endParaRPr>
            </a:p>
            <a:p>
              <a:pPr algn="ctr">
                <a:lnSpc>
                  <a:spcPct val="110000"/>
                </a:lnSpc>
              </a:pPr>
              <a:r>
                <a:rPr lang="en-US" sz="2400">
                  <a:solidFill>
                    <a:schemeClr val="bg1"/>
                  </a:solidFill>
                  <a:latin typeface="Century Gothic" panose="020B0502020202020204" pitchFamily="34" charset="0"/>
                </a:rPr>
                <a:t>Because we know the name of everyone who saw your DNA Digital campaign, we can prove ROI in an unprecedented way – you can match those names to your new leads and customers. </a:t>
              </a:r>
            </a:p>
          </p:txBody>
        </p:sp>
      </p:grpSp>
      <p:sp>
        <p:nvSpPr>
          <p:cNvPr id="23" name="Slide Number Placeholder 22">
            <a:extLst>
              <a:ext uri="{FF2B5EF4-FFF2-40B4-BE49-F238E27FC236}">
                <a16:creationId xmlns:a16="http://schemas.microsoft.com/office/drawing/2014/main" id="{B9617700-A41D-E54E-8167-54415269ADE2}"/>
              </a:ext>
            </a:extLst>
          </p:cNvPr>
          <p:cNvSpPr>
            <a:spLocks noGrp="1"/>
          </p:cNvSpPr>
          <p:nvPr>
            <p:ph type="sldNum" sz="quarter" idx="12"/>
          </p:nvPr>
        </p:nvSpPr>
        <p:spPr/>
        <p:txBody>
          <a:bodyPr/>
          <a:lstStyle/>
          <a:p>
            <a:fld id="{63F76FC5-2933-C54F-A713-FD16EF779673}" type="slidenum">
              <a:rPr lang="en-US" smtClean="0">
                <a:solidFill>
                  <a:schemeClr val="accent1">
                    <a:lumMod val="75000"/>
                  </a:schemeClr>
                </a:solidFill>
              </a:rPr>
              <a:pPr/>
              <a:t>7</a:t>
            </a:fld>
            <a:endParaRPr lang="en-US">
              <a:solidFill>
                <a:schemeClr val="accent1">
                  <a:lumMod val="75000"/>
                </a:schemeClr>
              </a:solidFill>
            </a:endParaRPr>
          </a:p>
        </p:txBody>
      </p:sp>
      <p:sp>
        <p:nvSpPr>
          <p:cNvPr id="13" name="TextBox 12">
            <a:extLst>
              <a:ext uri="{FF2B5EF4-FFF2-40B4-BE49-F238E27FC236}">
                <a16:creationId xmlns:a16="http://schemas.microsoft.com/office/drawing/2014/main" id="{81AA0454-A196-2145-90D8-A0F44A56DEDE}"/>
              </a:ext>
            </a:extLst>
          </p:cNvPr>
          <p:cNvSpPr txBox="1"/>
          <p:nvPr/>
        </p:nvSpPr>
        <p:spPr>
          <a:xfrm>
            <a:off x="12075654" y="7583758"/>
            <a:ext cx="7892142" cy="349648"/>
          </a:xfrm>
          <a:prstGeom prst="rect">
            <a:avLst/>
          </a:prstGeom>
          <a:noFill/>
        </p:spPr>
        <p:txBody>
          <a:bodyPr wrap="square">
            <a:spAutoFit/>
          </a:bodyPr>
          <a:lstStyle/>
          <a:p>
            <a:pPr algn="ctr">
              <a:lnSpc>
                <a:spcPct val="110000"/>
              </a:lnSpc>
            </a:pPr>
            <a:r>
              <a:rPr lang="en-US" sz="1600">
                <a:solidFill>
                  <a:schemeClr val="bg1"/>
                </a:solidFill>
              </a:rPr>
              <a:t>To each targeted consumer,  </a:t>
            </a:r>
            <a:r>
              <a:rPr lang="en-US" sz="1600" b="1">
                <a:solidFill>
                  <a:schemeClr val="bg1"/>
                </a:solidFill>
              </a:rPr>
              <a:t>it will seem like you spent a million dollars </a:t>
            </a:r>
            <a:r>
              <a:rPr lang="en-US" sz="1600">
                <a:solidFill>
                  <a:schemeClr val="bg1"/>
                </a:solidFill>
              </a:rPr>
              <a:t>on an ad campaign…</a:t>
            </a:r>
          </a:p>
        </p:txBody>
      </p:sp>
      <p:pic>
        <p:nvPicPr>
          <p:cNvPr id="19" name="Picture 2">
            <a:extLst>
              <a:ext uri="{FF2B5EF4-FFF2-40B4-BE49-F238E27FC236}">
                <a16:creationId xmlns:a16="http://schemas.microsoft.com/office/drawing/2014/main" id="{4771BB42-C249-44B8-9DE2-C54180F2912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83103" y="5801807"/>
            <a:ext cx="3258433" cy="7983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group of people standing on a stage&#10;&#10;Description automatically generated with medium confidence">
            <a:extLst>
              <a:ext uri="{FF2B5EF4-FFF2-40B4-BE49-F238E27FC236}">
                <a16:creationId xmlns:a16="http://schemas.microsoft.com/office/drawing/2014/main" id="{79AE4408-B517-3148-9144-C75E91D1FD2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02744" y="135305"/>
            <a:ext cx="1916982" cy="6395565"/>
          </a:xfrm>
          <a:prstGeom prst="rect">
            <a:avLst/>
          </a:prstGeom>
        </p:spPr>
      </p:pic>
      <p:pic>
        <p:nvPicPr>
          <p:cNvPr id="29" name="Picture 28" descr="A group of people in a line&#10;&#10;Description automatically generated with low confidence">
            <a:extLst>
              <a:ext uri="{FF2B5EF4-FFF2-40B4-BE49-F238E27FC236}">
                <a16:creationId xmlns:a16="http://schemas.microsoft.com/office/drawing/2014/main" id="{4D10CB16-B898-654F-A167-4EA0847B3EA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42518" y="-32693"/>
            <a:ext cx="2387517" cy="6757770"/>
          </a:xfrm>
          <a:prstGeom prst="rect">
            <a:avLst/>
          </a:prstGeom>
        </p:spPr>
      </p:pic>
      <p:grpSp>
        <p:nvGrpSpPr>
          <p:cNvPr id="21" name="Group 20">
            <a:extLst>
              <a:ext uri="{FF2B5EF4-FFF2-40B4-BE49-F238E27FC236}">
                <a16:creationId xmlns:a16="http://schemas.microsoft.com/office/drawing/2014/main" id="{B032A263-BE44-6F4F-895E-09E6227247DE}"/>
              </a:ext>
            </a:extLst>
          </p:cNvPr>
          <p:cNvGrpSpPr/>
          <p:nvPr/>
        </p:nvGrpSpPr>
        <p:grpSpPr>
          <a:xfrm>
            <a:off x="7880186" y="1812850"/>
            <a:ext cx="1047493" cy="445790"/>
            <a:chOff x="2934567" y="1694962"/>
            <a:chExt cx="1047493" cy="445790"/>
          </a:xfrm>
        </p:grpSpPr>
        <p:sp>
          <p:nvSpPr>
            <p:cNvPr id="22" name="TextBox 21">
              <a:extLst>
                <a:ext uri="{FF2B5EF4-FFF2-40B4-BE49-F238E27FC236}">
                  <a16:creationId xmlns:a16="http://schemas.microsoft.com/office/drawing/2014/main" id="{00269C23-EEEA-AD42-BC3E-E5768A035280}"/>
                </a:ext>
              </a:extLst>
            </p:cNvPr>
            <p:cNvSpPr txBox="1"/>
            <p:nvPr/>
          </p:nvSpPr>
          <p:spPr>
            <a:xfrm>
              <a:off x="3074341" y="1709865"/>
              <a:ext cx="907719" cy="430887"/>
            </a:xfrm>
            <a:prstGeom prst="rect">
              <a:avLst/>
            </a:prstGeom>
            <a:solidFill>
              <a:srgbClr val="2DA5D7"/>
            </a:solidFill>
            <a:ln>
              <a:noFill/>
            </a:ln>
            <a:effectLst>
              <a:outerShdw blurRad="50800" dist="38100" dir="2700000" algn="tl" rotWithShape="0">
                <a:prstClr val="black">
                  <a:alpha val="40000"/>
                </a:prstClr>
              </a:outerShdw>
            </a:effectLst>
          </p:spPr>
          <p:txBody>
            <a:bodyPr wrap="square" rtlCol="0">
              <a:spAutoFit/>
            </a:bodyPr>
            <a:lstStyle/>
            <a:p>
              <a:pPr marL="57150" algn="ctr"/>
              <a:r>
                <a:rPr lang="en-US" sz="1100" b="1">
                  <a:solidFill>
                    <a:schemeClr val="bg1"/>
                  </a:solidFill>
                  <a:latin typeface="Century Gothic" panose="020B0502020202020204" pitchFamily="34" charset="0"/>
                </a:rPr>
                <a:t>SHANELLE</a:t>
              </a:r>
            </a:p>
            <a:p>
              <a:pPr marL="57150" algn="ctr"/>
              <a:r>
                <a:rPr lang="en-US" sz="1100" b="1">
                  <a:solidFill>
                    <a:schemeClr val="bg1"/>
                  </a:solidFill>
                  <a:latin typeface="Century Gothic" panose="020B0502020202020204" pitchFamily="34" charset="0"/>
                </a:rPr>
                <a:t>ADAMS</a:t>
              </a:r>
            </a:p>
          </p:txBody>
        </p:sp>
        <p:pic>
          <p:nvPicPr>
            <p:cNvPr id="25" name="Graphic 24">
              <a:extLst>
                <a:ext uri="{FF2B5EF4-FFF2-40B4-BE49-F238E27FC236}">
                  <a16:creationId xmlns:a16="http://schemas.microsoft.com/office/drawing/2014/main" id="{A033EDCB-6C42-CF47-BF38-E7EC4CC729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34567" y="1694962"/>
              <a:ext cx="272314" cy="443302"/>
            </a:xfrm>
            <a:prstGeom prst="rect">
              <a:avLst/>
            </a:prstGeom>
            <a:effectLst>
              <a:outerShdw blurRad="50800" dist="38100" dir="2700000" algn="tl" rotWithShape="0">
                <a:prstClr val="black">
                  <a:alpha val="40000"/>
                </a:prstClr>
              </a:outerShdw>
            </a:effectLst>
          </p:spPr>
        </p:pic>
      </p:grpSp>
      <p:grpSp>
        <p:nvGrpSpPr>
          <p:cNvPr id="26" name="Group 25">
            <a:extLst>
              <a:ext uri="{FF2B5EF4-FFF2-40B4-BE49-F238E27FC236}">
                <a16:creationId xmlns:a16="http://schemas.microsoft.com/office/drawing/2014/main" id="{F21B995D-6A61-1A43-AC60-20755845BE2E}"/>
              </a:ext>
            </a:extLst>
          </p:cNvPr>
          <p:cNvGrpSpPr/>
          <p:nvPr/>
        </p:nvGrpSpPr>
        <p:grpSpPr>
          <a:xfrm>
            <a:off x="4973858" y="1812850"/>
            <a:ext cx="1039054" cy="445790"/>
            <a:chOff x="1766827" y="1694962"/>
            <a:chExt cx="1039054" cy="445790"/>
          </a:xfrm>
        </p:grpSpPr>
        <p:sp>
          <p:nvSpPr>
            <p:cNvPr id="27" name="TextBox 26">
              <a:extLst>
                <a:ext uri="{FF2B5EF4-FFF2-40B4-BE49-F238E27FC236}">
                  <a16:creationId xmlns:a16="http://schemas.microsoft.com/office/drawing/2014/main" id="{E5F166F2-AE1E-1442-A995-73A9925A30C8}"/>
                </a:ext>
              </a:extLst>
            </p:cNvPr>
            <p:cNvSpPr txBox="1"/>
            <p:nvPr/>
          </p:nvSpPr>
          <p:spPr>
            <a:xfrm>
              <a:off x="1898162" y="1709865"/>
              <a:ext cx="907719" cy="430887"/>
            </a:xfrm>
            <a:prstGeom prst="rect">
              <a:avLst/>
            </a:prstGeom>
            <a:solidFill>
              <a:srgbClr val="2DA5D7"/>
            </a:solidFill>
            <a:ln>
              <a:noFill/>
            </a:ln>
            <a:effectLst>
              <a:outerShdw blurRad="50800" dist="38100" dir="2700000" algn="tl" rotWithShape="0">
                <a:prstClr val="black">
                  <a:alpha val="40000"/>
                </a:prstClr>
              </a:outerShdw>
            </a:effectLst>
          </p:spPr>
          <p:txBody>
            <a:bodyPr wrap="square" rtlCol="0">
              <a:spAutoFit/>
            </a:bodyPr>
            <a:lstStyle/>
            <a:p>
              <a:pPr marL="57150" algn="ctr"/>
              <a:r>
                <a:rPr lang="en-US" sz="1100" b="1">
                  <a:solidFill>
                    <a:schemeClr val="bg1"/>
                  </a:solidFill>
                  <a:latin typeface="Century Gothic" panose="020B0502020202020204" pitchFamily="34" charset="0"/>
                </a:rPr>
                <a:t>BRITTANY</a:t>
              </a:r>
            </a:p>
            <a:p>
              <a:pPr marL="57150" algn="ctr"/>
              <a:r>
                <a:rPr lang="en-US" sz="1100" b="1">
                  <a:solidFill>
                    <a:schemeClr val="bg1"/>
                  </a:solidFill>
                  <a:latin typeface="Century Gothic" panose="020B0502020202020204" pitchFamily="34" charset="0"/>
                </a:rPr>
                <a:t>MYERS</a:t>
              </a:r>
            </a:p>
          </p:txBody>
        </p:sp>
        <p:pic>
          <p:nvPicPr>
            <p:cNvPr id="28" name="Graphic 27">
              <a:extLst>
                <a:ext uri="{FF2B5EF4-FFF2-40B4-BE49-F238E27FC236}">
                  <a16:creationId xmlns:a16="http://schemas.microsoft.com/office/drawing/2014/main" id="{CF68C49D-8FE1-B946-9226-32E102DDF0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66827" y="1694962"/>
              <a:ext cx="272314" cy="443302"/>
            </a:xfrm>
            <a:prstGeom prst="rect">
              <a:avLst/>
            </a:prstGeom>
            <a:effectLst>
              <a:outerShdw blurRad="50800" dist="38100" dir="2700000" algn="tl" rotWithShape="0">
                <a:prstClr val="black">
                  <a:alpha val="40000"/>
                </a:prstClr>
              </a:outerShdw>
            </a:effectLst>
          </p:spPr>
        </p:pic>
      </p:grpSp>
      <p:grpSp>
        <p:nvGrpSpPr>
          <p:cNvPr id="33" name="Group 32">
            <a:extLst>
              <a:ext uri="{FF2B5EF4-FFF2-40B4-BE49-F238E27FC236}">
                <a16:creationId xmlns:a16="http://schemas.microsoft.com/office/drawing/2014/main" id="{D9C6406F-4606-5649-8233-829A452044F7}"/>
              </a:ext>
            </a:extLst>
          </p:cNvPr>
          <p:cNvGrpSpPr/>
          <p:nvPr/>
        </p:nvGrpSpPr>
        <p:grpSpPr>
          <a:xfrm>
            <a:off x="6383412" y="1814094"/>
            <a:ext cx="963001" cy="443302"/>
            <a:chOff x="693711" y="1685818"/>
            <a:chExt cx="963001" cy="443302"/>
          </a:xfrm>
        </p:grpSpPr>
        <p:sp>
          <p:nvSpPr>
            <p:cNvPr id="34" name="TextBox 33">
              <a:extLst>
                <a:ext uri="{FF2B5EF4-FFF2-40B4-BE49-F238E27FC236}">
                  <a16:creationId xmlns:a16="http://schemas.microsoft.com/office/drawing/2014/main" id="{D087258D-B122-2049-826A-D6A99A7F5E23}"/>
                </a:ext>
              </a:extLst>
            </p:cNvPr>
            <p:cNvSpPr txBox="1"/>
            <p:nvPr/>
          </p:nvSpPr>
          <p:spPr>
            <a:xfrm>
              <a:off x="847749" y="1698233"/>
              <a:ext cx="808963" cy="430887"/>
            </a:xfrm>
            <a:prstGeom prst="rect">
              <a:avLst/>
            </a:prstGeom>
            <a:solidFill>
              <a:srgbClr val="2DA5D7"/>
            </a:solidFill>
            <a:ln>
              <a:noFill/>
            </a:ln>
            <a:effectLst>
              <a:outerShdw blurRad="50800" dist="38100" dir="2700000" algn="tl" rotWithShape="0">
                <a:prstClr val="black">
                  <a:alpha val="40000"/>
                </a:prstClr>
              </a:outerShdw>
            </a:effectLst>
          </p:spPr>
          <p:txBody>
            <a:bodyPr wrap="square" rtlCol="0">
              <a:spAutoFit/>
            </a:bodyPr>
            <a:lstStyle/>
            <a:p>
              <a:pPr marL="57150" algn="ctr"/>
              <a:r>
                <a:rPr lang="en-US" sz="1100" b="1">
                  <a:solidFill>
                    <a:schemeClr val="bg1"/>
                  </a:solidFill>
                  <a:latin typeface="Century Gothic" panose="020B0502020202020204" pitchFamily="34" charset="0"/>
                </a:rPr>
                <a:t>JAMES ROBERTS </a:t>
              </a:r>
            </a:p>
          </p:txBody>
        </p:sp>
        <p:pic>
          <p:nvPicPr>
            <p:cNvPr id="35" name="Graphic 34">
              <a:extLst>
                <a:ext uri="{FF2B5EF4-FFF2-40B4-BE49-F238E27FC236}">
                  <a16:creationId xmlns:a16="http://schemas.microsoft.com/office/drawing/2014/main" id="{A9939CA7-2ACE-BC41-BA87-7169570686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3711" y="1685818"/>
              <a:ext cx="272314" cy="443302"/>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1892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B79199-33A7-B441-A632-BD17865BAB50}"/>
              </a:ext>
            </a:extLst>
          </p:cNvPr>
          <p:cNvSpPr>
            <a:spLocks noGrp="1"/>
          </p:cNvSpPr>
          <p:nvPr>
            <p:ph type="sldNum" sz="quarter" idx="4294967295"/>
          </p:nvPr>
        </p:nvSpPr>
        <p:spPr>
          <a:xfrm>
            <a:off x="8748713" y="6386513"/>
            <a:ext cx="395287" cy="365125"/>
          </a:xfrm>
        </p:spPr>
        <p:txBody>
          <a:bodyPr/>
          <a:lstStyle/>
          <a:p>
            <a:fld id="{63F76FC5-2933-C54F-A713-FD16EF779673}" type="slidenum">
              <a:rPr lang="en-US" dirty="0" smtClean="0"/>
              <a:pPr/>
              <a:t>8</a:t>
            </a:fld>
            <a:endParaRPr lang="en-US"/>
          </a:p>
        </p:txBody>
      </p:sp>
      <p:sp>
        <p:nvSpPr>
          <p:cNvPr id="3" name="TextBox 2">
            <a:extLst>
              <a:ext uri="{FF2B5EF4-FFF2-40B4-BE49-F238E27FC236}">
                <a16:creationId xmlns:a16="http://schemas.microsoft.com/office/drawing/2014/main" id="{15D9D0DE-981A-FA4F-97B1-02DE45945D0F}"/>
              </a:ext>
            </a:extLst>
          </p:cNvPr>
          <p:cNvSpPr txBox="1"/>
          <p:nvPr/>
        </p:nvSpPr>
        <p:spPr>
          <a:xfrm>
            <a:off x="3063835" y="2395923"/>
            <a:ext cx="6080165" cy="923330"/>
          </a:xfrm>
          <a:prstGeom prst="rect">
            <a:avLst/>
          </a:prstGeom>
          <a:noFill/>
        </p:spPr>
        <p:txBody>
          <a:bodyPr wrap="square" lIns="91440" tIns="45720" rIns="91440" bIns="45720" rtlCol="0" anchor="t">
            <a:spAutoFit/>
          </a:bodyPr>
          <a:lstStyle/>
          <a:p>
            <a:pPr algn="ctr"/>
            <a:r>
              <a:rPr lang="en-US" sz="5400" b="1">
                <a:latin typeface="Century Gothic"/>
              </a:rPr>
              <a:t>SPEC COUNT</a:t>
            </a:r>
            <a:endParaRPr lang="en-US" sz="5400">
              <a:latin typeface="Century Gothic"/>
            </a:endParaRPr>
          </a:p>
        </p:txBody>
      </p:sp>
    </p:spTree>
    <p:extLst>
      <p:ext uri="{BB962C8B-B14F-4D97-AF65-F5344CB8AC3E}">
        <p14:creationId xmlns:p14="http://schemas.microsoft.com/office/powerpoint/2010/main" val="121036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6CD53E-9D1F-4882-9488-907C2D78C63D}"/>
              </a:ext>
            </a:extLst>
          </p:cNvPr>
          <p:cNvSpPr>
            <a:spLocks noGrp="1"/>
          </p:cNvSpPr>
          <p:nvPr>
            <p:ph type="sldNum" sz="quarter" idx="12"/>
          </p:nvPr>
        </p:nvSpPr>
        <p:spPr/>
        <p:txBody>
          <a:bodyPr/>
          <a:lstStyle/>
          <a:p>
            <a:fld id="{63F76FC5-2933-C54F-A713-FD16EF779673}" type="slidenum">
              <a:rPr lang="en-US" smtClean="0"/>
              <a:pPr/>
              <a:t>9</a:t>
            </a:fld>
            <a:endParaRPr lang="en-US"/>
          </a:p>
        </p:txBody>
      </p:sp>
      <p:sp>
        <p:nvSpPr>
          <p:cNvPr id="4" name="TextBox 3">
            <a:extLst>
              <a:ext uri="{FF2B5EF4-FFF2-40B4-BE49-F238E27FC236}">
                <a16:creationId xmlns:a16="http://schemas.microsoft.com/office/drawing/2014/main" id="{A28ADFA9-683F-4B8B-867E-460B6D55A27C}"/>
              </a:ext>
            </a:extLst>
          </p:cNvPr>
          <p:cNvSpPr txBox="1"/>
          <p:nvPr/>
        </p:nvSpPr>
        <p:spPr>
          <a:xfrm>
            <a:off x="334074" y="444464"/>
            <a:ext cx="85540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a:solidFill>
                  <a:srgbClr val="FFFFFF"/>
                </a:solidFill>
                <a:latin typeface="Century Gothic"/>
                <a:cs typeface="Calibri"/>
              </a:rPr>
              <a:t>We identified the most relevant target audience for you. </a:t>
            </a:r>
            <a:endParaRPr lang="en-US" sz="1600">
              <a:solidFill>
                <a:srgbClr val="FFFFFF"/>
              </a:solidFill>
              <a:latin typeface="Century Gothic"/>
              <a:cs typeface="Calibri"/>
            </a:endParaRPr>
          </a:p>
        </p:txBody>
      </p:sp>
      <p:sp>
        <p:nvSpPr>
          <p:cNvPr id="5" name="TextBox 1">
            <a:extLst>
              <a:ext uri="{FF2B5EF4-FFF2-40B4-BE49-F238E27FC236}">
                <a16:creationId xmlns:a16="http://schemas.microsoft.com/office/drawing/2014/main" id="{FE39B0AE-94A6-4EE9-8E66-4EA042F5F0DE}"/>
              </a:ext>
            </a:extLst>
          </p:cNvPr>
          <p:cNvSpPr txBox="1"/>
          <p:nvPr/>
        </p:nvSpPr>
        <p:spPr>
          <a:xfrm>
            <a:off x="219971" y="2159070"/>
            <a:ext cx="3638520" cy="249818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en-US" sz="1600" b="1">
                <a:solidFill>
                  <a:srgbClr val="FFFFFF"/>
                </a:solidFill>
                <a:latin typeface="Century Gothic"/>
              </a:rPr>
              <a:t>You want to reach...</a:t>
            </a:r>
            <a:endParaRPr lang="en-US"/>
          </a:p>
          <a:p>
            <a:pPr algn="ctr">
              <a:lnSpc>
                <a:spcPct val="150000"/>
              </a:lnSpc>
            </a:pPr>
            <a:endParaRPr lang="en-US" sz="600">
              <a:solidFill>
                <a:srgbClr val="FFFFFF"/>
              </a:solidFill>
              <a:latin typeface="Century Gothic"/>
            </a:endParaRPr>
          </a:p>
          <a:p>
            <a:pPr algn="ctr">
              <a:lnSpc>
                <a:spcPct val="150000"/>
              </a:lnSpc>
            </a:pPr>
            <a:r>
              <a:rPr lang="en-US" sz="1400">
                <a:solidFill>
                  <a:srgbClr val="FF0000"/>
                </a:solidFill>
                <a:latin typeface="Century Gothic"/>
              </a:rPr>
              <a:t> </a:t>
            </a:r>
            <a:r>
              <a:rPr lang="en-US" sz="1400">
                <a:solidFill>
                  <a:schemeClr val="bg1"/>
                </a:solidFill>
                <a:latin typeface="Century Gothic"/>
              </a:rPr>
              <a:t>High-value homeowners within your business areas that have strong credit and are likely either already in the market to refinance their homes or can be convinced to do so with powerful offers/reminders. </a:t>
            </a:r>
          </a:p>
        </p:txBody>
      </p:sp>
      <p:sp>
        <p:nvSpPr>
          <p:cNvPr id="7" name="TextBox 6">
            <a:extLst>
              <a:ext uri="{FF2B5EF4-FFF2-40B4-BE49-F238E27FC236}">
                <a16:creationId xmlns:a16="http://schemas.microsoft.com/office/drawing/2014/main" id="{37B77C75-8FF4-4128-B8A2-8BD0D16E6C95}"/>
              </a:ext>
            </a:extLst>
          </p:cNvPr>
          <p:cNvSpPr txBox="1"/>
          <p:nvPr/>
        </p:nvSpPr>
        <p:spPr>
          <a:xfrm>
            <a:off x="4286341" y="2087361"/>
            <a:ext cx="4542937" cy="25326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en-US">
                <a:solidFill>
                  <a:schemeClr val="bg1"/>
                </a:solidFill>
                <a:latin typeface="Century Gothic"/>
              </a:rPr>
              <a:t>Memphis, Nashville &amp; Jackson DMAs </a:t>
            </a:r>
          </a:p>
          <a:p>
            <a:pPr marL="285750" indent="-285750">
              <a:lnSpc>
                <a:spcPct val="150000"/>
              </a:lnSpc>
              <a:buFont typeface="Arial" panose="020B0604020202020204" pitchFamily="34" charset="0"/>
              <a:buChar char="•"/>
            </a:pPr>
            <a:r>
              <a:rPr lang="en-US">
                <a:solidFill>
                  <a:schemeClr val="bg1"/>
                </a:solidFill>
                <a:latin typeface="Century Gothic"/>
                <a:cs typeface="Calibri"/>
              </a:rPr>
              <a:t>Homeowners</a:t>
            </a:r>
          </a:p>
          <a:p>
            <a:pPr marL="285750" indent="-285750">
              <a:lnSpc>
                <a:spcPct val="150000"/>
              </a:lnSpc>
              <a:buFont typeface="Arial" panose="020B0604020202020204" pitchFamily="34" charset="0"/>
              <a:buChar char="•"/>
            </a:pPr>
            <a:r>
              <a:rPr lang="en-US">
                <a:solidFill>
                  <a:schemeClr val="bg1"/>
                </a:solidFill>
                <a:latin typeface="Century Gothic"/>
                <a:cs typeface="Calibri"/>
              </a:rPr>
              <a:t>HHI of $100k+</a:t>
            </a:r>
            <a:endParaRPr lang="en-US">
              <a:solidFill>
                <a:schemeClr val="bg1"/>
              </a:solidFill>
            </a:endParaRPr>
          </a:p>
          <a:p>
            <a:pPr marL="285750" indent="-285750">
              <a:lnSpc>
                <a:spcPct val="150000"/>
              </a:lnSpc>
              <a:buFont typeface="Arial" panose="020B0604020202020204" pitchFamily="34" charset="0"/>
              <a:buChar char="•"/>
            </a:pPr>
            <a:r>
              <a:rPr lang="en-US">
                <a:solidFill>
                  <a:schemeClr val="bg1"/>
                </a:solidFill>
                <a:latin typeface="Century Gothic"/>
                <a:cs typeface="Calibri"/>
              </a:rPr>
              <a:t>Home Value of $400k+</a:t>
            </a:r>
          </a:p>
          <a:p>
            <a:pPr marL="285750" indent="-285750">
              <a:lnSpc>
                <a:spcPct val="150000"/>
              </a:lnSpc>
              <a:buFont typeface="Arial" panose="020B0604020202020204" pitchFamily="34" charset="0"/>
              <a:buChar char="•"/>
            </a:pPr>
            <a:r>
              <a:rPr lang="en-US">
                <a:solidFill>
                  <a:schemeClr val="bg1"/>
                </a:solidFill>
                <a:latin typeface="Century Gothic"/>
                <a:cs typeface="Calibri"/>
              </a:rPr>
              <a:t>"Good" or "Excellent" Credit (670+)</a:t>
            </a:r>
          </a:p>
          <a:p>
            <a:pPr marL="285750" indent="-285750">
              <a:lnSpc>
                <a:spcPct val="150000"/>
              </a:lnSpc>
              <a:buFont typeface="Arial" panose="020B0604020202020204" pitchFamily="34" charset="0"/>
              <a:buChar char="•"/>
            </a:pPr>
            <a:r>
              <a:rPr lang="en-US">
                <a:solidFill>
                  <a:schemeClr val="bg1"/>
                </a:solidFill>
                <a:latin typeface="Century Gothic"/>
                <a:cs typeface="Calibri"/>
              </a:rPr>
              <a:t>Mortgage Interest Rate of 3.25%+</a:t>
            </a:r>
          </a:p>
        </p:txBody>
      </p:sp>
      <p:sp>
        <p:nvSpPr>
          <p:cNvPr id="8" name="TextBox 7">
            <a:extLst>
              <a:ext uri="{FF2B5EF4-FFF2-40B4-BE49-F238E27FC236}">
                <a16:creationId xmlns:a16="http://schemas.microsoft.com/office/drawing/2014/main" id="{BB778849-D260-461A-9815-3426340E4F27}"/>
              </a:ext>
            </a:extLst>
          </p:cNvPr>
          <p:cNvSpPr txBox="1"/>
          <p:nvPr/>
        </p:nvSpPr>
        <p:spPr>
          <a:xfrm>
            <a:off x="1789627" y="5304312"/>
            <a:ext cx="541968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2DA5D7"/>
                </a:solidFill>
                <a:latin typeface="Century Gothic"/>
                <a:ea typeface="+mn-lt"/>
                <a:cs typeface="+mn-lt"/>
              </a:rPr>
              <a:t>There are </a:t>
            </a:r>
            <a:r>
              <a:rPr lang="is-IS" b="1">
                <a:solidFill>
                  <a:schemeClr val="bg1">
                    <a:lumMod val="95000"/>
                  </a:schemeClr>
                </a:solidFill>
                <a:latin typeface="Century Gothic"/>
                <a:ea typeface="+mn-lt"/>
                <a:cs typeface="+mn-lt"/>
              </a:rPr>
              <a:t>38,409</a:t>
            </a:r>
            <a:r>
              <a:rPr lang="en-US" b="1">
                <a:solidFill>
                  <a:srgbClr val="2DA5D7"/>
                </a:solidFill>
                <a:latin typeface="Century Gothic"/>
                <a:ea typeface="+mn-lt"/>
                <a:cs typeface="+mn-lt"/>
              </a:rPr>
              <a:t> people total that match your ideal customer profile. </a:t>
            </a:r>
            <a:r>
              <a:rPr lang="en-US">
                <a:solidFill>
                  <a:schemeClr val="bg1">
                    <a:lumMod val="95000"/>
                  </a:schemeClr>
                </a:solidFill>
                <a:latin typeface="Century Gothic"/>
                <a:ea typeface="+mn-lt"/>
                <a:cs typeface="+mn-lt"/>
              </a:rPr>
              <a:t>We can reach them!</a:t>
            </a:r>
          </a:p>
        </p:txBody>
      </p:sp>
      <p:sp>
        <p:nvSpPr>
          <p:cNvPr id="10" name="TextBox 9">
            <a:extLst>
              <a:ext uri="{FF2B5EF4-FFF2-40B4-BE49-F238E27FC236}">
                <a16:creationId xmlns:a16="http://schemas.microsoft.com/office/drawing/2014/main" id="{4CD00343-5014-4BC2-A78E-5385E6273C1E}"/>
              </a:ext>
            </a:extLst>
          </p:cNvPr>
          <p:cNvSpPr txBox="1"/>
          <p:nvPr/>
        </p:nvSpPr>
        <p:spPr>
          <a:xfrm>
            <a:off x="6241178" y="2036334"/>
            <a:ext cx="2870477" cy="3103670"/>
          </a:xfrm>
          <a:prstGeom prst="rect">
            <a:avLst/>
          </a:prstGeom>
          <a:solidFill>
            <a:srgbClr val="FF0000"/>
          </a:solidFill>
          <a:ln w="19050">
            <a:solidFill>
              <a:schemeClr val="accent2">
                <a:lumMod val="50000"/>
              </a:schemeClr>
            </a:solidFill>
          </a:ln>
          <a:effectLst>
            <a:outerShdw blurRad="156275" dist="64467" dir="2700000" algn="tl" rotWithShape="0">
              <a:prstClr val="black">
                <a:alpha val="40000"/>
              </a:prstClr>
            </a:outerShdw>
          </a:effectLst>
        </p:spPr>
        <p:txBody>
          <a:bodyPr wrap="square" lIns="182880" tIns="182880" rIns="182880" bIns="182880" rtlCol="0" anchor="t">
            <a:spAutoFit/>
          </a:bodyPr>
          <a:lstStyle/>
          <a:p>
            <a:pPr algn="ctr">
              <a:lnSpc>
                <a:spcPct val="150000"/>
              </a:lnSpc>
            </a:pPr>
            <a:r>
              <a:rPr lang="en-US" sz="1200" b="1">
                <a:solidFill>
                  <a:schemeClr val="bg1"/>
                </a:solidFill>
                <a:latin typeface="Century Gothic"/>
              </a:rPr>
              <a:t>A best practice is to always include a spec count to illustrate how it works. Personalize this page to reflect what you heard from the advertiser during the CNA (and/or from your own research), as well as the targeting criteria you incorporated when pulling a count with your preferred C-Suite partner.   </a:t>
            </a:r>
          </a:p>
        </p:txBody>
      </p:sp>
      <p:grpSp>
        <p:nvGrpSpPr>
          <p:cNvPr id="3" name="Group 2">
            <a:extLst>
              <a:ext uri="{FF2B5EF4-FFF2-40B4-BE49-F238E27FC236}">
                <a16:creationId xmlns:a16="http://schemas.microsoft.com/office/drawing/2014/main" id="{092F62EB-2BBD-4164-B4EA-6FCC9E81A86B}"/>
              </a:ext>
            </a:extLst>
          </p:cNvPr>
          <p:cNvGrpSpPr/>
          <p:nvPr/>
        </p:nvGrpSpPr>
        <p:grpSpPr>
          <a:xfrm>
            <a:off x="1047717" y="1460107"/>
            <a:ext cx="2034000" cy="630000"/>
            <a:chOff x="3205800" y="289800"/>
            <a:chExt cx="2943000" cy="918000"/>
          </a:xfrm>
        </p:grpSpPr>
        <p:sp>
          <p:nvSpPr>
            <p:cNvPr id="11" name="Rectangle 10">
              <a:extLst>
                <a:ext uri="{FF2B5EF4-FFF2-40B4-BE49-F238E27FC236}">
                  <a16:creationId xmlns:a16="http://schemas.microsoft.com/office/drawing/2014/main" id="{A2E7DEC3-8E5D-4983-9CC6-D8CC45FDB219}"/>
                </a:ext>
              </a:extLst>
            </p:cNvPr>
            <p:cNvSpPr/>
            <p:nvPr/>
          </p:nvSpPr>
          <p:spPr>
            <a:xfrm>
              <a:off x="3205800" y="289800"/>
              <a:ext cx="2943000" cy="91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3" descr="Text&#10;&#10;Description automatically generated">
              <a:extLst>
                <a:ext uri="{FF2B5EF4-FFF2-40B4-BE49-F238E27FC236}">
                  <a16:creationId xmlns:a16="http://schemas.microsoft.com/office/drawing/2014/main" id="{7C5C6143-7F68-434A-9C8C-76D572D8B701}"/>
                </a:ext>
              </a:extLst>
            </p:cNvPr>
            <p:cNvPicPr>
              <a:picLocks noChangeAspect="1"/>
            </p:cNvPicPr>
            <p:nvPr/>
          </p:nvPicPr>
          <p:blipFill>
            <a:blip r:embed="rId3"/>
            <a:stretch>
              <a:fillRect/>
            </a:stretch>
          </p:blipFill>
          <p:spPr>
            <a:xfrm>
              <a:off x="3317400" y="364365"/>
              <a:ext cx="2743200" cy="765270"/>
            </a:xfrm>
            <a:prstGeom prst="rect">
              <a:avLst/>
            </a:prstGeom>
          </p:spPr>
        </p:pic>
      </p:grpSp>
      <p:cxnSp>
        <p:nvCxnSpPr>
          <p:cNvPr id="16" name="Straight Connector 15">
            <a:extLst>
              <a:ext uri="{FF2B5EF4-FFF2-40B4-BE49-F238E27FC236}">
                <a16:creationId xmlns:a16="http://schemas.microsoft.com/office/drawing/2014/main" id="{166171E4-EE7B-0C4C-A87C-8C82B651140E}"/>
              </a:ext>
            </a:extLst>
          </p:cNvPr>
          <p:cNvCxnSpPr/>
          <p:nvPr/>
        </p:nvCxnSpPr>
        <p:spPr>
          <a:xfrm>
            <a:off x="3976255" y="1376548"/>
            <a:ext cx="27709" cy="3599148"/>
          </a:xfrm>
          <a:prstGeom prst="line">
            <a:avLst/>
          </a:prstGeom>
          <a:ln w="19050">
            <a:solidFill>
              <a:srgbClr val="2DA5D7"/>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ext, clipart&#10;&#10;Description automatically generated">
            <a:extLst>
              <a:ext uri="{FF2B5EF4-FFF2-40B4-BE49-F238E27FC236}">
                <a16:creationId xmlns:a16="http://schemas.microsoft.com/office/drawing/2014/main" id="{BB68BA11-6610-4637-BFC1-6D8CEA6038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5293" y="6406528"/>
            <a:ext cx="1303998" cy="319925"/>
          </a:xfrm>
          <a:prstGeom prst="rect">
            <a:avLst/>
          </a:prstGeom>
        </p:spPr>
      </p:pic>
    </p:spTree>
    <p:extLst>
      <p:ext uri="{BB962C8B-B14F-4D97-AF65-F5344CB8AC3E}">
        <p14:creationId xmlns:p14="http://schemas.microsoft.com/office/powerpoint/2010/main" val="36041999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0707D44B8AB7479F7A96F7E1432E7B" ma:contentTypeVersion="12" ma:contentTypeDescription="Create a new document." ma:contentTypeScope="" ma:versionID="415da38ab1cddc8cc761304434ee5461">
  <xsd:schema xmlns:xsd="http://www.w3.org/2001/XMLSchema" xmlns:xs="http://www.w3.org/2001/XMLSchema" xmlns:p="http://schemas.microsoft.com/office/2006/metadata/properties" xmlns:ns2="40544461-dec7-4b03-9dd6-e2768a1211ef" xmlns:ns3="47e5bb58-f694-4356-9a57-43dda2b59c2c" targetNamespace="http://schemas.microsoft.com/office/2006/metadata/properties" ma:root="true" ma:fieldsID="f4e0fbd1d93329876d792d6fccf36a6d" ns2:_="" ns3:_="">
    <xsd:import namespace="40544461-dec7-4b03-9dd6-e2768a1211ef"/>
    <xsd:import namespace="47e5bb58-f694-4356-9a57-43dda2b59c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544461-dec7-4b03-9dd6-e2768a1211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e5bb58-f694-4356-9a57-43dda2b59c2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7e5bb58-f694-4356-9a57-43dda2b59c2c">
      <UserInfo>
        <DisplayName>Erik White</DisplayName>
        <AccountId>93</AccountId>
        <AccountType/>
      </UserInfo>
      <UserInfo>
        <DisplayName>Adam Ponzurick</DisplayName>
        <AccountId>142</AccountId>
        <AccountType/>
      </UserInfo>
    </SharedWithUsers>
  </documentManagement>
</p:properties>
</file>

<file path=customXml/itemProps1.xml><?xml version="1.0" encoding="utf-8"?>
<ds:datastoreItem xmlns:ds="http://schemas.openxmlformats.org/officeDocument/2006/customXml" ds:itemID="{2A46DF73-4CC2-4AED-9E39-2D12022D93DA}">
  <ds:schemaRefs>
    <ds:schemaRef ds:uri="http://schemas.microsoft.com/sharepoint/v3/contenttype/forms"/>
  </ds:schemaRefs>
</ds:datastoreItem>
</file>

<file path=customXml/itemProps2.xml><?xml version="1.0" encoding="utf-8"?>
<ds:datastoreItem xmlns:ds="http://schemas.openxmlformats.org/officeDocument/2006/customXml" ds:itemID="{35061A09-8F85-435A-8B3F-909E3939AFA6}">
  <ds:schemaRefs>
    <ds:schemaRef ds:uri="40544461-dec7-4b03-9dd6-e2768a1211ef"/>
    <ds:schemaRef ds:uri="47e5bb58-f694-4356-9a57-43dda2b59c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955160D-468B-4B87-A25C-9B620981A428}">
  <ds:schemaRefs>
    <ds:schemaRef ds:uri="40544461-dec7-4b03-9dd6-e2768a1211ef"/>
    <ds:schemaRef ds:uri="47e5bb58-f694-4356-9a57-43dda2b59c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Letter Paper (8.5x11 in)</PresentationFormat>
  <Slides>14</Slides>
  <Notes>11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Steve Pacheco</dc:creator>
  <cp:keywords/>
  <dc:description/>
  <cp:revision>2</cp:revision>
  <dcterms:created xsi:type="dcterms:W3CDTF">2021-04-10T17:12:41Z</dcterms:created>
  <dcterms:modified xsi:type="dcterms:W3CDTF">2022-02-14T20:16:11Z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0x010100A20707D44B8AB7479F7A96F7E1432E7B</vt:lpwstr>
  </property>
</Properties>
</file>