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2" r:id="rId4"/>
    <p:sldMasterId id="2147483693" r:id="rId5"/>
    <p:sldMasterId id="2147483694" r:id="rId6"/>
    <p:sldMasterId id="214748369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y="5143500" cx="9144000"/>
  <p:notesSz cx="6858000" cy="9144000"/>
  <p:embeddedFontLst>
    <p:embeddedFont>
      <p:font typeface="Montserrat Light"/>
      <p:regular r:id="rId61"/>
      <p:bold r:id="rId62"/>
      <p:italic r:id="rId63"/>
      <p:boldItalic r:id="rId64"/>
    </p:embeddedFont>
    <p:embeddedFont>
      <p:font typeface="Proxima Nova Semibold"/>
      <p:regular r:id="rId65"/>
      <p:bold r:id="rId66"/>
      <p:boldItalic r:id="rId67"/>
    </p:embeddedFont>
    <p:embeddedFont>
      <p:font typeface="Exo 2"/>
      <p:regular r:id="rId68"/>
      <p:bold r:id="rId69"/>
      <p:italic r:id="rId70"/>
      <p:boldItalic r:id="rId71"/>
    </p:embeddedFont>
    <p:embeddedFont>
      <p:font typeface="Helvetica Neue"/>
      <p:regular r:id="rId72"/>
      <p:bold r:id="rId73"/>
      <p:italic r:id="rId74"/>
      <p:boldItalic r:id="rId75"/>
    </p:embeddedFont>
    <p:embeddedFont>
      <p:font typeface="Montserrat SemiBold"/>
      <p:regular r:id="rId76"/>
      <p:bold r:id="rId77"/>
      <p:italic r:id="rId78"/>
      <p:boldItalic r:id="rId79"/>
    </p:embeddedFont>
    <p:embeddedFont>
      <p:font typeface="Montserrat"/>
      <p:regular r:id="rId80"/>
      <p:bold r:id="rId81"/>
      <p:italic r:id="rId82"/>
      <p:boldItalic r:id="rId83"/>
    </p:embeddedFont>
    <p:embeddedFont>
      <p:font typeface="Montserrat Medium"/>
      <p:regular r:id="rId84"/>
      <p:bold r:id="rId85"/>
      <p:italic r:id="rId86"/>
      <p:boldItalic r:id="rId87"/>
    </p:embeddedFont>
    <p:embeddedFont>
      <p:font typeface="Open Sans SemiBold"/>
      <p:regular r:id="rId88"/>
      <p:bold r:id="rId89"/>
      <p:italic r:id="rId90"/>
      <p:boldItalic r:id="rId91"/>
    </p:embeddedFont>
    <p:embeddedFont>
      <p:font typeface="Montserrat ExtraLight"/>
      <p:regular r:id="rId92"/>
      <p:bold r:id="rId93"/>
      <p:italic r:id="rId94"/>
      <p:boldItalic r:id="rId95"/>
    </p:embeddedFont>
    <p:embeddedFont>
      <p:font typeface="Open Sans Medium"/>
      <p:regular r:id="rId96"/>
      <p:bold r:id="rId97"/>
      <p:italic r:id="rId98"/>
      <p:boldItalic r:id="rId99"/>
    </p:embeddedFont>
    <p:embeddedFont>
      <p:font typeface="Open Sans Light"/>
      <p:regular r:id="rId100"/>
      <p:bold r:id="rId101"/>
      <p:italic r:id="rId102"/>
      <p:boldItalic r:id="rId103"/>
    </p:embeddedFont>
    <p:embeddedFont>
      <p:font typeface="Open Sans"/>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9FE370-B37D-4F07-BA1D-1BACD0108170}">
  <a:tblStyle styleId="{CA9FE370-B37D-4F07-BA1D-1BACD010817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OpenSans-boldItalic.fntdata"/><Relationship Id="rId106" Type="http://schemas.openxmlformats.org/officeDocument/2006/relationships/font" Target="fonts/OpenSans-italic.fntdata"/><Relationship Id="rId105" Type="http://schemas.openxmlformats.org/officeDocument/2006/relationships/font" Target="fonts/OpenSans-bold.fntdata"/><Relationship Id="rId104" Type="http://schemas.openxmlformats.org/officeDocument/2006/relationships/font" Target="fonts/OpenSans-regular.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OpenSansLight-boldItalic.fntdata"/><Relationship Id="rId102" Type="http://schemas.openxmlformats.org/officeDocument/2006/relationships/font" Target="fonts/OpenSansLight-italic.fntdata"/><Relationship Id="rId101" Type="http://schemas.openxmlformats.org/officeDocument/2006/relationships/font" Target="fonts/OpenSansLight-bold.fntdata"/><Relationship Id="rId100" Type="http://schemas.openxmlformats.org/officeDocument/2006/relationships/font" Target="fonts/OpenSansLight-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MontserratExtraLight-boldItalic.fntdata"/><Relationship Id="rId94" Type="http://schemas.openxmlformats.org/officeDocument/2006/relationships/font" Target="fonts/MontserratExtraLight-italic.fntdata"/><Relationship Id="rId97" Type="http://schemas.openxmlformats.org/officeDocument/2006/relationships/font" Target="fonts/OpenSansMedium-bold.fntdata"/><Relationship Id="rId96" Type="http://schemas.openxmlformats.org/officeDocument/2006/relationships/font" Target="fonts/OpenSansMedium-regular.fntdata"/><Relationship Id="rId11" Type="http://schemas.openxmlformats.org/officeDocument/2006/relationships/slide" Target="slides/slide3.xml"/><Relationship Id="rId99" Type="http://schemas.openxmlformats.org/officeDocument/2006/relationships/font" Target="fonts/OpenSansMedium-boldItalic.fntdata"/><Relationship Id="rId10" Type="http://schemas.openxmlformats.org/officeDocument/2006/relationships/slide" Target="slides/slide2.xml"/><Relationship Id="rId98" Type="http://schemas.openxmlformats.org/officeDocument/2006/relationships/font" Target="fonts/OpenSansMedium-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OpenSansSemiBold-boldItalic.fntdata"/><Relationship Id="rId90" Type="http://schemas.openxmlformats.org/officeDocument/2006/relationships/font" Target="fonts/OpenSansSemiBold-italic.fntdata"/><Relationship Id="rId93" Type="http://schemas.openxmlformats.org/officeDocument/2006/relationships/font" Target="fonts/MontserratExtraLight-bold.fntdata"/><Relationship Id="rId92" Type="http://schemas.openxmlformats.org/officeDocument/2006/relationships/font" Target="fonts/MontserratExtraLight-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MontserratMedium-regular.fntdata"/><Relationship Id="rId83" Type="http://schemas.openxmlformats.org/officeDocument/2006/relationships/font" Target="fonts/Montserrat-boldItalic.fntdata"/><Relationship Id="rId86" Type="http://schemas.openxmlformats.org/officeDocument/2006/relationships/font" Target="fonts/MontserratMedium-italic.fntdata"/><Relationship Id="rId85" Type="http://schemas.openxmlformats.org/officeDocument/2006/relationships/font" Target="fonts/MontserratMedium-bold.fntdata"/><Relationship Id="rId88" Type="http://schemas.openxmlformats.org/officeDocument/2006/relationships/font" Target="fonts/OpenSansSemiBold-regular.fntdata"/><Relationship Id="rId87" Type="http://schemas.openxmlformats.org/officeDocument/2006/relationships/font" Target="fonts/MontserratMedium-boldItalic.fntdata"/><Relationship Id="rId89" Type="http://schemas.openxmlformats.org/officeDocument/2006/relationships/font" Target="fonts/OpenSansSemiBold-bold.fntdata"/><Relationship Id="rId80" Type="http://schemas.openxmlformats.org/officeDocument/2006/relationships/font" Target="fonts/Montserrat-regular.fntdata"/><Relationship Id="rId82" Type="http://schemas.openxmlformats.org/officeDocument/2006/relationships/font" Target="fonts/Montserrat-italic.fntdata"/><Relationship Id="rId81"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HelveticaNeue-bold.fntdata"/><Relationship Id="rId72" Type="http://schemas.openxmlformats.org/officeDocument/2006/relationships/font" Target="fonts/HelveticaNeue-regular.fntdata"/><Relationship Id="rId75" Type="http://schemas.openxmlformats.org/officeDocument/2006/relationships/font" Target="fonts/HelveticaNeue-boldItalic.fntdata"/><Relationship Id="rId74" Type="http://schemas.openxmlformats.org/officeDocument/2006/relationships/font" Target="fonts/HelveticaNeue-italic.fntdata"/><Relationship Id="rId77" Type="http://schemas.openxmlformats.org/officeDocument/2006/relationships/font" Target="fonts/MontserratSemiBold-bold.fntdata"/><Relationship Id="rId76" Type="http://schemas.openxmlformats.org/officeDocument/2006/relationships/font" Target="fonts/MontserratSemiBold-regular.fntdata"/><Relationship Id="rId79" Type="http://schemas.openxmlformats.org/officeDocument/2006/relationships/font" Target="fonts/MontserratSemiBold-boldItalic.fntdata"/><Relationship Id="rId78" Type="http://schemas.openxmlformats.org/officeDocument/2006/relationships/font" Target="fonts/MontserratSemiBold-italic.fntdata"/><Relationship Id="rId71" Type="http://schemas.openxmlformats.org/officeDocument/2006/relationships/font" Target="fonts/Exo2-boldItalic.fntdata"/><Relationship Id="rId70" Type="http://schemas.openxmlformats.org/officeDocument/2006/relationships/font" Target="fonts/Exo2-italic.fntdata"/><Relationship Id="rId62" Type="http://schemas.openxmlformats.org/officeDocument/2006/relationships/font" Target="fonts/MontserratLight-bold.fntdata"/><Relationship Id="rId61" Type="http://schemas.openxmlformats.org/officeDocument/2006/relationships/font" Target="fonts/MontserratLight-regular.fntdata"/><Relationship Id="rId64" Type="http://schemas.openxmlformats.org/officeDocument/2006/relationships/font" Target="fonts/MontserratLight-boldItalic.fntdata"/><Relationship Id="rId63" Type="http://schemas.openxmlformats.org/officeDocument/2006/relationships/font" Target="fonts/MontserratLight-italic.fntdata"/><Relationship Id="rId66" Type="http://schemas.openxmlformats.org/officeDocument/2006/relationships/font" Target="fonts/ProximaNovaSemibold-bold.fntdata"/><Relationship Id="rId65" Type="http://schemas.openxmlformats.org/officeDocument/2006/relationships/font" Target="fonts/ProximaNovaSemibold-regular.fntdata"/><Relationship Id="rId68" Type="http://schemas.openxmlformats.org/officeDocument/2006/relationships/font" Target="fonts/Exo2-regular.fntdata"/><Relationship Id="rId67" Type="http://schemas.openxmlformats.org/officeDocument/2006/relationships/font" Target="fonts/ProximaNovaSemibold-boldItalic.fntdata"/><Relationship Id="rId60" Type="http://schemas.openxmlformats.org/officeDocument/2006/relationships/slide" Target="slides/slide52.xml"/><Relationship Id="rId69" Type="http://schemas.openxmlformats.org/officeDocument/2006/relationships/font" Target="fonts/Exo2-bold.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eecc269429_0_0:notes"/>
          <p:cNvSpPr/>
          <p:nvPr>
            <p:ph idx="2" type="sldImg"/>
          </p:nvPr>
        </p:nvSpPr>
        <p:spPr>
          <a:xfrm>
            <a:off x="2143125" y="685801"/>
            <a:ext cx="25719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eecc269429_0_0:notes"/>
          <p:cNvSpPr txBox="1"/>
          <p:nvPr>
            <p:ph idx="1" type="body"/>
          </p:nvPr>
        </p:nvSpPr>
        <p:spPr>
          <a:xfrm>
            <a:off x="685800" y="4343401"/>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f9a2b26570_1_0: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f9a2b2657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Major brand overview</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f377fd9da7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f377fd9da7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12e3c4b750_0_965: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12e3c4b750_0_965: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12e3c4b750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12e3c4b750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sell point. How we determine which consumer fits which audience.</a:t>
            </a:r>
            <a:endParaRPr/>
          </a:p>
          <a:p>
            <a:pPr indent="0" lvl="0" marL="0" rtl="0" algn="l">
              <a:spcBef>
                <a:spcPts val="0"/>
              </a:spcBef>
              <a:spcAft>
                <a:spcPts val="0"/>
              </a:spcAft>
              <a:buNone/>
            </a:pPr>
            <a:r>
              <a:rPr lang="en"/>
              <a:t>Correct audience=higher engagement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12e3c4b750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12e3c4b750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12e3c4b750_0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12e3c4b750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opportunity to expand a bit more on the pure reach/all we can do if data is needed for a campaign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12e3c4b750_0_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112e3c4b750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12e3c4b750_0_1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12e3c4b750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100% verified consumer data</a:t>
            </a:r>
            <a:endParaRPr/>
          </a:p>
          <a:p>
            <a:pPr indent="0" lvl="0" marL="0" rtl="0" algn="l">
              <a:spcBef>
                <a:spcPts val="0"/>
              </a:spcBef>
              <a:spcAft>
                <a:spcPts val="0"/>
              </a:spcAft>
              <a:buNone/>
            </a:pPr>
            <a:r>
              <a:rPr lang="en"/>
              <a:t>All fully legal and opt in base</a:t>
            </a:r>
            <a:endParaRPr/>
          </a:p>
          <a:p>
            <a:pPr indent="0" lvl="0" marL="0" rtl="0" algn="l">
              <a:spcBef>
                <a:spcPts val="0"/>
              </a:spcBef>
              <a:spcAft>
                <a:spcPts val="0"/>
              </a:spcAft>
              <a:buNone/>
            </a:pPr>
            <a:r>
              <a:rPr lang="en"/>
              <a:t>Each quarter, truthset evaluates 12+ data companies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t>Our data quality is our differentiator. </a:t>
            </a:r>
            <a:endParaRPr b="1"/>
          </a:p>
          <a:p>
            <a:pPr indent="0" lvl="0" marL="0" rtl="0" algn="l">
              <a:spcBef>
                <a:spcPts val="0"/>
              </a:spcBef>
              <a:spcAft>
                <a:spcPts val="0"/>
              </a:spcAft>
              <a:buClr>
                <a:schemeClr val="dk1"/>
              </a:buClr>
              <a:buSzPts val="1100"/>
              <a:buFont typeface="Arial"/>
              <a:buNone/>
            </a:pPr>
            <a:r>
              <a:rPr lang="en"/>
              <a:t>We take tremendous pride in our consumer audience data, not only because this is what our company is built on but because it helps marketers perform better and save money. We ensure their ads reach the people who are interested in buying their products or hearing their message every time.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12e3c4b750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12e3c4b750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f577d567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f577d567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80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12e3c4b750_0_1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112e3c4b750_0_1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12e3c4b750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112e3c4b750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12e3c4b750_0_1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112e3c4b750_0_1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12e3c4b750_0_1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112e3c4b750_0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112e3c4b750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112e3c4b750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12e3c4b750_0_1226: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112e3c4b750_0_1226: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12e3c4b750_0_1230: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112e3c4b750_0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112e3c4b750_0_1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112e3c4b750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12e3c4b750_0_1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112e3c4b750_0_1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112e3c4b750_0_1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112e3c4b750_0_1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2"/>
                </a:solidFill>
                <a:latin typeface="Open Sans Light"/>
                <a:ea typeface="Open Sans Light"/>
                <a:cs typeface="Open Sans Light"/>
                <a:sym typeface="Open Sans Light"/>
              </a:rPr>
              <a:t> To keep placement quality high, we do not serve ads in the right-hand rail, Facebook Messenger, Facebook Marketplace, or Facebook’s Audience Network.</a:t>
            </a:r>
            <a:endParaRPr sz="1200">
              <a:solidFill>
                <a:schemeClr val="dk2"/>
              </a:solidFill>
              <a:latin typeface="Open Sans Light"/>
              <a:ea typeface="Open Sans Light"/>
              <a:cs typeface="Open Sans Light"/>
              <a:sym typeface="Open Sans Light"/>
            </a:endParaRPr>
          </a:p>
          <a:p>
            <a:pPr indent="0" lvl="0" marL="0" rtl="0" algn="l">
              <a:spcBef>
                <a:spcPts val="16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112e3c4b750_0_1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112e3c4b750_0_1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12e3c4b750_0_1265: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112e3c4b750_0_1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12e3c4b750_0_1279: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112e3c4b750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112e3c4b750_0_1292: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112e3c4b750_0_1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12e3c4b750_0_1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112e3c4b750_0_1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solidFill>
                <a:srgbClr val="333333"/>
              </a:solidFill>
              <a:latin typeface="Open Sans Light"/>
              <a:ea typeface="Open Sans Light"/>
              <a:cs typeface="Open Sans Light"/>
              <a:sym typeface="Open Sans 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12e3c4b750_0_1308: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112e3c4b750_0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12e3c4b750_0_1314: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112e3c4b750_0_1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112e3c4b750_0_1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112e3c4b750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2383F6"/>
              </a:buClr>
              <a:buSzPts val="1100"/>
              <a:buFont typeface="Arial"/>
              <a:buNone/>
            </a:pPr>
            <a:r>
              <a:rPr lang="en" sz="1050">
                <a:solidFill>
                  <a:srgbClr val="2383F6"/>
                </a:solidFill>
                <a:latin typeface="Open Sans Light"/>
                <a:ea typeface="Open Sans Light"/>
                <a:cs typeface="Open Sans Light"/>
                <a:sym typeface="Open Sans Light"/>
              </a:rPr>
              <a:t>NOTES</a:t>
            </a:r>
            <a:r>
              <a:rPr lang="en" sz="1000">
                <a:solidFill>
                  <a:srgbClr val="2383F6"/>
                </a:solidFill>
                <a:latin typeface="Open Sans Light"/>
                <a:ea typeface="Open Sans Light"/>
                <a:cs typeface="Open Sans Light"/>
                <a:sym typeface="Open Sans Light"/>
              </a:rPr>
              <a:t>: </a:t>
            </a:r>
            <a:endParaRPr sz="1000">
              <a:solidFill>
                <a:schemeClr val="dk1"/>
              </a:solidFill>
              <a:latin typeface="Open Sans Light"/>
              <a:ea typeface="Open Sans Light"/>
              <a:cs typeface="Open Sans Light"/>
              <a:sym typeface="Open Sans Light"/>
            </a:endParaRPr>
          </a:p>
          <a:p>
            <a:pPr indent="-198436" lvl="0" marL="214311" rtl="0" algn="l">
              <a:spcBef>
                <a:spcPts val="0"/>
              </a:spcBef>
              <a:spcAft>
                <a:spcPts val="0"/>
              </a:spcAft>
              <a:buClr>
                <a:srgbClr val="333333"/>
              </a:buClr>
              <a:buSzPts val="1100"/>
              <a:buFont typeface="Open Sans Light"/>
              <a:buChar char="•"/>
            </a:pPr>
            <a:r>
              <a:rPr lang="en">
                <a:solidFill>
                  <a:srgbClr val="333333"/>
                </a:solidFill>
                <a:latin typeface="Open Sans Light"/>
                <a:ea typeface="Open Sans Light"/>
                <a:cs typeface="Open Sans Light"/>
                <a:sym typeface="Open Sans Light"/>
              </a:rPr>
              <a:t>Advertisers only pay </a:t>
            </a:r>
            <a:r>
              <a:rPr lang="en" u="sng">
                <a:solidFill>
                  <a:srgbClr val="333333"/>
                </a:solidFill>
                <a:latin typeface="Open Sans Light"/>
                <a:ea typeface="Open Sans Light"/>
                <a:cs typeface="Open Sans Light"/>
                <a:sym typeface="Open Sans Light"/>
              </a:rPr>
              <a:t>after</a:t>
            </a:r>
            <a:r>
              <a:rPr lang="en">
                <a:solidFill>
                  <a:srgbClr val="333333"/>
                </a:solidFill>
                <a:latin typeface="Open Sans Light"/>
                <a:ea typeface="Open Sans Light"/>
                <a:cs typeface="Open Sans Light"/>
                <a:sym typeface="Open Sans Light"/>
              </a:rPr>
              <a:t> someone clicks on the ad</a:t>
            </a:r>
            <a:endParaRPr>
              <a:solidFill>
                <a:srgbClr val="333333"/>
              </a:solidFill>
              <a:latin typeface="Open Sans Light"/>
              <a:ea typeface="Open Sans Light"/>
              <a:cs typeface="Open Sans Light"/>
              <a:sym typeface="Open Sans Light"/>
            </a:endParaRPr>
          </a:p>
          <a:p>
            <a:pPr indent="-198436" lvl="0" marL="214311" rtl="0" algn="l">
              <a:spcBef>
                <a:spcPts val="400"/>
              </a:spcBef>
              <a:spcAft>
                <a:spcPts val="0"/>
              </a:spcAft>
              <a:buClr>
                <a:srgbClr val="333333"/>
              </a:buClr>
              <a:buSzPts val="1100"/>
              <a:buFont typeface="Open Sans Light"/>
              <a:buChar char="•"/>
            </a:pPr>
            <a:r>
              <a:rPr lang="en">
                <a:solidFill>
                  <a:srgbClr val="333333"/>
                </a:solidFill>
                <a:latin typeface="Open Sans Light"/>
                <a:ea typeface="Open Sans Light"/>
                <a:cs typeface="Open Sans Light"/>
                <a:sym typeface="Open Sans Light"/>
              </a:rPr>
              <a:t>SEM tends to have a higher price tag but generates high quality results</a:t>
            </a:r>
            <a:endParaRPr>
              <a:solidFill>
                <a:srgbClr val="333333"/>
              </a:solidFill>
              <a:latin typeface="Open Sans Light"/>
              <a:ea typeface="Open Sans Light"/>
              <a:cs typeface="Open Sans Light"/>
              <a:sym typeface="Open Sans Light"/>
            </a:endParaRPr>
          </a:p>
          <a:p>
            <a:pPr indent="-198436" lvl="0" marL="214311" rtl="0" algn="l">
              <a:spcBef>
                <a:spcPts val="400"/>
              </a:spcBef>
              <a:spcAft>
                <a:spcPts val="0"/>
              </a:spcAft>
              <a:buClr>
                <a:srgbClr val="333333"/>
              </a:buClr>
              <a:buSzPts val="1100"/>
              <a:buFont typeface="Open Sans Light"/>
              <a:buChar char="•"/>
            </a:pPr>
            <a:r>
              <a:rPr lang="en">
                <a:solidFill>
                  <a:srgbClr val="333333"/>
                </a:solidFill>
                <a:latin typeface="Open Sans Light"/>
                <a:ea typeface="Open Sans Light"/>
                <a:cs typeface="Open Sans Light"/>
                <a:sym typeface="Open Sans Light"/>
              </a:rPr>
              <a:t>We use a Single Keyword Ad Group (SKAG) strategy, meaning we will write many more copy options than typical SEM companies, making your ads more specific and relevant to what the user is searching for. This often leads to  higher ad placement in Google search results and ultimately more visibility to users</a:t>
            </a:r>
            <a:endParaRPr>
              <a:solidFill>
                <a:srgbClr val="333333"/>
              </a:solidFill>
              <a:latin typeface="Open Sans Light"/>
              <a:ea typeface="Open Sans Light"/>
              <a:cs typeface="Open Sans Light"/>
              <a:sym typeface="Open Sans Light"/>
            </a:endParaRPr>
          </a:p>
          <a:p>
            <a:pPr indent="-198436" lvl="0" marL="214311" rtl="0" algn="l">
              <a:spcBef>
                <a:spcPts val="400"/>
              </a:spcBef>
              <a:spcAft>
                <a:spcPts val="0"/>
              </a:spcAft>
              <a:buClr>
                <a:srgbClr val="333333"/>
              </a:buClr>
              <a:buSzPts val="1100"/>
              <a:buFont typeface="Open Sans Light"/>
              <a:buChar char="•"/>
            </a:pPr>
            <a:r>
              <a:rPr lang="en">
                <a:solidFill>
                  <a:srgbClr val="333333"/>
                </a:solidFill>
                <a:latin typeface="Open Sans Light"/>
                <a:ea typeface="Open Sans Light"/>
                <a:cs typeface="Open Sans Light"/>
                <a:sym typeface="Open Sans Light"/>
              </a:rPr>
              <a:t>Unlike most SEM companies who use a broader approach,, we use a custom tiered zip-level geo strategy to ensure we are spending  advertisers' budgets as efficiently as possible.</a:t>
            </a:r>
            <a:endParaRPr>
              <a:solidFill>
                <a:srgbClr val="333333"/>
              </a:solidFill>
              <a:latin typeface="Open Sans Light"/>
              <a:ea typeface="Open Sans Light"/>
              <a:cs typeface="Open Sans Light"/>
              <a:sym typeface="Open Sans 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112e3c4b750_0_1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112e3c4b750_0_1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12e3c4b750_0_1409: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112e3c4b750_0_1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f37d6ed8ae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f37d6ed8ae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112e3c4b750_0_1416: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112e3c4b750_0_1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112e3c4b750_0_1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112e3c4b750_0_1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112e3c4b750_0_1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112e3c4b750_0_1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112e3c4b750_0_1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112e3c4b750_0_1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12e3c4b750_0_1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112e3c4b750_0_1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12e3c4b750_0_1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112e3c4b750_0_1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112e3c4b750_0_1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112e3c4b750_0_1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12e3c4b750_0_1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112e3c4b750_0_1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112e3c4b750_0_1463: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112e3c4b750_0_1463: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112e3c4b750_0_1467: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112e3c4b750_0_1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0:notes"/>
          <p:cNvSpPr/>
          <p:nvPr>
            <p:ph idx="2" type="sldImg"/>
          </p:nvPr>
        </p:nvSpPr>
        <p:spPr>
          <a:xfrm>
            <a:off x="2143125" y="685801"/>
            <a:ext cx="25719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10:notes"/>
          <p:cNvSpPr txBox="1"/>
          <p:nvPr>
            <p:ph idx="1" type="body"/>
          </p:nvPr>
        </p:nvSpPr>
        <p:spPr>
          <a:xfrm>
            <a:off x="685800" y="4343401"/>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rgbClr val="222222"/>
              </a:solidFill>
              <a:highlight>
                <a:srgbClr val="FFFFFF"/>
              </a:highligh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112e3c4b750_0_1474: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112e3c4b750_0_1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B2B - speak to B2B, people not just consumer</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12e3c4b750_0_1484:notes"/>
          <p:cNvSpPr/>
          <p:nvPr>
            <p:ph idx="2" type="sldImg"/>
          </p:nvPr>
        </p:nvSpPr>
        <p:spPr>
          <a:xfrm>
            <a:off x="381374"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112e3c4b750_0_1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112e3c4b750_0_1491: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112e3c4b750_0_1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f4f25fca65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f4f25fca65_0_2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304" name="Google Shape;304;gf4f25fca65_0_20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12e3c4b75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12e3c4b75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2e3c4b75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2e3c4b75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like to use this as our 3 prong success story.</a:t>
            </a:r>
            <a:endParaRPr/>
          </a:p>
          <a:p>
            <a:pPr indent="0" lvl="0" marL="0" rtl="0" algn="l">
              <a:spcBef>
                <a:spcPts val="0"/>
              </a:spcBef>
              <a:spcAft>
                <a:spcPts val="0"/>
              </a:spcAft>
              <a:buClr>
                <a:schemeClr val="dk1"/>
              </a:buClr>
              <a:buSzPts val="1100"/>
              <a:buFont typeface="Arial"/>
              <a:buNone/>
            </a:pPr>
            <a:r>
              <a:rPr lang="en"/>
              <a:t>-Taking the client from Point A(who we need to target and why)</a:t>
            </a:r>
            <a:endParaRPr/>
          </a:p>
          <a:p>
            <a:pPr indent="0" lvl="0" marL="0" rtl="0" algn="l">
              <a:spcBef>
                <a:spcPts val="0"/>
              </a:spcBef>
              <a:spcAft>
                <a:spcPts val="0"/>
              </a:spcAft>
              <a:buClr>
                <a:schemeClr val="dk1"/>
              </a:buClr>
              <a:buSzPts val="1100"/>
              <a:buFont typeface="Arial"/>
              <a:buNone/>
            </a:pPr>
            <a:r>
              <a:rPr lang="en"/>
              <a:t>- To Point B(How we determine the best strategy of how to reach that audience.)</a:t>
            </a:r>
            <a:endParaRPr/>
          </a:p>
          <a:p>
            <a:pPr indent="0" lvl="0" marL="0" rtl="0" algn="l">
              <a:spcBef>
                <a:spcPts val="0"/>
              </a:spcBef>
              <a:spcAft>
                <a:spcPts val="0"/>
              </a:spcAft>
              <a:buClr>
                <a:schemeClr val="dk1"/>
              </a:buClr>
              <a:buSzPts val="1100"/>
              <a:buFont typeface="Arial"/>
              <a:buNone/>
            </a:pPr>
            <a:r>
              <a:rPr lang="en"/>
              <a:t>-To Point C(Measuring how it worked)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hyperlink" Target="https://www.thebridgecorp.com/" TargetMode="External"/><Relationship Id="rId4" Type="http://schemas.openxmlformats.org/officeDocument/2006/relationships/hyperlink" Target="https://www.thebridgecorp.com/" TargetMode="External"/><Relationship Id="rId5" Type="http://schemas.openxmlformats.org/officeDocument/2006/relationships/hyperlink" Target="https://www.thebridgecorp.com/" TargetMode="External"/><Relationship Id="rId6" Type="http://schemas.openxmlformats.org/officeDocument/2006/relationships/hyperlink" Target="https://www.thebridgecorp.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hyperlink" Target="https://www.thebridgecorp.com/" TargetMode="External"/><Relationship Id="rId4" Type="http://schemas.openxmlformats.org/officeDocument/2006/relationships/hyperlink" Target="https://www.thebridgecorp.com/" TargetMode="External"/><Relationship Id="rId5" Type="http://schemas.openxmlformats.org/officeDocument/2006/relationships/hyperlink" Target="https://www.thebridgecorp.com/" TargetMode="External"/><Relationship Id="rId6" Type="http://schemas.openxmlformats.org/officeDocument/2006/relationships/hyperlink" Target="https://www.thebridgecorp.com/"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mailto:connect@thebridgecorp.com" TargetMode="External"/><Relationship Id="rId3" Type="http://schemas.openxmlformats.org/officeDocument/2006/relationships/hyperlink" Target="mailto:connect@thebridgecorp.com" TargetMode="External"/><Relationship Id="rId4" Type="http://schemas.openxmlformats.org/officeDocument/2006/relationships/hyperlink" Target="mailto:connect@thebridgecorp.com"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hyperlink" Target="https://www.thebridgecorp.com/" TargetMode="External"/><Relationship Id="rId4" Type="http://schemas.openxmlformats.org/officeDocument/2006/relationships/hyperlink" Target="https://www.thebridgecorp.com/" TargetMode="External"/><Relationship Id="rId5" Type="http://schemas.openxmlformats.org/officeDocument/2006/relationships/hyperlink" Target="https://www.thebridgecorp.com/" TargetMode="External"/><Relationship Id="rId6" Type="http://schemas.openxmlformats.org/officeDocument/2006/relationships/hyperlink" Target="https://www.thebridgecorp.com/"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hyperlink" Target="https://www.thebridgecorp.com/" TargetMode="External"/><Relationship Id="rId4" Type="http://schemas.openxmlformats.org/officeDocument/2006/relationships/hyperlink" Target="https://www.thebridgecorp.com/" TargetMode="External"/><Relationship Id="rId5" Type="http://schemas.openxmlformats.org/officeDocument/2006/relationships/hyperlink" Target="https://www.thebridgecorp.com/" TargetMode="External"/><Relationship Id="rId6" Type="http://schemas.openxmlformats.org/officeDocument/2006/relationships/hyperlink" Target="https://www.thebridgecorp.com/"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hyperlink" Target="https://www.thebridgecorp.com/" TargetMode="External"/><Relationship Id="rId4" Type="http://schemas.openxmlformats.org/officeDocument/2006/relationships/hyperlink" Target="https://www.thebridgecorp.com/" TargetMode="External"/><Relationship Id="rId5" Type="http://schemas.openxmlformats.org/officeDocument/2006/relationships/hyperlink" Target="https://www.thebridgecorp.com/" TargetMode="External"/><Relationship Id="rId6" Type="http://schemas.openxmlformats.org/officeDocument/2006/relationships/hyperlink" Target="https://www.thebridgecorp.com/"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mailto:connect@thebridgecorp.com" TargetMode="External"/><Relationship Id="rId3" Type="http://schemas.openxmlformats.org/officeDocument/2006/relationships/hyperlink" Target="mailto:connect@thebridgecorp.com" TargetMode="External"/><Relationship Id="rId4" Type="http://schemas.openxmlformats.org/officeDocument/2006/relationships/hyperlink" Target="mailto:connect@thebridgecorp.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1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5" name="Google Shape;45;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46" name="Shape 46"/>
        <p:cNvGrpSpPr/>
        <p:nvPr/>
      </p:nvGrpSpPr>
      <p:grpSpPr>
        <a:xfrm>
          <a:off x="0" y="0"/>
          <a:ext cx="0" cy="0"/>
          <a:chOff x="0" y="0"/>
          <a:chExt cx="0" cy="0"/>
        </a:xfrm>
      </p:grpSpPr>
      <p:sp>
        <p:nvSpPr>
          <p:cNvPr id="47" name="Google Shape;47;p13"/>
          <p:cNvSpPr txBox="1"/>
          <p:nvPr>
            <p:ph type="title"/>
          </p:nvPr>
        </p:nvSpPr>
        <p:spPr>
          <a:xfrm>
            <a:off x="311700" y="5212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1pPr>
            <a:lvl2pPr lvl="1"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2pPr>
            <a:lvl3pPr lvl="2"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3pPr>
            <a:lvl4pPr lvl="3"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4pPr>
            <a:lvl5pPr lvl="4"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5pPr>
            <a:lvl6pPr lvl="5"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6pPr>
            <a:lvl7pPr lvl="6"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7pPr>
            <a:lvl8pPr lvl="7"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8pPr>
            <a:lvl9pPr lvl="8"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9pPr>
          </a:lstStyle>
          <a:p/>
        </p:txBody>
      </p:sp>
      <p:sp>
        <p:nvSpPr>
          <p:cNvPr id="48" name="Google Shape;48;p13"/>
          <p:cNvSpPr txBox="1"/>
          <p:nvPr>
            <p:ph idx="1" type="body"/>
          </p:nvPr>
        </p:nvSpPr>
        <p:spPr>
          <a:xfrm>
            <a:off x="616500" y="1152475"/>
            <a:ext cx="39999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2383F6"/>
              </a:buClr>
              <a:buSzPts val="1200"/>
              <a:buFont typeface="Open Sans Light"/>
              <a:buChar char="﹢"/>
              <a:defRPr sz="1200">
                <a:latin typeface="Open Sans Light"/>
                <a:ea typeface="Open Sans Light"/>
                <a:cs typeface="Open Sans Light"/>
                <a:sym typeface="Open Sans Light"/>
              </a:defRPr>
            </a:lvl1pPr>
            <a:lvl2pPr indent="-304800" lvl="1" marL="9144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2pPr>
            <a:lvl3pPr indent="-304800" lvl="2" marL="13716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3pPr>
            <a:lvl4pPr indent="-304800" lvl="3" marL="18288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4pPr>
            <a:lvl5pPr indent="-304800" lvl="4" marL="22860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5pPr>
            <a:lvl6pPr indent="-304800" lvl="5" marL="27432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6pPr>
            <a:lvl7pPr indent="-304800" lvl="6" marL="32004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7pPr>
            <a:lvl8pPr indent="-304800" lvl="7" marL="36576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8pPr>
            <a:lvl9pPr indent="-304800" lvl="8" marL="4114800" rtl="0">
              <a:spcBef>
                <a:spcPts val="1600"/>
              </a:spcBef>
              <a:spcAft>
                <a:spcPts val="1600"/>
              </a:spcAft>
              <a:buClr>
                <a:srgbClr val="2383F6"/>
              </a:buClr>
              <a:buSzPts val="1200"/>
              <a:buFont typeface="Open Sans Light"/>
              <a:buChar char="■"/>
              <a:defRPr sz="1200">
                <a:latin typeface="Open Sans Light"/>
                <a:ea typeface="Open Sans Light"/>
                <a:cs typeface="Open Sans Light"/>
                <a:sym typeface="Open Sans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49" name="Shape 49"/>
        <p:cNvGrpSpPr/>
        <p:nvPr/>
      </p:nvGrpSpPr>
      <p:grpSpPr>
        <a:xfrm>
          <a:off x="0" y="0"/>
          <a:ext cx="0" cy="0"/>
          <a:chOff x="0" y="0"/>
          <a:chExt cx="0" cy="0"/>
        </a:xfrm>
      </p:grpSpPr>
      <p:sp>
        <p:nvSpPr>
          <p:cNvPr id="50" name="Google Shape;5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 name="Google Shape;5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2" name="Google Shape;5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15"/>
          <p:cNvSpPr txBox="1"/>
          <p:nvPr>
            <p:ph idx="12" type="sldNum"/>
          </p:nvPr>
        </p:nvSpPr>
        <p:spPr>
          <a:xfrm>
            <a:off x="8243858" y="4663217"/>
            <a:ext cx="548700" cy="393600"/>
          </a:xfrm>
          <a:prstGeom prst="rect">
            <a:avLst/>
          </a:prstGeom>
        </p:spPr>
        <p:txBody>
          <a:bodyPr anchorCtr="0" anchor="ctr" bIns="91425" lIns="91425" spcFirstLastPara="1" rIns="91425" wrap="square" tIns="91425">
            <a:noAutofit/>
          </a:bodyPr>
          <a:lstStyle>
            <a:lvl1pPr lvl="0" rtl="0">
              <a:buNone/>
              <a:defRPr>
                <a:solidFill>
                  <a:srgbClr val="2383F6"/>
                </a:solidFill>
                <a:latin typeface="Open Sans Light"/>
                <a:ea typeface="Open Sans Light"/>
                <a:cs typeface="Open Sans Light"/>
                <a:sym typeface="Open Sans Light"/>
              </a:defRPr>
            </a:lvl1pPr>
            <a:lvl2pPr lvl="1" rtl="0">
              <a:buNone/>
              <a:defRPr>
                <a:solidFill>
                  <a:srgbClr val="2383F6"/>
                </a:solidFill>
                <a:latin typeface="Open Sans Light"/>
                <a:ea typeface="Open Sans Light"/>
                <a:cs typeface="Open Sans Light"/>
                <a:sym typeface="Open Sans Light"/>
              </a:defRPr>
            </a:lvl2pPr>
            <a:lvl3pPr lvl="2" rtl="0">
              <a:buNone/>
              <a:defRPr>
                <a:solidFill>
                  <a:srgbClr val="2383F6"/>
                </a:solidFill>
                <a:latin typeface="Open Sans Light"/>
                <a:ea typeface="Open Sans Light"/>
                <a:cs typeface="Open Sans Light"/>
                <a:sym typeface="Open Sans Light"/>
              </a:defRPr>
            </a:lvl3pPr>
            <a:lvl4pPr lvl="3" rtl="0">
              <a:buNone/>
              <a:defRPr>
                <a:solidFill>
                  <a:srgbClr val="2383F6"/>
                </a:solidFill>
                <a:latin typeface="Open Sans Light"/>
                <a:ea typeface="Open Sans Light"/>
                <a:cs typeface="Open Sans Light"/>
                <a:sym typeface="Open Sans Light"/>
              </a:defRPr>
            </a:lvl4pPr>
            <a:lvl5pPr lvl="4" rtl="0">
              <a:buNone/>
              <a:defRPr>
                <a:solidFill>
                  <a:srgbClr val="2383F6"/>
                </a:solidFill>
                <a:latin typeface="Open Sans Light"/>
                <a:ea typeface="Open Sans Light"/>
                <a:cs typeface="Open Sans Light"/>
                <a:sym typeface="Open Sans Light"/>
              </a:defRPr>
            </a:lvl5pPr>
            <a:lvl6pPr lvl="5" rtl="0">
              <a:buNone/>
              <a:defRPr>
                <a:solidFill>
                  <a:srgbClr val="2383F6"/>
                </a:solidFill>
                <a:latin typeface="Open Sans Light"/>
                <a:ea typeface="Open Sans Light"/>
                <a:cs typeface="Open Sans Light"/>
                <a:sym typeface="Open Sans Light"/>
              </a:defRPr>
            </a:lvl6pPr>
            <a:lvl7pPr lvl="6" rtl="0">
              <a:buNone/>
              <a:defRPr>
                <a:solidFill>
                  <a:srgbClr val="2383F6"/>
                </a:solidFill>
                <a:latin typeface="Open Sans Light"/>
                <a:ea typeface="Open Sans Light"/>
                <a:cs typeface="Open Sans Light"/>
                <a:sym typeface="Open Sans Light"/>
              </a:defRPr>
            </a:lvl7pPr>
            <a:lvl8pPr lvl="7" rtl="0">
              <a:buNone/>
              <a:defRPr>
                <a:solidFill>
                  <a:srgbClr val="2383F6"/>
                </a:solidFill>
                <a:latin typeface="Open Sans Light"/>
                <a:ea typeface="Open Sans Light"/>
                <a:cs typeface="Open Sans Light"/>
                <a:sym typeface="Open Sans Light"/>
              </a:defRPr>
            </a:lvl8pPr>
            <a:lvl9pPr lvl="8" rtl="0">
              <a:buNone/>
              <a:defRPr>
                <a:solidFill>
                  <a:srgbClr val="2383F6"/>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56" name="Shape 56"/>
        <p:cNvGrpSpPr/>
        <p:nvPr/>
      </p:nvGrpSpPr>
      <p:grpSpPr>
        <a:xfrm>
          <a:off x="0" y="0"/>
          <a:ext cx="0" cy="0"/>
          <a:chOff x="0" y="0"/>
          <a:chExt cx="0" cy="0"/>
        </a:xfrm>
      </p:grpSpPr>
      <p:sp>
        <p:nvSpPr>
          <p:cNvPr id="57" name="Google Shape;57;p1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0" name="Shape 60"/>
        <p:cNvGrpSpPr/>
        <p:nvPr/>
      </p:nvGrpSpPr>
      <p:grpSpPr>
        <a:xfrm>
          <a:off x="0" y="0"/>
          <a:ext cx="0" cy="0"/>
          <a:chOff x="0" y="0"/>
          <a:chExt cx="0" cy="0"/>
        </a:xfrm>
      </p:grpSpPr>
      <p:sp>
        <p:nvSpPr>
          <p:cNvPr id="61" name="Google Shape;61;p17"/>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62" name="Google Shape;62;p17"/>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63" name="Google Shape;63;p17"/>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7"/>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65" name="Google Shape;65;p17"/>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66" name="Google Shape;66;p17"/>
          <p:cNvPicPr preferRelativeResize="0"/>
          <p:nvPr/>
        </p:nvPicPr>
        <p:blipFill>
          <a:blip r:embed="rId2">
            <a:alphaModFix/>
          </a:blip>
          <a:stretch>
            <a:fillRect/>
          </a:stretch>
        </p:blipFill>
        <p:spPr>
          <a:xfrm>
            <a:off x="4939550" y="149825"/>
            <a:ext cx="847925" cy="162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67" name="Shape 67"/>
        <p:cNvGrpSpPr/>
        <p:nvPr/>
      </p:nvGrpSpPr>
      <p:grpSpPr>
        <a:xfrm>
          <a:off x="0" y="0"/>
          <a:ext cx="0" cy="0"/>
          <a:chOff x="0" y="0"/>
          <a:chExt cx="0" cy="0"/>
        </a:xfrm>
      </p:grpSpPr>
      <p:sp>
        <p:nvSpPr>
          <p:cNvPr id="68" name="Google Shape;68;p18"/>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69" name="Google Shape;69;p18"/>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70" name="Google Shape;70;p18"/>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8"/>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72" name="Google Shape;72;p18"/>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73" name="Google Shape;73;p18"/>
          <p:cNvPicPr preferRelativeResize="0"/>
          <p:nvPr/>
        </p:nvPicPr>
        <p:blipFill>
          <a:blip r:embed="rId2">
            <a:alphaModFix/>
          </a:blip>
          <a:stretch>
            <a:fillRect/>
          </a:stretch>
        </p:blipFill>
        <p:spPr>
          <a:xfrm>
            <a:off x="4939550" y="149825"/>
            <a:ext cx="847925" cy="1628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74" name="Shape 74"/>
        <p:cNvGrpSpPr/>
        <p:nvPr/>
      </p:nvGrpSpPr>
      <p:grpSpPr>
        <a:xfrm>
          <a:off x="0" y="0"/>
          <a:ext cx="0" cy="0"/>
          <a:chOff x="0" y="0"/>
          <a:chExt cx="0" cy="0"/>
        </a:xfrm>
      </p:grpSpPr>
      <p:sp>
        <p:nvSpPr>
          <p:cNvPr id="75" name="Google Shape;75;p19"/>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76" name="Google Shape;76;p19"/>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77" name="Google Shape;77;p19"/>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9"/>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79" name="Google Shape;79;p19"/>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80" name="Google Shape;80;p19"/>
          <p:cNvPicPr preferRelativeResize="0"/>
          <p:nvPr/>
        </p:nvPicPr>
        <p:blipFill>
          <a:blip r:embed="rId2">
            <a:alphaModFix/>
          </a:blip>
          <a:stretch>
            <a:fillRect/>
          </a:stretch>
        </p:blipFill>
        <p:spPr>
          <a:xfrm>
            <a:off x="4939550" y="149825"/>
            <a:ext cx="847925" cy="162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1 col bar">
  <p:cSld name="4. Content 1 col bar">
    <p:spTree>
      <p:nvGrpSpPr>
        <p:cNvPr id="81" name="Shape 81"/>
        <p:cNvGrpSpPr/>
        <p:nvPr/>
      </p:nvGrpSpPr>
      <p:grpSpPr>
        <a:xfrm>
          <a:off x="0" y="0"/>
          <a:ext cx="0" cy="0"/>
          <a:chOff x="0" y="0"/>
          <a:chExt cx="0" cy="0"/>
        </a:xfrm>
      </p:grpSpPr>
      <p:sp>
        <p:nvSpPr>
          <p:cNvPr id="82" name="Google Shape;82;p20"/>
          <p:cNvSpPr txBox="1"/>
          <p:nvPr>
            <p:ph type="title"/>
          </p:nvPr>
        </p:nvSpPr>
        <p:spPr>
          <a:xfrm>
            <a:off x="332925" y="41449"/>
            <a:ext cx="8067600" cy="905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100"/>
              <a:buNone/>
              <a:defRPr sz="2700">
                <a:solidFill>
                  <a:schemeClr val="lt1"/>
                </a:solidFill>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83" name="Google Shape;83;p20"/>
          <p:cNvSpPr/>
          <p:nvPr/>
        </p:nvSpPr>
        <p:spPr>
          <a:xfrm>
            <a:off x="0" y="0"/>
            <a:ext cx="9144000" cy="5143500"/>
          </a:xfrm>
          <a:custGeom>
            <a:rect b="b" l="l" r="r" t="t"/>
            <a:pathLst>
              <a:path extrusionOk="0" h="6858000" w="1219200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Exo 2"/>
              <a:buNone/>
            </a:pPr>
            <a:r>
              <a:t/>
            </a:r>
            <a:endParaRPr b="0" i="0" sz="1400" u="none" cap="none" strike="noStrike">
              <a:solidFill>
                <a:srgbClr val="000000"/>
              </a:solidFill>
              <a:latin typeface="Exo 2"/>
              <a:ea typeface="Exo 2"/>
              <a:cs typeface="Exo 2"/>
              <a:sym typeface="Exo 2"/>
            </a:endParaRPr>
          </a:p>
        </p:txBody>
      </p:sp>
      <p:sp>
        <p:nvSpPr>
          <p:cNvPr id="84" name="Google Shape;84;p20"/>
          <p:cNvSpPr txBox="1"/>
          <p:nvPr>
            <p:ph idx="1" type="body"/>
          </p:nvPr>
        </p:nvSpPr>
        <p:spPr>
          <a:xfrm>
            <a:off x="332925" y="1393550"/>
            <a:ext cx="8067600" cy="31755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500"/>
              </a:spcBef>
              <a:spcAft>
                <a:spcPts val="0"/>
              </a:spcAft>
              <a:buSzPts val="1100"/>
              <a:buFont typeface="Exo 2"/>
              <a:buChar char="•"/>
              <a:defRPr b="0" i="0">
                <a:solidFill>
                  <a:srgbClr val="666666"/>
                </a:solidFill>
                <a:latin typeface="Exo 2"/>
                <a:ea typeface="Exo 2"/>
                <a:cs typeface="Exo 2"/>
                <a:sym typeface="Exo 2"/>
              </a:defRPr>
            </a:lvl1pPr>
            <a:lvl2pPr indent="-298450" lvl="1" marL="914400" rtl="0" algn="l">
              <a:lnSpc>
                <a:spcPct val="115000"/>
              </a:lnSpc>
              <a:spcBef>
                <a:spcPts val="800"/>
              </a:spcBef>
              <a:spcAft>
                <a:spcPts val="0"/>
              </a:spcAft>
              <a:buSzPts val="1100"/>
              <a:buChar char="•"/>
              <a:defRPr/>
            </a:lvl2pPr>
            <a:lvl3pPr indent="-298450" lvl="2" marL="1371600" rtl="0" algn="l">
              <a:lnSpc>
                <a:spcPct val="115000"/>
              </a:lnSpc>
              <a:spcBef>
                <a:spcPts val="800"/>
              </a:spcBef>
              <a:spcAft>
                <a:spcPts val="0"/>
              </a:spcAft>
              <a:buSzPts val="1100"/>
              <a:buChar char="•"/>
              <a:defRPr/>
            </a:lvl3pPr>
            <a:lvl4pPr indent="-298450" lvl="3" marL="1828800" rtl="0" algn="l">
              <a:lnSpc>
                <a:spcPct val="115000"/>
              </a:lnSpc>
              <a:spcBef>
                <a:spcPts val="800"/>
              </a:spcBef>
              <a:spcAft>
                <a:spcPts val="0"/>
              </a:spcAft>
              <a:buSzPts val="1100"/>
              <a:buChar char="•"/>
              <a:defRPr/>
            </a:lvl4pPr>
            <a:lvl5pPr indent="-298450" lvl="4" marL="2286000" rtl="0" algn="l">
              <a:lnSpc>
                <a:spcPct val="115000"/>
              </a:lnSpc>
              <a:spcBef>
                <a:spcPts val="800"/>
              </a:spcBef>
              <a:spcAft>
                <a:spcPts val="0"/>
              </a:spcAft>
              <a:buSzPts val="1100"/>
              <a:buChar char="•"/>
              <a:defRPr/>
            </a:lvl5pPr>
            <a:lvl6pPr indent="-298450" lvl="5" marL="2743200" rtl="0" algn="l">
              <a:lnSpc>
                <a:spcPct val="115000"/>
              </a:lnSpc>
              <a:spcBef>
                <a:spcPts val="800"/>
              </a:spcBef>
              <a:spcAft>
                <a:spcPts val="0"/>
              </a:spcAft>
              <a:buSzPts val="1100"/>
              <a:buChar char="•"/>
              <a:defRPr/>
            </a:lvl6pPr>
            <a:lvl7pPr indent="-298450" lvl="6" marL="3200400" rtl="0" algn="l">
              <a:lnSpc>
                <a:spcPct val="115000"/>
              </a:lnSpc>
              <a:spcBef>
                <a:spcPts val="800"/>
              </a:spcBef>
              <a:spcAft>
                <a:spcPts val="0"/>
              </a:spcAft>
              <a:buSzPts val="1100"/>
              <a:buChar char="•"/>
              <a:defRPr/>
            </a:lvl7pPr>
            <a:lvl8pPr indent="-298450" lvl="7" marL="3657600" rtl="0" algn="l">
              <a:lnSpc>
                <a:spcPct val="115000"/>
              </a:lnSpc>
              <a:spcBef>
                <a:spcPts val="800"/>
              </a:spcBef>
              <a:spcAft>
                <a:spcPts val="0"/>
              </a:spcAft>
              <a:buSzPts val="1100"/>
              <a:buChar char="•"/>
              <a:defRPr/>
            </a:lvl8pPr>
            <a:lvl9pPr indent="-298450" lvl="8" marL="4114800" rtl="0" algn="l">
              <a:lnSpc>
                <a:spcPct val="115000"/>
              </a:lnSpc>
              <a:spcBef>
                <a:spcPts val="800"/>
              </a:spcBef>
              <a:spcAft>
                <a:spcPts val="800"/>
              </a:spcAft>
              <a:buSzPts val="11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85" name="Shape 85"/>
        <p:cNvGrpSpPr/>
        <p:nvPr/>
      </p:nvGrpSpPr>
      <p:grpSpPr>
        <a:xfrm>
          <a:off x="0" y="0"/>
          <a:ext cx="0" cy="0"/>
          <a:chOff x="0" y="0"/>
          <a:chExt cx="0" cy="0"/>
        </a:xfrm>
      </p:grpSpPr>
      <p:sp>
        <p:nvSpPr>
          <p:cNvPr id="86" name="Google Shape;86;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8" name="Google Shape;8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 name="Shape 13"/>
        <p:cNvGrpSpPr/>
        <p:nvPr/>
      </p:nvGrpSpPr>
      <p:grpSpPr>
        <a:xfrm>
          <a:off x="0" y="0"/>
          <a:ext cx="0" cy="0"/>
          <a:chOff x="0" y="0"/>
          <a:chExt cx="0" cy="0"/>
        </a:xfrm>
      </p:grpSpPr>
      <p:sp>
        <p:nvSpPr>
          <p:cNvPr id="14" name="Google Shape;14;p3"/>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94" name="Shape 94"/>
        <p:cNvGrpSpPr/>
        <p:nvPr/>
      </p:nvGrpSpPr>
      <p:grpSpPr>
        <a:xfrm>
          <a:off x="0" y="0"/>
          <a:ext cx="0" cy="0"/>
          <a:chOff x="0" y="0"/>
          <a:chExt cx="0" cy="0"/>
        </a:xfrm>
      </p:grpSpPr>
      <p:pic>
        <p:nvPicPr>
          <p:cNvPr id="95" name="Google Shape;95;p23"/>
          <p:cNvPicPr preferRelativeResize="0"/>
          <p:nvPr/>
        </p:nvPicPr>
        <p:blipFill rotWithShape="1">
          <a:blip r:embed="rId2">
            <a:alphaModFix/>
          </a:blip>
          <a:srcRect b="0" l="0" r="0" t="15604"/>
          <a:stretch/>
        </p:blipFill>
        <p:spPr>
          <a:xfrm>
            <a:off x="0" y="-1"/>
            <a:ext cx="9144003" cy="51435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99" name="Shape 99"/>
        <p:cNvGrpSpPr/>
        <p:nvPr/>
      </p:nvGrpSpPr>
      <p:grpSpPr>
        <a:xfrm>
          <a:off x="0" y="0"/>
          <a:ext cx="0" cy="0"/>
          <a:chOff x="0" y="0"/>
          <a:chExt cx="0" cy="0"/>
        </a:xfrm>
      </p:grpSpPr>
      <p:sp>
        <p:nvSpPr>
          <p:cNvPr id="100" name="Google Shape;100;p25"/>
          <p:cNvSpPr txBox="1"/>
          <p:nvPr>
            <p:ph type="title"/>
          </p:nvPr>
        </p:nvSpPr>
        <p:spPr>
          <a:xfrm>
            <a:off x="311700" y="5212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1pPr>
            <a:lvl2pPr lvl="1"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2pPr>
            <a:lvl3pPr lvl="2"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3pPr>
            <a:lvl4pPr lvl="3"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4pPr>
            <a:lvl5pPr lvl="4"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5pPr>
            <a:lvl6pPr lvl="5"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6pPr>
            <a:lvl7pPr lvl="6"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7pPr>
            <a:lvl8pPr lvl="7"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8pPr>
            <a:lvl9pPr lvl="8"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9pPr>
          </a:lstStyle>
          <a:p/>
        </p:txBody>
      </p:sp>
      <p:sp>
        <p:nvSpPr>
          <p:cNvPr id="101" name="Google Shape;101;p25"/>
          <p:cNvSpPr txBox="1"/>
          <p:nvPr>
            <p:ph idx="1" type="body"/>
          </p:nvPr>
        </p:nvSpPr>
        <p:spPr>
          <a:xfrm>
            <a:off x="616500" y="1152475"/>
            <a:ext cx="39999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2383F6"/>
              </a:buClr>
              <a:buSzPts val="1200"/>
              <a:buFont typeface="Open Sans Light"/>
              <a:buChar char="﹢"/>
              <a:defRPr sz="1200">
                <a:latin typeface="Open Sans Light"/>
                <a:ea typeface="Open Sans Light"/>
                <a:cs typeface="Open Sans Light"/>
                <a:sym typeface="Open Sans Light"/>
              </a:defRPr>
            </a:lvl1pPr>
            <a:lvl2pPr indent="-304800" lvl="1" marL="9144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2pPr>
            <a:lvl3pPr indent="-304800" lvl="2" marL="13716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3pPr>
            <a:lvl4pPr indent="-304800" lvl="3" marL="18288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4pPr>
            <a:lvl5pPr indent="-304800" lvl="4" marL="22860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5pPr>
            <a:lvl6pPr indent="-304800" lvl="5" marL="27432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6pPr>
            <a:lvl7pPr indent="-304800" lvl="6" marL="32004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7pPr>
            <a:lvl8pPr indent="-304800" lvl="7" marL="36576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8pPr>
            <a:lvl9pPr indent="-304800" lvl="8" marL="4114800" rtl="0">
              <a:spcBef>
                <a:spcPts val="1600"/>
              </a:spcBef>
              <a:spcAft>
                <a:spcPts val="1600"/>
              </a:spcAft>
              <a:buClr>
                <a:srgbClr val="2383F6"/>
              </a:buClr>
              <a:buSzPts val="1200"/>
              <a:buFont typeface="Open Sans Light"/>
              <a:buChar char="■"/>
              <a:defRPr sz="1200">
                <a:latin typeface="Open Sans Light"/>
                <a:ea typeface="Open Sans Light"/>
                <a:cs typeface="Open Sans Light"/>
                <a:sym typeface="Open Sans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02" name="Shape 102"/>
        <p:cNvGrpSpPr/>
        <p:nvPr/>
      </p:nvGrpSpPr>
      <p:grpSpPr>
        <a:xfrm>
          <a:off x="0" y="0"/>
          <a:ext cx="0" cy="0"/>
          <a:chOff x="0" y="0"/>
          <a:chExt cx="0" cy="0"/>
        </a:xfrm>
      </p:grpSpPr>
      <p:sp>
        <p:nvSpPr>
          <p:cNvPr id="103" name="Google Shape;10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5" name="Google Shape;10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7"/>
          <p:cNvSpPr txBox="1"/>
          <p:nvPr>
            <p:ph idx="12" type="sldNum"/>
          </p:nvPr>
        </p:nvSpPr>
        <p:spPr>
          <a:xfrm>
            <a:off x="8243858" y="4663217"/>
            <a:ext cx="548700" cy="393600"/>
          </a:xfrm>
          <a:prstGeom prst="rect">
            <a:avLst/>
          </a:prstGeom>
        </p:spPr>
        <p:txBody>
          <a:bodyPr anchorCtr="0" anchor="ctr" bIns="91425" lIns="91425" spcFirstLastPara="1" rIns="91425" wrap="square" tIns="91425">
            <a:noAutofit/>
          </a:bodyPr>
          <a:lstStyle>
            <a:lvl1pPr lvl="0" rtl="0">
              <a:buNone/>
              <a:defRPr>
                <a:solidFill>
                  <a:srgbClr val="2383F6"/>
                </a:solidFill>
                <a:latin typeface="Open Sans Light"/>
                <a:ea typeface="Open Sans Light"/>
                <a:cs typeface="Open Sans Light"/>
                <a:sym typeface="Open Sans Light"/>
              </a:defRPr>
            </a:lvl1pPr>
            <a:lvl2pPr lvl="1" rtl="0">
              <a:buNone/>
              <a:defRPr>
                <a:solidFill>
                  <a:srgbClr val="2383F6"/>
                </a:solidFill>
                <a:latin typeface="Open Sans Light"/>
                <a:ea typeface="Open Sans Light"/>
                <a:cs typeface="Open Sans Light"/>
                <a:sym typeface="Open Sans Light"/>
              </a:defRPr>
            </a:lvl2pPr>
            <a:lvl3pPr lvl="2" rtl="0">
              <a:buNone/>
              <a:defRPr>
                <a:solidFill>
                  <a:srgbClr val="2383F6"/>
                </a:solidFill>
                <a:latin typeface="Open Sans Light"/>
                <a:ea typeface="Open Sans Light"/>
                <a:cs typeface="Open Sans Light"/>
                <a:sym typeface="Open Sans Light"/>
              </a:defRPr>
            </a:lvl3pPr>
            <a:lvl4pPr lvl="3" rtl="0">
              <a:buNone/>
              <a:defRPr>
                <a:solidFill>
                  <a:srgbClr val="2383F6"/>
                </a:solidFill>
                <a:latin typeface="Open Sans Light"/>
                <a:ea typeface="Open Sans Light"/>
                <a:cs typeface="Open Sans Light"/>
                <a:sym typeface="Open Sans Light"/>
              </a:defRPr>
            </a:lvl4pPr>
            <a:lvl5pPr lvl="4" rtl="0">
              <a:buNone/>
              <a:defRPr>
                <a:solidFill>
                  <a:srgbClr val="2383F6"/>
                </a:solidFill>
                <a:latin typeface="Open Sans Light"/>
                <a:ea typeface="Open Sans Light"/>
                <a:cs typeface="Open Sans Light"/>
                <a:sym typeface="Open Sans Light"/>
              </a:defRPr>
            </a:lvl5pPr>
            <a:lvl6pPr lvl="5" rtl="0">
              <a:buNone/>
              <a:defRPr>
                <a:solidFill>
                  <a:srgbClr val="2383F6"/>
                </a:solidFill>
                <a:latin typeface="Open Sans Light"/>
                <a:ea typeface="Open Sans Light"/>
                <a:cs typeface="Open Sans Light"/>
                <a:sym typeface="Open Sans Light"/>
              </a:defRPr>
            </a:lvl6pPr>
            <a:lvl7pPr lvl="6" rtl="0">
              <a:buNone/>
              <a:defRPr>
                <a:solidFill>
                  <a:srgbClr val="2383F6"/>
                </a:solidFill>
                <a:latin typeface="Open Sans Light"/>
                <a:ea typeface="Open Sans Light"/>
                <a:cs typeface="Open Sans Light"/>
                <a:sym typeface="Open Sans Light"/>
              </a:defRPr>
            </a:lvl7pPr>
            <a:lvl8pPr lvl="7" rtl="0">
              <a:buNone/>
              <a:defRPr>
                <a:solidFill>
                  <a:srgbClr val="2383F6"/>
                </a:solidFill>
                <a:latin typeface="Open Sans Light"/>
                <a:ea typeface="Open Sans Light"/>
                <a:cs typeface="Open Sans Light"/>
                <a:sym typeface="Open Sans Light"/>
              </a:defRPr>
            </a:lvl8pPr>
            <a:lvl9pPr lvl="8" rtl="0">
              <a:buNone/>
              <a:defRPr>
                <a:solidFill>
                  <a:srgbClr val="2383F6"/>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09" name="Shape 109"/>
        <p:cNvGrpSpPr/>
        <p:nvPr/>
      </p:nvGrpSpPr>
      <p:grpSpPr>
        <a:xfrm>
          <a:off x="0" y="0"/>
          <a:ext cx="0" cy="0"/>
          <a:chOff x="0" y="0"/>
          <a:chExt cx="0" cy="0"/>
        </a:xfrm>
      </p:grpSpPr>
      <p:sp>
        <p:nvSpPr>
          <p:cNvPr id="110" name="Google Shape;110;p2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1" name="Google Shape;111;p2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 name="Google Shape;11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113" name="Shape 113"/>
        <p:cNvGrpSpPr/>
        <p:nvPr/>
      </p:nvGrpSpPr>
      <p:grpSpPr>
        <a:xfrm>
          <a:off x="0" y="0"/>
          <a:ext cx="0" cy="0"/>
          <a:chOff x="0" y="0"/>
          <a:chExt cx="0" cy="0"/>
        </a:xfrm>
      </p:grpSpPr>
      <p:sp>
        <p:nvSpPr>
          <p:cNvPr id="114" name="Google Shape;114;p29"/>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115" name="Google Shape;115;p29"/>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116" name="Google Shape;116;p29"/>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9"/>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18" name="Google Shape;118;p29"/>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119" name="Google Shape;119;p29"/>
          <p:cNvPicPr preferRelativeResize="0"/>
          <p:nvPr/>
        </p:nvPicPr>
        <p:blipFill>
          <a:blip r:embed="rId2">
            <a:alphaModFix/>
          </a:blip>
          <a:stretch>
            <a:fillRect/>
          </a:stretch>
        </p:blipFill>
        <p:spPr>
          <a:xfrm>
            <a:off x="4939550" y="149825"/>
            <a:ext cx="847925" cy="1628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120" name="Shape 120"/>
        <p:cNvGrpSpPr/>
        <p:nvPr/>
      </p:nvGrpSpPr>
      <p:grpSpPr>
        <a:xfrm>
          <a:off x="0" y="0"/>
          <a:ext cx="0" cy="0"/>
          <a:chOff x="0" y="0"/>
          <a:chExt cx="0" cy="0"/>
        </a:xfrm>
      </p:grpSpPr>
      <p:sp>
        <p:nvSpPr>
          <p:cNvPr id="121" name="Google Shape;121;p30"/>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122" name="Google Shape;122;p30"/>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123" name="Google Shape;123;p30"/>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0"/>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25" name="Google Shape;125;p30"/>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126" name="Google Shape;126;p30"/>
          <p:cNvPicPr preferRelativeResize="0"/>
          <p:nvPr/>
        </p:nvPicPr>
        <p:blipFill>
          <a:blip r:embed="rId2">
            <a:alphaModFix/>
          </a:blip>
          <a:stretch>
            <a:fillRect/>
          </a:stretch>
        </p:blipFill>
        <p:spPr>
          <a:xfrm>
            <a:off x="4939550" y="149825"/>
            <a:ext cx="847925" cy="1628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127" name="Shape 127"/>
        <p:cNvGrpSpPr/>
        <p:nvPr/>
      </p:nvGrpSpPr>
      <p:grpSpPr>
        <a:xfrm>
          <a:off x="0" y="0"/>
          <a:ext cx="0" cy="0"/>
          <a:chOff x="0" y="0"/>
          <a:chExt cx="0" cy="0"/>
        </a:xfrm>
      </p:grpSpPr>
      <p:sp>
        <p:nvSpPr>
          <p:cNvPr id="128" name="Google Shape;128;p31"/>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129" name="Google Shape;129;p31"/>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130" name="Google Shape;130;p31"/>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1"/>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32" name="Google Shape;132;p31"/>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133" name="Google Shape;133;p31"/>
          <p:cNvPicPr preferRelativeResize="0"/>
          <p:nvPr/>
        </p:nvPicPr>
        <p:blipFill>
          <a:blip r:embed="rId2">
            <a:alphaModFix/>
          </a:blip>
          <a:stretch>
            <a:fillRect/>
          </a:stretch>
        </p:blipFill>
        <p:spPr>
          <a:xfrm>
            <a:off x="4939550" y="149825"/>
            <a:ext cx="847925" cy="1628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1 col bar">
  <p:cSld name="4. Content 1 col bar">
    <p:spTree>
      <p:nvGrpSpPr>
        <p:cNvPr id="134" name="Shape 134"/>
        <p:cNvGrpSpPr/>
        <p:nvPr/>
      </p:nvGrpSpPr>
      <p:grpSpPr>
        <a:xfrm>
          <a:off x="0" y="0"/>
          <a:ext cx="0" cy="0"/>
          <a:chOff x="0" y="0"/>
          <a:chExt cx="0" cy="0"/>
        </a:xfrm>
      </p:grpSpPr>
      <p:sp>
        <p:nvSpPr>
          <p:cNvPr id="135" name="Google Shape;135;p32"/>
          <p:cNvSpPr txBox="1"/>
          <p:nvPr>
            <p:ph type="title"/>
          </p:nvPr>
        </p:nvSpPr>
        <p:spPr>
          <a:xfrm>
            <a:off x="332925" y="41449"/>
            <a:ext cx="8067600" cy="905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100"/>
              <a:buNone/>
              <a:defRPr sz="2700">
                <a:solidFill>
                  <a:schemeClr val="lt1"/>
                </a:solidFill>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136" name="Google Shape;136;p32"/>
          <p:cNvSpPr/>
          <p:nvPr/>
        </p:nvSpPr>
        <p:spPr>
          <a:xfrm>
            <a:off x="0" y="0"/>
            <a:ext cx="9144000" cy="5143500"/>
          </a:xfrm>
          <a:custGeom>
            <a:rect b="b" l="l" r="r" t="t"/>
            <a:pathLst>
              <a:path extrusionOk="0" h="6858000" w="1219200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Exo 2"/>
              <a:buNone/>
            </a:pPr>
            <a:r>
              <a:t/>
            </a:r>
            <a:endParaRPr b="0" i="0" sz="1400" u="none" cap="none" strike="noStrike">
              <a:solidFill>
                <a:srgbClr val="000000"/>
              </a:solidFill>
              <a:latin typeface="Exo 2"/>
              <a:ea typeface="Exo 2"/>
              <a:cs typeface="Exo 2"/>
              <a:sym typeface="Exo 2"/>
            </a:endParaRPr>
          </a:p>
        </p:txBody>
      </p:sp>
      <p:sp>
        <p:nvSpPr>
          <p:cNvPr id="137" name="Google Shape;137;p32"/>
          <p:cNvSpPr txBox="1"/>
          <p:nvPr>
            <p:ph idx="1" type="body"/>
          </p:nvPr>
        </p:nvSpPr>
        <p:spPr>
          <a:xfrm>
            <a:off x="332925" y="1393550"/>
            <a:ext cx="8067600" cy="31755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500"/>
              </a:spcBef>
              <a:spcAft>
                <a:spcPts val="0"/>
              </a:spcAft>
              <a:buSzPts val="1100"/>
              <a:buFont typeface="Exo 2"/>
              <a:buChar char="•"/>
              <a:defRPr b="0" i="0">
                <a:solidFill>
                  <a:srgbClr val="666666"/>
                </a:solidFill>
                <a:latin typeface="Exo 2"/>
                <a:ea typeface="Exo 2"/>
                <a:cs typeface="Exo 2"/>
                <a:sym typeface="Exo 2"/>
              </a:defRPr>
            </a:lvl1pPr>
            <a:lvl2pPr indent="-298450" lvl="1" marL="914400" rtl="0" algn="l">
              <a:lnSpc>
                <a:spcPct val="115000"/>
              </a:lnSpc>
              <a:spcBef>
                <a:spcPts val="800"/>
              </a:spcBef>
              <a:spcAft>
                <a:spcPts val="0"/>
              </a:spcAft>
              <a:buSzPts val="1100"/>
              <a:buChar char="•"/>
              <a:defRPr/>
            </a:lvl2pPr>
            <a:lvl3pPr indent="-298450" lvl="2" marL="1371600" rtl="0" algn="l">
              <a:lnSpc>
                <a:spcPct val="115000"/>
              </a:lnSpc>
              <a:spcBef>
                <a:spcPts val="800"/>
              </a:spcBef>
              <a:spcAft>
                <a:spcPts val="0"/>
              </a:spcAft>
              <a:buSzPts val="1100"/>
              <a:buChar char="•"/>
              <a:defRPr/>
            </a:lvl3pPr>
            <a:lvl4pPr indent="-298450" lvl="3" marL="1828800" rtl="0" algn="l">
              <a:lnSpc>
                <a:spcPct val="115000"/>
              </a:lnSpc>
              <a:spcBef>
                <a:spcPts val="800"/>
              </a:spcBef>
              <a:spcAft>
                <a:spcPts val="0"/>
              </a:spcAft>
              <a:buSzPts val="1100"/>
              <a:buChar char="•"/>
              <a:defRPr/>
            </a:lvl4pPr>
            <a:lvl5pPr indent="-298450" lvl="4" marL="2286000" rtl="0" algn="l">
              <a:lnSpc>
                <a:spcPct val="115000"/>
              </a:lnSpc>
              <a:spcBef>
                <a:spcPts val="800"/>
              </a:spcBef>
              <a:spcAft>
                <a:spcPts val="0"/>
              </a:spcAft>
              <a:buSzPts val="1100"/>
              <a:buChar char="•"/>
              <a:defRPr/>
            </a:lvl5pPr>
            <a:lvl6pPr indent="-298450" lvl="5" marL="2743200" rtl="0" algn="l">
              <a:lnSpc>
                <a:spcPct val="115000"/>
              </a:lnSpc>
              <a:spcBef>
                <a:spcPts val="800"/>
              </a:spcBef>
              <a:spcAft>
                <a:spcPts val="0"/>
              </a:spcAft>
              <a:buSzPts val="1100"/>
              <a:buChar char="•"/>
              <a:defRPr/>
            </a:lvl6pPr>
            <a:lvl7pPr indent="-298450" lvl="6" marL="3200400" rtl="0" algn="l">
              <a:lnSpc>
                <a:spcPct val="115000"/>
              </a:lnSpc>
              <a:spcBef>
                <a:spcPts val="800"/>
              </a:spcBef>
              <a:spcAft>
                <a:spcPts val="0"/>
              </a:spcAft>
              <a:buSzPts val="1100"/>
              <a:buChar char="•"/>
              <a:defRPr/>
            </a:lvl7pPr>
            <a:lvl8pPr indent="-298450" lvl="7" marL="3657600" rtl="0" algn="l">
              <a:lnSpc>
                <a:spcPct val="115000"/>
              </a:lnSpc>
              <a:spcBef>
                <a:spcPts val="800"/>
              </a:spcBef>
              <a:spcAft>
                <a:spcPts val="0"/>
              </a:spcAft>
              <a:buSzPts val="1100"/>
              <a:buChar char="•"/>
              <a:defRPr/>
            </a:lvl8pPr>
            <a:lvl9pPr indent="-298450" lvl="8" marL="4114800" rtl="0" algn="l">
              <a:lnSpc>
                <a:spcPct val="115000"/>
              </a:lnSpc>
              <a:spcBef>
                <a:spcPts val="800"/>
              </a:spcBef>
              <a:spcAft>
                <a:spcPts val="800"/>
              </a:spcAft>
              <a:buSzPts val="11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spTree>
      <p:nvGrpSpPr>
        <p:cNvPr id="15" name="Shape 15"/>
        <p:cNvGrpSpPr/>
        <p:nvPr/>
      </p:nvGrpSpPr>
      <p:grpSpPr>
        <a:xfrm>
          <a:off x="0" y="0"/>
          <a:ext cx="0" cy="0"/>
          <a:chOff x="0" y="0"/>
          <a:chExt cx="0" cy="0"/>
        </a:xfrm>
      </p:grpSpPr>
      <p:sp>
        <p:nvSpPr>
          <p:cNvPr id="16" name="Google Shape;16;p4"/>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38" name="Shape 138"/>
        <p:cNvGrpSpPr/>
        <p:nvPr/>
      </p:nvGrpSpPr>
      <p:grpSpPr>
        <a:xfrm>
          <a:off x="0" y="0"/>
          <a:ext cx="0" cy="0"/>
          <a:chOff x="0" y="0"/>
          <a:chExt cx="0" cy="0"/>
        </a:xfrm>
      </p:grpSpPr>
      <p:sp>
        <p:nvSpPr>
          <p:cNvPr id="139" name="Google Shape;139;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1" name="Google Shape;141;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142" name="Shape 142"/>
        <p:cNvGrpSpPr/>
        <p:nvPr/>
      </p:nvGrpSpPr>
      <p:grpSpPr>
        <a:xfrm>
          <a:off x="0" y="0"/>
          <a:ext cx="0" cy="0"/>
          <a:chOff x="0" y="0"/>
          <a:chExt cx="0" cy="0"/>
        </a:xfrm>
      </p:grpSpPr>
      <p:sp>
        <p:nvSpPr>
          <p:cNvPr id="143" name="Google Shape;143;p34"/>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144" name="Google Shape;144;p34"/>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145" name="Google Shape;145;p34"/>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4"/>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47" name="Google Shape;147;p34"/>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148" name="Google Shape;148;p34"/>
          <p:cNvPicPr preferRelativeResize="0"/>
          <p:nvPr/>
        </p:nvPicPr>
        <p:blipFill>
          <a:blip r:embed="rId2">
            <a:alphaModFix/>
          </a:blip>
          <a:stretch>
            <a:fillRect/>
          </a:stretch>
        </p:blipFill>
        <p:spPr>
          <a:xfrm>
            <a:off x="4939550" y="149825"/>
            <a:ext cx="847925" cy="162800"/>
          </a:xfrm>
          <a:prstGeom prst="rect">
            <a:avLst/>
          </a:prstGeom>
          <a:noFill/>
          <a:ln>
            <a:noFill/>
          </a:ln>
        </p:spPr>
      </p:pic>
      <p:sp>
        <p:nvSpPr>
          <p:cNvPr id="149" name="Google Shape;149;p34"/>
          <p:cNvSpPr txBox="1"/>
          <p:nvPr/>
        </p:nvSpPr>
        <p:spPr>
          <a:xfrm>
            <a:off x="-11225" y="4880523"/>
            <a:ext cx="5914800" cy="25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Open Sans Light"/>
                <a:ea typeface="Open Sans Light"/>
                <a:cs typeface="Open Sans Light"/>
                <a:sym typeface="Open Sans Light"/>
              </a:rPr>
              <a:t>connect@the</a:t>
            </a:r>
            <a:r>
              <a:rPr lang="en" sz="1000">
                <a:solidFill>
                  <a:srgbClr val="FFFFFF"/>
                </a:solidFill>
                <a:latin typeface="Open Sans Light"/>
                <a:ea typeface="Open Sans Light"/>
                <a:cs typeface="Open Sans Light"/>
                <a:sym typeface="Open Sans Light"/>
              </a:rPr>
              <a:t>DNA Digital</a:t>
            </a:r>
            <a:r>
              <a:rPr lang="en" sz="1000">
                <a:solidFill>
                  <a:srgbClr val="FFFFFF"/>
                </a:solidFill>
                <a:latin typeface="Open Sans Light"/>
                <a:ea typeface="Open Sans Light"/>
                <a:cs typeface="Open Sans Light"/>
                <a:sym typeface="Open Sans Light"/>
              </a:rPr>
              <a:t>corp.com | (212) 991-5633 |</a:t>
            </a:r>
            <a:r>
              <a:rPr lang="en" sz="1000" u="sng">
                <a:solidFill>
                  <a:schemeClr val="hlink"/>
                </a:solidFill>
                <a:latin typeface="Open Sans Light"/>
                <a:ea typeface="Open Sans Light"/>
                <a:cs typeface="Open Sans Light"/>
                <a:sym typeface="Open Sans Light"/>
                <a:hlinkClick r:id="rId3"/>
              </a:rPr>
              <a:t> </a:t>
            </a:r>
            <a:r>
              <a:rPr lang="en" sz="1000">
                <a:solidFill>
                  <a:srgbClr val="FFFFFF"/>
                </a:solidFill>
                <a:uFill>
                  <a:noFill/>
                </a:uFill>
                <a:latin typeface="Open Sans Light"/>
                <a:ea typeface="Open Sans Light"/>
                <a:cs typeface="Open Sans Light"/>
                <a:sym typeface="Open Sans Light"/>
                <a:hlinkClick r:id="rId4">
                  <a:extLst>
                    <a:ext uri="{A12FA001-AC4F-418D-AE19-62706E023703}">
                      <ahyp:hlinkClr val="tx"/>
                    </a:ext>
                  </a:extLst>
                </a:hlinkClick>
              </a:rPr>
              <a:t>the</a:t>
            </a:r>
            <a:r>
              <a:rPr lang="en" sz="1000">
                <a:solidFill>
                  <a:srgbClr val="FFFFFF"/>
                </a:solidFill>
                <a:uFill>
                  <a:noFill/>
                </a:uFill>
                <a:latin typeface="Open Sans Light"/>
                <a:ea typeface="Open Sans Light"/>
                <a:cs typeface="Open Sans Light"/>
                <a:sym typeface="Open Sans Light"/>
                <a:hlinkClick r:id="rId5">
                  <a:extLst>
                    <a:ext uri="{A12FA001-AC4F-418D-AE19-62706E023703}">
                      <ahyp:hlinkClr val="tx"/>
                    </a:ext>
                  </a:extLst>
                </a:hlinkClick>
              </a:rPr>
              <a:t>DNA Digital</a:t>
            </a:r>
            <a:r>
              <a:rPr lang="en" sz="1000">
                <a:solidFill>
                  <a:srgbClr val="FFFFFF"/>
                </a:solidFill>
                <a:uFill>
                  <a:noFill/>
                </a:uFill>
                <a:latin typeface="Open Sans Light"/>
                <a:ea typeface="Open Sans Light"/>
                <a:cs typeface="Open Sans Light"/>
                <a:sym typeface="Open Sans Light"/>
                <a:hlinkClick r:id="rId6">
                  <a:extLst>
                    <a:ext uri="{A12FA001-AC4F-418D-AE19-62706E023703}">
                      <ahyp:hlinkClr val="tx"/>
                    </a:ext>
                  </a:extLst>
                </a:hlinkClick>
              </a:rPr>
              <a:t>corp.com</a:t>
            </a:r>
            <a:endParaRPr sz="10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9">
  <p:cSld name="TITLE_9">
    <p:spTree>
      <p:nvGrpSpPr>
        <p:cNvPr id="150" name="Shape 150"/>
        <p:cNvGrpSpPr/>
        <p:nvPr/>
      </p:nvGrpSpPr>
      <p:grpSpPr>
        <a:xfrm>
          <a:off x="0" y="0"/>
          <a:ext cx="0" cy="0"/>
          <a:chOff x="0" y="0"/>
          <a:chExt cx="0" cy="0"/>
        </a:xfrm>
      </p:grpSpPr>
      <p:sp>
        <p:nvSpPr>
          <p:cNvPr id="151" name="Google Shape;151;p35"/>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152" name="Google Shape;152;p35"/>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153" name="Google Shape;153;p35"/>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5"/>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55" name="Google Shape;155;p35"/>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156" name="Google Shape;156;p35"/>
          <p:cNvPicPr preferRelativeResize="0"/>
          <p:nvPr/>
        </p:nvPicPr>
        <p:blipFill>
          <a:blip r:embed="rId2">
            <a:alphaModFix/>
          </a:blip>
          <a:stretch>
            <a:fillRect/>
          </a:stretch>
        </p:blipFill>
        <p:spPr>
          <a:xfrm>
            <a:off x="4939550" y="149825"/>
            <a:ext cx="847925" cy="162800"/>
          </a:xfrm>
          <a:prstGeom prst="rect">
            <a:avLst/>
          </a:prstGeom>
          <a:noFill/>
          <a:ln>
            <a:noFill/>
          </a:ln>
        </p:spPr>
      </p:pic>
      <p:sp>
        <p:nvSpPr>
          <p:cNvPr id="157" name="Google Shape;157;p35"/>
          <p:cNvSpPr txBox="1"/>
          <p:nvPr/>
        </p:nvSpPr>
        <p:spPr>
          <a:xfrm>
            <a:off x="-11225" y="4880523"/>
            <a:ext cx="5914800" cy="25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Open Sans Light"/>
                <a:ea typeface="Open Sans Light"/>
                <a:cs typeface="Open Sans Light"/>
                <a:sym typeface="Open Sans Light"/>
              </a:rPr>
              <a:t>connect@the</a:t>
            </a:r>
            <a:r>
              <a:rPr lang="en" sz="1000">
                <a:solidFill>
                  <a:srgbClr val="FFFFFF"/>
                </a:solidFill>
                <a:latin typeface="Open Sans Light"/>
                <a:ea typeface="Open Sans Light"/>
                <a:cs typeface="Open Sans Light"/>
                <a:sym typeface="Open Sans Light"/>
              </a:rPr>
              <a:t>DNA Digital</a:t>
            </a:r>
            <a:r>
              <a:rPr lang="en" sz="1000">
                <a:solidFill>
                  <a:srgbClr val="FFFFFF"/>
                </a:solidFill>
                <a:latin typeface="Open Sans Light"/>
                <a:ea typeface="Open Sans Light"/>
                <a:cs typeface="Open Sans Light"/>
                <a:sym typeface="Open Sans Light"/>
              </a:rPr>
              <a:t>corp.com | (212) 991-5633 |</a:t>
            </a:r>
            <a:r>
              <a:rPr lang="en" sz="1000" u="sng">
                <a:solidFill>
                  <a:schemeClr val="hlink"/>
                </a:solidFill>
                <a:latin typeface="Open Sans Light"/>
                <a:ea typeface="Open Sans Light"/>
                <a:cs typeface="Open Sans Light"/>
                <a:sym typeface="Open Sans Light"/>
                <a:hlinkClick r:id="rId3"/>
              </a:rPr>
              <a:t> </a:t>
            </a:r>
            <a:r>
              <a:rPr lang="en" sz="1000">
                <a:solidFill>
                  <a:srgbClr val="FFFFFF"/>
                </a:solidFill>
                <a:uFill>
                  <a:noFill/>
                </a:uFill>
                <a:latin typeface="Open Sans Light"/>
                <a:ea typeface="Open Sans Light"/>
                <a:cs typeface="Open Sans Light"/>
                <a:sym typeface="Open Sans Light"/>
                <a:hlinkClick r:id="rId4">
                  <a:extLst>
                    <a:ext uri="{A12FA001-AC4F-418D-AE19-62706E023703}">
                      <ahyp:hlinkClr val="tx"/>
                    </a:ext>
                  </a:extLst>
                </a:hlinkClick>
              </a:rPr>
              <a:t>the</a:t>
            </a:r>
            <a:r>
              <a:rPr lang="en" sz="1000">
                <a:solidFill>
                  <a:srgbClr val="FFFFFF"/>
                </a:solidFill>
                <a:uFill>
                  <a:noFill/>
                </a:uFill>
                <a:latin typeface="Open Sans Light"/>
                <a:ea typeface="Open Sans Light"/>
                <a:cs typeface="Open Sans Light"/>
                <a:sym typeface="Open Sans Light"/>
                <a:hlinkClick r:id="rId5">
                  <a:extLst>
                    <a:ext uri="{A12FA001-AC4F-418D-AE19-62706E023703}">
                      <ahyp:hlinkClr val="tx"/>
                    </a:ext>
                  </a:extLst>
                </a:hlinkClick>
              </a:rPr>
              <a:t>DNA Digital</a:t>
            </a:r>
            <a:r>
              <a:rPr lang="en" sz="1000">
                <a:solidFill>
                  <a:srgbClr val="FFFFFF"/>
                </a:solidFill>
                <a:uFill>
                  <a:noFill/>
                </a:uFill>
                <a:latin typeface="Open Sans Light"/>
                <a:ea typeface="Open Sans Light"/>
                <a:cs typeface="Open Sans Light"/>
                <a:sym typeface="Open Sans Light"/>
                <a:hlinkClick r:id="rId6">
                  <a:extLst>
                    <a:ext uri="{A12FA001-AC4F-418D-AE19-62706E023703}">
                      <ahyp:hlinkClr val="tx"/>
                    </a:ext>
                  </a:extLst>
                </a:hlinkClick>
              </a:rPr>
              <a:t>corp.com</a:t>
            </a:r>
            <a:endParaRPr sz="10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0">
  <p:cSld name="TITLE_10">
    <p:spTree>
      <p:nvGrpSpPr>
        <p:cNvPr id="158" name="Shape 158"/>
        <p:cNvGrpSpPr/>
        <p:nvPr/>
      </p:nvGrpSpPr>
      <p:grpSpPr>
        <a:xfrm>
          <a:off x="0" y="0"/>
          <a:ext cx="0" cy="0"/>
          <a:chOff x="0" y="0"/>
          <a:chExt cx="0" cy="0"/>
        </a:xfrm>
      </p:grpSpPr>
      <p:sp>
        <p:nvSpPr>
          <p:cNvPr id="159" name="Google Shape;159;p3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0" name="Google Shape;160;p3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1" name="Google Shape;161;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166" name="Shape 166"/>
        <p:cNvGrpSpPr/>
        <p:nvPr/>
      </p:nvGrpSpPr>
      <p:grpSpPr>
        <a:xfrm>
          <a:off x="0" y="0"/>
          <a:ext cx="0" cy="0"/>
          <a:chOff x="0" y="0"/>
          <a:chExt cx="0" cy="0"/>
        </a:xfrm>
      </p:grpSpPr>
      <p:grpSp>
        <p:nvGrpSpPr>
          <p:cNvPr id="167" name="Google Shape;167;p38"/>
          <p:cNvGrpSpPr/>
          <p:nvPr/>
        </p:nvGrpSpPr>
        <p:grpSpPr>
          <a:xfrm>
            <a:off x="0" y="4949625"/>
            <a:ext cx="9144000" cy="279300"/>
            <a:chOff x="0" y="4949625"/>
            <a:chExt cx="9144000" cy="279300"/>
          </a:xfrm>
        </p:grpSpPr>
        <p:sp>
          <p:nvSpPr>
            <p:cNvPr id="168" name="Google Shape;168;p38"/>
            <p:cNvSpPr/>
            <p:nvPr/>
          </p:nvSpPr>
          <p:spPr>
            <a:xfrm>
              <a:off x="0" y="5031525"/>
              <a:ext cx="9144000" cy="1155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9" name="Google Shape;169;p38"/>
            <p:cNvSpPr txBox="1"/>
            <p:nvPr/>
          </p:nvSpPr>
          <p:spPr>
            <a:xfrm>
              <a:off x="2658450" y="4949625"/>
              <a:ext cx="38271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uFill>
                    <a:noFill/>
                  </a:uFill>
                  <a:latin typeface="Montserrat Light"/>
                  <a:ea typeface="Montserrat Light"/>
                  <a:cs typeface="Montserrat Light"/>
                  <a:sym typeface="Montserrat Light"/>
                  <a:hlinkClick r:id="rId2">
                    <a:extLst>
                      <a:ext uri="{A12FA001-AC4F-418D-AE19-62706E023703}">
                        <ahyp:hlinkClr val="tx"/>
                      </a:ext>
                    </a:extLst>
                  </a:hlinkClick>
                </a:rPr>
                <a:t>connect@the</a:t>
              </a:r>
              <a:r>
                <a:rPr lang="en" sz="800">
                  <a:solidFill>
                    <a:srgbClr val="FFFFFF"/>
                  </a:solidFill>
                  <a:uFill>
                    <a:noFill/>
                  </a:uFill>
                  <a:latin typeface="Montserrat Light"/>
                  <a:ea typeface="Montserrat Light"/>
                  <a:cs typeface="Montserrat Light"/>
                  <a:sym typeface="Montserrat Light"/>
                  <a:hlinkClick r:id="rId3">
                    <a:extLst>
                      <a:ext uri="{A12FA001-AC4F-418D-AE19-62706E023703}">
                        <ahyp:hlinkClr val="tx"/>
                      </a:ext>
                    </a:extLst>
                  </a:hlinkClick>
                </a:rPr>
                <a:t>DNA Digital</a:t>
              </a:r>
              <a:r>
                <a:rPr lang="en" sz="800">
                  <a:solidFill>
                    <a:srgbClr val="FFFFFF"/>
                  </a:solidFill>
                  <a:uFill>
                    <a:noFill/>
                  </a:uFill>
                  <a:latin typeface="Montserrat Light"/>
                  <a:ea typeface="Montserrat Light"/>
                  <a:cs typeface="Montserrat Light"/>
                  <a:sym typeface="Montserrat Light"/>
                  <a:hlinkClick r:id="rId4">
                    <a:extLst>
                      <a:ext uri="{A12FA001-AC4F-418D-AE19-62706E023703}">
                        <ahyp:hlinkClr val="tx"/>
                      </a:ext>
                    </a:extLst>
                  </a:hlinkClick>
                </a:rPr>
                <a:t>corp.com</a:t>
              </a:r>
              <a:r>
                <a:rPr lang="en" sz="800">
                  <a:solidFill>
                    <a:srgbClr val="FFFFFF"/>
                  </a:solidFill>
                  <a:latin typeface="Montserrat Light"/>
                  <a:ea typeface="Montserrat Light"/>
                  <a:cs typeface="Montserrat Light"/>
                  <a:sym typeface="Montserrat Light"/>
                </a:rPr>
                <a:t>  |  (212) 991-5633  |  the</a:t>
              </a:r>
              <a:r>
                <a:rPr lang="en" sz="800">
                  <a:solidFill>
                    <a:srgbClr val="FFFFFF"/>
                  </a:solidFill>
                  <a:latin typeface="Montserrat Light"/>
                  <a:ea typeface="Montserrat Light"/>
                  <a:cs typeface="Montserrat Light"/>
                  <a:sym typeface="Montserrat Light"/>
                </a:rPr>
                <a:t>DNA Digital</a:t>
              </a:r>
              <a:r>
                <a:rPr lang="en" sz="800">
                  <a:solidFill>
                    <a:srgbClr val="FFFFFF"/>
                  </a:solidFill>
                  <a:latin typeface="Montserrat Light"/>
                  <a:ea typeface="Montserrat Light"/>
                  <a:cs typeface="Montserrat Light"/>
                  <a:sym typeface="Montserrat Light"/>
                </a:rPr>
                <a:t>corp.com</a:t>
              </a:r>
              <a:endParaRPr sz="800">
                <a:solidFill>
                  <a:srgbClr val="FFFFFF"/>
                </a:solidFill>
                <a:latin typeface="Montserrat Light"/>
                <a:ea typeface="Montserrat Light"/>
                <a:cs typeface="Montserrat Light"/>
                <a:sym typeface="Montserrat Light"/>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0" name="Shape 170"/>
        <p:cNvGrpSpPr/>
        <p:nvPr/>
      </p:nvGrpSpPr>
      <p:grpSpPr>
        <a:xfrm>
          <a:off x="0" y="0"/>
          <a:ext cx="0" cy="0"/>
          <a:chOff x="0" y="0"/>
          <a:chExt cx="0" cy="0"/>
        </a:xfrm>
      </p:grpSpPr>
      <p:sp>
        <p:nvSpPr>
          <p:cNvPr id="171" name="Google Shape;171;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2" name="Google Shape;172;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solidFill>
          <a:srgbClr val="FFFFFF"/>
        </a:solidFill>
      </p:bgPr>
    </p:bg>
    <p:spTree>
      <p:nvGrpSpPr>
        <p:cNvPr id="173" name="Shape 173"/>
        <p:cNvGrpSpPr/>
        <p:nvPr/>
      </p:nvGrpSpPr>
      <p:grpSpPr>
        <a:xfrm>
          <a:off x="0" y="0"/>
          <a:ext cx="0" cy="0"/>
          <a:chOff x="0" y="0"/>
          <a:chExt cx="0" cy="0"/>
        </a:xfrm>
      </p:grpSpPr>
      <p:sp>
        <p:nvSpPr>
          <p:cNvPr id="174" name="Google Shape;174;p40"/>
          <p:cNvSpPr txBox="1"/>
          <p:nvPr>
            <p:ph type="title"/>
          </p:nvPr>
        </p:nvSpPr>
        <p:spPr>
          <a:xfrm>
            <a:off x="311700" y="5212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1pPr>
            <a:lvl2pPr lvl="1"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2pPr>
            <a:lvl3pPr lvl="2"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3pPr>
            <a:lvl4pPr lvl="3"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4pPr>
            <a:lvl5pPr lvl="4"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5pPr>
            <a:lvl6pPr lvl="5"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6pPr>
            <a:lvl7pPr lvl="6"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7pPr>
            <a:lvl8pPr lvl="7"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8pPr>
            <a:lvl9pPr lvl="8" rtl="0" algn="ctr">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9pPr>
          </a:lstStyle>
          <a:p/>
        </p:txBody>
      </p:sp>
      <p:sp>
        <p:nvSpPr>
          <p:cNvPr id="175" name="Google Shape;175;p40"/>
          <p:cNvSpPr txBox="1"/>
          <p:nvPr>
            <p:ph idx="1" type="body"/>
          </p:nvPr>
        </p:nvSpPr>
        <p:spPr>
          <a:xfrm>
            <a:off x="616500" y="1152475"/>
            <a:ext cx="39999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2383F6"/>
              </a:buClr>
              <a:buSzPts val="1200"/>
              <a:buFont typeface="Open Sans Light"/>
              <a:buChar char="﹢"/>
              <a:defRPr sz="1200">
                <a:latin typeface="Open Sans Light"/>
                <a:ea typeface="Open Sans Light"/>
                <a:cs typeface="Open Sans Light"/>
                <a:sym typeface="Open Sans Light"/>
              </a:defRPr>
            </a:lvl1pPr>
            <a:lvl2pPr indent="-304800" lvl="1" marL="9144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2pPr>
            <a:lvl3pPr indent="-304800" lvl="2" marL="13716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3pPr>
            <a:lvl4pPr indent="-304800" lvl="3" marL="18288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4pPr>
            <a:lvl5pPr indent="-304800" lvl="4" marL="22860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5pPr>
            <a:lvl6pPr indent="-304800" lvl="5" marL="27432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6pPr>
            <a:lvl7pPr indent="-304800" lvl="6" marL="32004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7pPr>
            <a:lvl8pPr indent="-304800" lvl="7" marL="3657600" rtl="0">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8pPr>
            <a:lvl9pPr indent="-304800" lvl="8" marL="4114800" rtl="0">
              <a:spcBef>
                <a:spcPts val="1600"/>
              </a:spcBef>
              <a:spcAft>
                <a:spcPts val="1600"/>
              </a:spcAft>
              <a:buClr>
                <a:srgbClr val="2383F6"/>
              </a:buClr>
              <a:buSzPts val="1200"/>
              <a:buFont typeface="Open Sans Light"/>
              <a:buChar char="■"/>
              <a:defRPr sz="1200">
                <a:latin typeface="Open Sans Light"/>
                <a:ea typeface="Open Sans Light"/>
                <a:cs typeface="Open Sans Light"/>
                <a:sym typeface="Open Sans Light"/>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76" name="Shape 176"/>
        <p:cNvGrpSpPr/>
        <p:nvPr/>
      </p:nvGrpSpPr>
      <p:grpSpPr>
        <a:xfrm>
          <a:off x="0" y="0"/>
          <a:ext cx="0" cy="0"/>
          <a:chOff x="0" y="0"/>
          <a:chExt cx="0" cy="0"/>
        </a:xfrm>
      </p:grpSpPr>
      <p:sp>
        <p:nvSpPr>
          <p:cNvPr id="177" name="Google Shape;177;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8" name="Google Shape;178;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79" name="Google Shape;17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0" name="Shape 180"/>
        <p:cNvGrpSpPr/>
        <p:nvPr/>
      </p:nvGrpSpPr>
      <p:grpSpPr>
        <a:xfrm>
          <a:off x="0" y="0"/>
          <a:ext cx="0" cy="0"/>
          <a:chOff x="0" y="0"/>
          <a:chExt cx="0" cy="0"/>
        </a:xfrm>
      </p:grpSpPr>
      <p:sp>
        <p:nvSpPr>
          <p:cNvPr id="181" name="Google Shape;18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42"/>
          <p:cNvSpPr txBox="1"/>
          <p:nvPr>
            <p:ph idx="12" type="sldNum"/>
          </p:nvPr>
        </p:nvSpPr>
        <p:spPr>
          <a:xfrm>
            <a:off x="8243858" y="4663217"/>
            <a:ext cx="548700" cy="393600"/>
          </a:xfrm>
          <a:prstGeom prst="rect">
            <a:avLst/>
          </a:prstGeom>
        </p:spPr>
        <p:txBody>
          <a:bodyPr anchorCtr="0" anchor="ctr" bIns="91425" lIns="91425" spcFirstLastPara="1" rIns="91425" wrap="square" tIns="91425">
            <a:noAutofit/>
          </a:bodyPr>
          <a:lstStyle>
            <a:lvl1pPr lvl="0" rtl="0">
              <a:buNone/>
              <a:defRPr>
                <a:solidFill>
                  <a:srgbClr val="2383F6"/>
                </a:solidFill>
                <a:latin typeface="Open Sans Light"/>
                <a:ea typeface="Open Sans Light"/>
                <a:cs typeface="Open Sans Light"/>
                <a:sym typeface="Open Sans Light"/>
              </a:defRPr>
            </a:lvl1pPr>
            <a:lvl2pPr lvl="1" rtl="0">
              <a:buNone/>
              <a:defRPr>
                <a:solidFill>
                  <a:srgbClr val="2383F6"/>
                </a:solidFill>
                <a:latin typeface="Open Sans Light"/>
                <a:ea typeface="Open Sans Light"/>
                <a:cs typeface="Open Sans Light"/>
                <a:sym typeface="Open Sans Light"/>
              </a:defRPr>
            </a:lvl2pPr>
            <a:lvl3pPr lvl="2" rtl="0">
              <a:buNone/>
              <a:defRPr>
                <a:solidFill>
                  <a:srgbClr val="2383F6"/>
                </a:solidFill>
                <a:latin typeface="Open Sans Light"/>
                <a:ea typeface="Open Sans Light"/>
                <a:cs typeface="Open Sans Light"/>
                <a:sym typeface="Open Sans Light"/>
              </a:defRPr>
            </a:lvl3pPr>
            <a:lvl4pPr lvl="3" rtl="0">
              <a:buNone/>
              <a:defRPr>
                <a:solidFill>
                  <a:srgbClr val="2383F6"/>
                </a:solidFill>
                <a:latin typeface="Open Sans Light"/>
                <a:ea typeface="Open Sans Light"/>
                <a:cs typeface="Open Sans Light"/>
                <a:sym typeface="Open Sans Light"/>
              </a:defRPr>
            </a:lvl4pPr>
            <a:lvl5pPr lvl="4" rtl="0">
              <a:buNone/>
              <a:defRPr>
                <a:solidFill>
                  <a:srgbClr val="2383F6"/>
                </a:solidFill>
                <a:latin typeface="Open Sans Light"/>
                <a:ea typeface="Open Sans Light"/>
                <a:cs typeface="Open Sans Light"/>
                <a:sym typeface="Open Sans Light"/>
              </a:defRPr>
            </a:lvl5pPr>
            <a:lvl6pPr lvl="5" rtl="0">
              <a:buNone/>
              <a:defRPr>
                <a:solidFill>
                  <a:srgbClr val="2383F6"/>
                </a:solidFill>
                <a:latin typeface="Open Sans Light"/>
                <a:ea typeface="Open Sans Light"/>
                <a:cs typeface="Open Sans Light"/>
                <a:sym typeface="Open Sans Light"/>
              </a:defRPr>
            </a:lvl6pPr>
            <a:lvl7pPr lvl="6" rtl="0">
              <a:buNone/>
              <a:defRPr>
                <a:solidFill>
                  <a:srgbClr val="2383F6"/>
                </a:solidFill>
                <a:latin typeface="Open Sans Light"/>
                <a:ea typeface="Open Sans Light"/>
                <a:cs typeface="Open Sans Light"/>
                <a:sym typeface="Open Sans Light"/>
              </a:defRPr>
            </a:lvl7pPr>
            <a:lvl8pPr lvl="7" rtl="0">
              <a:buNone/>
              <a:defRPr>
                <a:solidFill>
                  <a:srgbClr val="2383F6"/>
                </a:solidFill>
                <a:latin typeface="Open Sans Light"/>
                <a:ea typeface="Open Sans Light"/>
                <a:cs typeface="Open Sans Light"/>
                <a:sym typeface="Open Sans Light"/>
              </a:defRPr>
            </a:lvl8pPr>
            <a:lvl9pPr lvl="8" rtl="0">
              <a:buNone/>
              <a:defRPr>
                <a:solidFill>
                  <a:srgbClr val="2383F6"/>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83" name="Shape 183"/>
        <p:cNvGrpSpPr/>
        <p:nvPr/>
      </p:nvGrpSpPr>
      <p:grpSpPr>
        <a:xfrm>
          <a:off x="0" y="0"/>
          <a:ext cx="0" cy="0"/>
          <a:chOff x="0" y="0"/>
          <a:chExt cx="0" cy="0"/>
        </a:xfrm>
      </p:grpSpPr>
      <p:sp>
        <p:nvSpPr>
          <p:cNvPr id="184" name="Google Shape;184;p4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5" name="Google Shape;185;p4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6" name="Google Shape;186;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7" name="Shape 17"/>
        <p:cNvGrpSpPr/>
        <p:nvPr/>
      </p:nvGrpSpPr>
      <p:grpSpPr>
        <a:xfrm>
          <a:off x="0" y="0"/>
          <a:ext cx="0" cy="0"/>
          <a:chOff x="0" y="0"/>
          <a:chExt cx="0" cy="0"/>
        </a:xfrm>
      </p:grpSpPr>
      <p:sp>
        <p:nvSpPr>
          <p:cNvPr id="18" name="Google Shape;18;p5"/>
          <p:cNvSpPr txBox="1"/>
          <p:nvPr>
            <p:ph type="title"/>
          </p:nvPr>
        </p:nvSpPr>
        <p:spPr>
          <a:xfrm>
            <a:off x="311700" y="5212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1pPr>
            <a:lvl2pPr lvl="1"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2pPr>
            <a:lvl3pPr lvl="2"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3pPr>
            <a:lvl4pPr lvl="3"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4pPr>
            <a:lvl5pPr lvl="4"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5pPr>
            <a:lvl6pPr lvl="5"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6pPr>
            <a:lvl7pPr lvl="6"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7pPr>
            <a:lvl8pPr lvl="7"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8pPr>
            <a:lvl9pPr lvl="8" algn="ctr">
              <a:lnSpc>
                <a:spcPct val="100000"/>
              </a:lnSpc>
              <a:spcBef>
                <a:spcPts val="0"/>
              </a:spcBef>
              <a:spcAft>
                <a:spcPts val="0"/>
              </a:spcAft>
              <a:buClr>
                <a:srgbClr val="2383F6"/>
              </a:buClr>
              <a:buSzPts val="2000"/>
              <a:buFont typeface="Montserrat"/>
              <a:buNone/>
              <a:defRPr sz="2000">
                <a:solidFill>
                  <a:srgbClr val="2383F6"/>
                </a:solidFill>
                <a:latin typeface="Montserrat"/>
                <a:ea typeface="Montserrat"/>
                <a:cs typeface="Montserrat"/>
                <a:sym typeface="Montserrat"/>
              </a:defRPr>
            </a:lvl9pPr>
          </a:lstStyle>
          <a:p/>
        </p:txBody>
      </p:sp>
      <p:sp>
        <p:nvSpPr>
          <p:cNvPr id="19" name="Google Shape;19;p5"/>
          <p:cNvSpPr txBox="1"/>
          <p:nvPr>
            <p:ph idx="1" type="body"/>
          </p:nvPr>
        </p:nvSpPr>
        <p:spPr>
          <a:xfrm>
            <a:off x="616500" y="1152475"/>
            <a:ext cx="39999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2383F6"/>
              </a:buClr>
              <a:buSzPts val="1200"/>
              <a:buFont typeface="Open Sans Light"/>
              <a:buChar char="﹢"/>
              <a:defRPr sz="1200">
                <a:latin typeface="Open Sans Light"/>
                <a:ea typeface="Open Sans Light"/>
                <a:cs typeface="Open Sans Light"/>
                <a:sym typeface="Open Sans Light"/>
              </a:defRPr>
            </a:lvl1pPr>
            <a:lvl2pPr indent="-304800" lvl="1" marL="914400" algn="l">
              <a:lnSpc>
                <a:spcPct val="115000"/>
              </a:lnSpc>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2pPr>
            <a:lvl3pPr indent="-304800" lvl="2" marL="1371600" algn="l">
              <a:lnSpc>
                <a:spcPct val="115000"/>
              </a:lnSpc>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3pPr>
            <a:lvl4pPr indent="-304800" lvl="3" marL="1828800" algn="l">
              <a:lnSpc>
                <a:spcPct val="115000"/>
              </a:lnSpc>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4pPr>
            <a:lvl5pPr indent="-304800" lvl="4" marL="2286000" algn="l">
              <a:lnSpc>
                <a:spcPct val="115000"/>
              </a:lnSpc>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5pPr>
            <a:lvl6pPr indent="-304800" lvl="5" marL="2743200" algn="l">
              <a:lnSpc>
                <a:spcPct val="115000"/>
              </a:lnSpc>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6pPr>
            <a:lvl7pPr indent="-304800" lvl="6" marL="3200400" algn="l">
              <a:lnSpc>
                <a:spcPct val="115000"/>
              </a:lnSpc>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7pPr>
            <a:lvl8pPr indent="-304800" lvl="7" marL="3657600" algn="l">
              <a:lnSpc>
                <a:spcPct val="115000"/>
              </a:lnSpc>
              <a:spcBef>
                <a:spcPts val="1600"/>
              </a:spcBef>
              <a:spcAft>
                <a:spcPts val="0"/>
              </a:spcAft>
              <a:buClr>
                <a:srgbClr val="2383F6"/>
              </a:buClr>
              <a:buSzPts val="1200"/>
              <a:buFont typeface="Open Sans Light"/>
              <a:buChar char="○"/>
              <a:defRPr sz="1200">
                <a:latin typeface="Open Sans Light"/>
                <a:ea typeface="Open Sans Light"/>
                <a:cs typeface="Open Sans Light"/>
                <a:sym typeface="Open Sans Light"/>
              </a:defRPr>
            </a:lvl8pPr>
            <a:lvl9pPr indent="-304800" lvl="8" marL="4114800" algn="l">
              <a:lnSpc>
                <a:spcPct val="115000"/>
              </a:lnSpc>
              <a:spcBef>
                <a:spcPts val="1600"/>
              </a:spcBef>
              <a:spcAft>
                <a:spcPts val="1600"/>
              </a:spcAft>
              <a:buClr>
                <a:srgbClr val="2383F6"/>
              </a:buClr>
              <a:buSzPts val="1200"/>
              <a:buFont typeface="Open Sans Light"/>
              <a:buChar char="■"/>
              <a:defRPr sz="1200">
                <a:latin typeface="Open Sans Light"/>
                <a:ea typeface="Open Sans Light"/>
                <a:cs typeface="Open Sans Light"/>
                <a:sym typeface="Open Sans Light"/>
              </a:defRPr>
            </a:lvl9pPr>
          </a:lstStyle>
          <a:p/>
        </p:txBody>
      </p:sp>
      <p:sp>
        <p:nvSpPr>
          <p:cNvPr id="20" name="Google Shape;20;p5"/>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187" name="Shape 187"/>
        <p:cNvGrpSpPr/>
        <p:nvPr/>
      </p:nvGrpSpPr>
      <p:grpSpPr>
        <a:xfrm>
          <a:off x="0" y="0"/>
          <a:ext cx="0" cy="0"/>
          <a:chOff x="0" y="0"/>
          <a:chExt cx="0" cy="0"/>
        </a:xfrm>
      </p:grpSpPr>
      <p:sp>
        <p:nvSpPr>
          <p:cNvPr id="188" name="Google Shape;188;p44"/>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189" name="Google Shape;189;p44"/>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190" name="Google Shape;190;p44"/>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4"/>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92" name="Google Shape;192;p44"/>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193" name="Google Shape;193;p44"/>
          <p:cNvPicPr preferRelativeResize="0"/>
          <p:nvPr/>
        </p:nvPicPr>
        <p:blipFill>
          <a:blip r:embed="rId2">
            <a:alphaModFix/>
          </a:blip>
          <a:stretch>
            <a:fillRect/>
          </a:stretch>
        </p:blipFill>
        <p:spPr>
          <a:xfrm>
            <a:off x="4939550" y="149825"/>
            <a:ext cx="847925" cy="162800"/>
          </a:xfrm>
          <a:prstGeom prst="rect">
            <a:avLst/>
          </a:prstGeom>
          <a:noFill/>
          <a:ln>
            <a:noFill/>
          </a:ln>
        </p:spPr>
      </p:pic>
      <p:sp>
        <p:nvSpPr>
          <p:cNvPr id="194" name="Google Shape;194;p44"/>
          <p:cNvSpPr txBox="1"/>
          <p:nvPr/>
        </p:nvSpPr>
        <p:spPr>
          <a:xfrm>
            <a:off x="-11225" y="4880523"/>
            <a:ext cx="5914800" cy="25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Open Sans Light"/>
                <a:ea typeface="Open Sans Light"/>
                <a:cs typeface="Open Sans Light"/>
                <a:sym typeface="Open Sans Light"/>
              </a:rPr>
              <a:t>connect@the</a:t>
            </a:r>
            <a:r>
              <a:rPr lang="en" sz="1000">
                <a:solidFill>
                  <a:srgbClr val="FFFFFF"/>
                </a:solidFill>
                <a:latin typeface="Open Sans Light"/>
                <a:ea typeface="Open Sans Light"/>
                <a:cs typeface="Open Sans Light"/>
                <a:sym typeface="Open Sans Light"/>
              </a:rPr>
              <a:t>DNA Digital</a:t>
            </a:r>
            <a:r>
              <a:rPr lang="en" sz="1000">
                <a:solidFill>
                  <a:srgbClr val="FFFFFF"/>
                </a:solidFill>
                <a:latin typeface="Open Sans Light"/>
                <a:ea typeface="Open Sans Light"/>
                <a:cs typeface="Open Sans Light"/>
                <a:sym typeface="Open Sans Light"/>
              </a:rPr>
              <a:t>corp.com | (212) 991-5633 |</a:t>
            </a:r>
            <a:r>
              <a:rPr lang="en" sz="1000" u="sng">
                <a:solidFill>
                  <a:schemeClr val="hlink"/>
                </a:solidFill>
                <a:latin typeface="Open Sans Light"/>
                <a:ea typeface="Open Sans Light"/>
                <a:cs typeface="Open Sans Light"/>
                <a:sym typeface="Open Sans Light"/>
                <a:hlinkClick r:id="rId3"/>
              </a:rPr>
              <a:t> </a:t>
            </a:r>
            <a:r>
              <a:rPr lang="en" sz="1000">
                <a:solidFill>
                  <a:srgbClr val="FFFFFF"/>
                </a:solidFill>
                <a:uFill>
                  <a:noFill/>
                </a:uFill>
                <a:latin typeface="Open Sans Light"/>
                <a:ea typeface="Open Sans Light"/>
                <a:cs typeface="Open Sans Light"/>
                <a:sym typeface="Open Sans Light"/>
                <a:hlinkClick r:id="rId4">
                  <a:extLst>
                    <a:ext uri="{A12FA001-AC4F-418D-AE19-62706E023703}">
                      <ahyp:hlinkClr val="tx"/>
                    </a:ext>
                  </a:extLst>
                </a:hlinkClick>
              </a:rPr>
              <a:t>the</a:t>
            </a:r>
            <a:r>
              <a:rPr lang="en" sz="1000">
                <a:solidFill>
                  <a:srgbClr val="FFFFFF"/>
                </a:solidFill>
                <a:uFill>
                  <a:noFill/>
                </a:uFill>
                <a:latin typeface="Open Sans Light"/>
                <a:ea typeface="Open Sans Light"/>
                <a:cs typeface="Open Sans Light"/>
                <a:sym typeface="Open Sans Light"/>
                <a:hlinkClick r:id="rId5">
                  <a:extLst>
                    <a:ext uri="{A12FA001-AC4F-418D-AE19-62706E023703}">
                      <ahyp:hlinkClr val="tx"/>
                    </a:ext>
                  </a:extLst>
                </a:hlinkClick>
              </a:rPr>
              <a:t>DNA Digital</a:t>
            </a:r>
            <a:r>
              <a:rPr lang="en" sz="1000">
                <a:solidFill>
                  <a:srgbClr val="FFFFFF"/>
                </a:solidFill>
                <a:uFill>
                  <a:noFill/>
                </a:uFill>
                <a:latin typeface="Open Sans Light"/>
                <a:ea typeface="Open Sans Light"/>
                <a:cs typeface="Open Sans Light"/>
                <a:sym typeface="Open Sans Light"/>
                <a:hlinkClick r:id="rId6">
                  <a:extLst>
                    <a:ext uri="{A12FA001-AC4F-418D-AE19-62706E023703}">
                      <ahyp:hlinkClr val="tx"/>
                    </a:ext>
                  </a:extLst>
                </a:hlinkClick>
              </a:rPr>
              <a:t>corp.com</a:t>
            </a:r>
            <a:endParaRPr sz="10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195" name="Shape 195"/>
        <p:cNvGrpSpPr/>
        <p:nvPr/>
      </p:nvGrpSpPr>
      <p:grpSpPr>
        <a:xfrm>
          <a:off x="0" y="0"/>
          <a:ext cx="0" cy="0"/>
          <a:chOff x="0" y="0"/>
          <a:chExt cx="0" cy="0"/>
        </a:xfrm>
      </p:grpSpPr>
      <p:sp>
        <p:nvSpPr>
          <p:cNvPr id="196" name="Google Shape;196;p45"/>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197" name="Google Shape;197;p45"/>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198" name="Google Shape;198;p45"/>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5"/>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200" name="Google Shape;200;p45"/>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201" name="Google Shape;201;p45"/>
          <p:cNvPicPr preferRelativeResize="0"/>
          <p:nvPr/>
        </p:nvPicPr>
        <p:blipFill>
          <a:blip r:embed="rId2">
            <a:alphaModFix/>
          </a:blip>
          <a:stretch>
            <a:fillRect/>
          </a:stretch>
        </p:blipFill>
        <p:spPr>
          <a:xfrm>
            <a:off x="4939550" y="149825"/>
            <a:ext cx="847925" cy="162800"/>
          </a:xfrm>
          <a:prstGeom prst="rect">
            <a:avLst/>
          </a:prstGeom>
          <a:noFill/>
          <a:ln>
            <a:noFill/>
          </a:ln>
        </p:spPr>
      </p:pic>
      <p:sp>
        <p:nvSpPr>
          <p:cNvPr id="202" name="Google Shape;202;p45"/>
          <p:cNvSpPr txBox="1"/>
          <p:nvPr/>
        </p:nvSpPr>
        <p:spPr>
          <a:xfrm>
            <a:off x="-11225" y="4880523"/>
            <a:ext cx="5914800" cy="25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Open Sans Light"/>
                <a:ea typeface="Open Sans Light"/>
                <a:cs typeface="Open Sans Light"/>
                <a:sym typeface="Open Sans Light"/>
              </a:rPr>
              <a:t>connect@the</a:t>
            </a:r>
            <a:r>
              <a:rPr lang="en" sz="1000">
                <a:solidFill>
                  <a:srgbClr val="FFFFFF"/>
                </a:solidFill>
                <a:latin typeface="Open Sans Light"/>
                <a:ea typeface="Open Sans Light"/>
                <a:cs typeface="Open Sans Light"/>
                <a:sym typeface="Open Sans Light"/>
              </a:rPr>
              <a:t>DNA Digital</a:t>
            </a:r>
            <a:r>
              <a:rPr lang="en" sz="1000">
                <a:solidFill>
                  <a:srgbClr val="FFFFFF"/>
                </a:solidFill>
                <a:latin typeface="Open Sans Light"/>
                <a:ea typeface="Open Sans Light"/>
                <a:cs typeface="Open Sans Light"/>
                <a:sym typeface="Open Sans Light"/>
              </a:rPr>
              <a:t>corp.com | (212) 991-5633 |</a:t>
            </a:r>
            <a:r>
              <a:rPr lang="en" sz="1000" u="sng">
                <a:solidFill>
                  <a:schemeClr val="hlink"/>
                </a:solidFill>
                <a:latin typeface="Open Sans Light"/>
                <a:ea typeface="Open Sans Light"/>
                <a:cs typeface="Open Sans Light"/>
                <a:sym typeface="Open Sans Light"/>
                <a:hlinkClick r:id="rId3"/>
              </a:rPr>
              <a:t> </a:t>
            </a:r>
            <a:r>
              <a:rPr lang="en" sz="1000">
                <a:solidFill>
                  <a:srgbClr val="FFFFFF"/>
                </a:solidFill>
                <a:uFill>
                  <a:noFill/>
                </a:uFill>
                <a:latin typeface="Open Sans Light"/>
                <a:ea typeface="Open Sans Light"/>
                <a:cs typeface="Open Sans Light"/>
                <a:sym typeface="Open Sans Light"/>
                <a:hlinkClick r:id="rId4">
                  <a:extLst>
                    <a:ext uri="{A12FA001-AC4F-418D-AE19-62706E023703}">
                      <ahyp:hlinkClr val="tx"/>
                    </a:ext>
                  </a:extLst>
                </a:hlinkClick>
              </a:rPr>
              <a:t>the</a:t>
            </a:r>
            <a:r>
              <a:rPr lang="en" sz="1000">
                <a:solidFill>
                  <a:srgbClr val="FFFFFF"/>
                </a:solidFill>
                <a:uFill>
                  <a:noFill/>
                </a:uFill>
                <a:latin typeface="Open Sans Light"/>
                <a:ea typeface="Open Sans Light"/>
                <a:cs typeface="Open Sans Light"/>
                <a:sym typeface="Open Sans Light"/>
                <a:hlinkClick r:id="rId5">
                  <a:extLst>
                    <a:ext uri="{A12FA001-AC4F-418D-AE19-62706E023703}">
                      <ahyp:hlinkClr val="tx"/>
                    </a:ext>
                  </a:extLst>
                </a:hlinkClick>
              </a:rPr>
              <a:t>DNA Digital</a:t>
            </a:r>
            <a:r>
              <a:rPr lang="en" sz="1000">
                <a:solidFill>
                  <a:srgbClr val="FFFFFF"/>
                </a:solidFill>
                <a:uFill>
                  <a:noFill/>
                </a:uFill>
                <a:latin typeface="Open Sans Light"/>
                <a:ea typeface="Open Sans Light"/>
                <a:cs typeface="Open Sans Light"/>
                <a:sym typeface="Open Sans Light"/>
                <a:hlinkClick r:id="rId6">
                  <a:extLst>
                    <a:ext uri="{A12FA001-AC4F-418D-AE19-62706E023703}">
                      <ahyp:hlinkClr val="tx"/>
                    </a:ext>
                  </a:extLst>
                </a:hlinkClick>
              </a:rPr>
              <a:t>corp.com</a:t>
            </a:r>
            <a:endParaRPr sz="10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203" name="Shape 203"/>
        <p:cNvGrpSpPr/>
        <p:nvPr/>
      </p:nvGrpSpPr>
      <p:grpSpPr>
        <a:xfrm>
          <a:off x="0" y="0"/>
          <a:ext cx="0" cy="0"/>
          <a:chOff x="0" y="0"/>
          <a:chExt cx="0" cy="0"/>
        </a:xfrm>
      </p:grpSpPr>
      <p:sp>
        <p:nvSpPr>
          <p:cNvPr id="204" name="Google Shape;204;p46"/>
          <p:cNvSpPr/>
          <p:nvPr/>
        </p:nvSpPr>
        <p:spPr>
          <a:xfrm>
            <a:off x="5903600" y="-7500"/>
            <a:ext cx="3293100" cy="5182800"/>
          </a:xfrm>
          <a:prstGeom prst="rect">
            <a:avLst/>
          </a:prstGeom>
          <a:solidFill>
            <a:srgbClr val="14192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cxnSp>
        <p:nvCxnSpPr>
          <p:cNvPr id="205" name="Google Shape;205;p46"/>
          <p:cNvCxnSpPr/>
          <p:nvPr/>
        </p:nvCxnSpPr>
        <p:spPr>
          <a:xfrm>
            <a:off x="5894625" y="-89200"/>
            <a:ext cx="0" cy="5315400"/>
          </a:xfrm>
          <a:prstGeom prst="straightConnector1">
            <a:avLst/>
          </a:prstGeom>
          <a:noFill/>
          <a:ln cap="flat" cmpd="sng" w="38100">
            <a:solidFill>
              <a:srgbClr val="2383F6"/>
            </a:solidFill>
            <a:prstDash val="solid"/>
            <a:round/>
            <a:headEnd len="med" w="med" type="none"/>
            <a:tailEnd len="med" w="med" type="none"/>
          </a:ln>
        </p:spPr>
      </p:cxnSp>
      <p:sp>
        <p:nvSpPr>
          <p:cNvPr id="206" name="Google Shape;206;p46"/>
          <p:cNvSpPr/>
          <p:nvPr/>
        </p:nvSpPr>
        <p:spPr>
          <a:xfrm>
            <a:off x="-11225" y="4925432"/>
            <a:ext cx="5914800" cy="2553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6"/>
          <p:cNvSpPr/>
          <p:nvPr/>
        </p:nvSpPr>
        <p:spPr>
          <a:xfrm>
            <a:off x="5893455" y="350546"/>
            <a:ext cx="3303600" cy="490500"/>
          </a:xfrm>
          <a:prstGeom prst="rect">
            <a:avLst/>
          </a:prstGeom>
          <a:solidFill>
            <a:srgbClr val="2383F6"/>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208" name="Google Shape;208;p46"/>
          <p:cNvSpPr txBox="1"/>
          <p:nvPr/>
        </p:nvSpPr>
        <p:spPr>
          <a:xfrm>
            <a:off x="6406614" y="474455"/>
            <a:ext cx="2274600" cy="2553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n" sz="1700">
                <a:solidFill>
                  <a:srgbClr val="FFFFFF"/>
                </a:solidFill>
                <a:latin typeface="Montserrat Medium"/>
                <a:ea typeface="Montserrat Medium"/>
                <a:cs typeface="Montserrat Medium"/>
                <a:sym typeface="Montserrat Medium"/>
              </a:rPr>
              <a:t>THE RESULTS</a:t>
            </a:r>
            <a:endParaRPr sz="1700">
              <a:solidFill>
                <a:srgbClr val="FFFFFF"/>
              </a:solidFill>
              <a:latin typeface="Montserrat Medium"/>
              <a:ea typeface="Montserrat Medium"/>
              <a:cs typeface="Montserrat Medium"/>
              <a:sym typeface="Montserrat Medium"/>
            </a:endParaRPr>
          </a:p>
        </p:txBody>
      </p:sp>
      <p:pic>
        <p:nvPicPr>
          <p:cNvPr id="209" name="Google Shape;209;p46"/>
          <p:cNvPicPr preferRelativeResize="0"/>
          <p:nvPr/>
        </p:nvPicPr>
        <p:blipFill>
          <a:blip r:embed="rId2">
            <a:alphaModFix/>
          </a:blip>
          <a:stretch>
            <a:fillRect/>
          </a:stretch>
        </p:blipFill>
        <p:spPr>
          <a:xfrm>
            <a:off x="4939550" y="149825"/>
            <a:ext cx="847925" cy="162800"/>
          </a:xfrm>
          <a:prstGeom prst="rect">
            <a:avLst/>
          </a:prstGeom>
          <a:noFill/>
          <a:ln>
            <a:noFill/>
          </a:ln>
        </p:spPr>
      </p:pic>
      <p:sp>
        <p:nvSpPr>
          <p:cNvPr id="210" name="Google Shape;210;p46"/>
          <p:cNvSpPr txBox="1"/>
          <p:nvPr/>
        </p:nvSpPr>
        <p:spPr>
          <a:xfrm>
            <a:off x="-11225" y="4880523"/>
            <a:ext cx="5914800" cy="25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Open Sans Light"/>
                <a:ea typeface="Open Sans Light"/>
                <a:cs typeface="Open Sans Light"/>
                <a:sym typeface="Open Sans Light"/>
              </a:rPr>
              <a:t>connect@the</a:t>
            </a:r>
            <a:r>
              <a:rPr lang="en" sz="1000">
                <a:solidFill>
                  <a:srgbClr val="FFFFFF"/>
                </a:solidFill>
                <a:latin typeface="Open Sans Light"/>
                <a:ea typeface="Open Sans Light"/>
                <a:cs typeface="Open Sans Light"/>
                <a:sym typeface="Open Sans Light"/>
              </a:rPr>
              <a:t>DNA Digital</a:t>
            </a:r>
            <a:r>
              <a:rPr lang="en" sz="1000">
                <a:solidFill>
                  <a:srgbClr val="FFFFFF"/>
                </a:solidFill>
                <a:latin typeface="Open Sans Light"/>
                <a:ea typeface="Open Sans Light"/>
                <a:cs typeface="Open Sans Light"/>
                <a:sym typeface="Open Sans Light"/>
              </a:rPr>
              <a:t>corp.com | (212) 991-5633 |</a:t>
            </a:r>
            <a:r>
              <a:rPr lang="en" sz="1000" u="sng">
                <a:solidFill>
                  <a:schemeClr val="hlink"/>
                </a:solidFill>
                <a:latin typeface="Open Sans Light"/>
                <a:ea typeface="Open Sans Light"/>
                <a:cs typeface="Open Sans Light"/>
                <a:sym typeface="Open Sans Light"/>
                <a:hlinkClick r:id="rId3"/>
              </a:rPr>
              <a:t> </a:t>
            </a:r>
            <a:r>
              <a:rPr lang="en" sz="1000">
                <a:solidFill>
                  <a:srgbClr val="FFFFFF"/>
                </a:solidFill>
                <a:uFill>
                  <a:noFill/>
                </a:uFill>
                <a:latin typeface="Open Sans Light"/>
                <a:ea typeface="Open Sans Light"/>
                <a:cs typeface="Open Sans Light"/>
                <a:sym typeface="Open Sans Light"/>
                <a:hlinkClick r:id="rId4">
                  <a:extLst>
                    <a:ext uri="{A12FA001-AC4F-418D-AE19-62706E023703}">
                      <ahyp:hlinkClr val="tx"/>
                    </a:ext>
                  </a:extLst>
                </a:hlinkClick>
              </a:rPr>
              <a:t>the</a:t>
            </a:r>
            <a:r>
              <a:rPr lang="en" sz="1000">
                <a:solidFill>
                  <a:srgbClr val="FFFFFF"/>
                </a:solidFill>
                <a:uFill>
                  <a:noFill/>
                </a:uFill>
                <a:latin typeface="Open Sans Light"/>
                <a:ea typeface="Open Sans Light"/>
                <a:cs typeface="Open Sans Light"/>
                <a:sym typeface="Open Sans Light"/>
                <a:hlinkClick r:id="rId5">
                  <a:extLst>
                    <a:ext uri="{A12FA001-AC4F-418D-AE19-62706E023703}">
                      <ahyp:hlinkClr val="tx"/>
                    </a:ext>
                  </a:extLst>
                </a:hlinkClick>
              </a:rPr>
              <a:t>DNA Digital</a:t>
            </a:r>
            <a:r>
              <a:rPr lang="en" sz="1000">
                <a:solidFill>
                  <a:srgbClr val="FFFFFF"/>
                </a:solidFill>
                <a:uFill>
                  <a:noFill/>
                </a:uFill>
                <a:latin typeface="Open Sans Light"/>
                <a:ea typeface="Open Sans Light"/>
                <a:cs typeface="Open Sans Light"/>
                <a:sym typeface="Open Sans Light"/>
                <a:hlinkClick r:id="rId6">
                  <a:extLst>
                    <a:ext uri="{A12FA001-AC4F-418D-AE19-62706E023703}">
                      <ahyp:hlinkClr val="tx"/>
                    </a:ext>
                  </a:extLst>
                </a:hlinkClick>
              </a:rPr>
              <a:t>corp.com</a:t>
            </a:r>
            <a:endParaRPr sz="10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1 col bar">
  <p:cSld name="4. Content 1 col bar">
    <p:spTree>
      <p:nvGrpSpPr>
        <p:cNvPr id="211" name="Shape 211"/>
        <p:cNvGrpSpPr/>
        <p:nvPr/>
      </p:nvGrpSpPr>
      <p:grpSpPr>
        <a:xfrm>
          <a:off x="0" y="0"/>
          <a:ext cx="0" cy="0"/>
          <a:chOff x="0" y="0"/>
          <a:chExt cx="0" cy="0"/>
        </a:xfrm>
      </p:grpSpPr>
      <p:sp>
        <p:nvSpPr>
          <p:cNvPr id="212" name="Google Shape;212;p47"/>
          <p:cNvSpPr txBox="1"/>
          <p:nvPr>
            <p:ph type="title"/>
          </p:nvPr>
        </p:nvSpPr>
        <p:spPr>
          <a:xfrm>
            <a:off x="332925" y="41449"/>
            <a:ext cx="8067600" cy="905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100"/>
              <a:buNone/>
              <a:defRPr sz="2700">
                <a:solidFill>
                  <a:schemeClr val="lt1"/>
                </a:solidFill>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213" name="Google Shape;213;p47"/>
          <p:cNvSpPr/>
          <p:nvPr/>
        </p:nvSpPr>
        <p:spPr>
          <a:xfrm>
            <a:off x="0" y="0"/>
            <a:ext cx="9144000" cy="5143500"/>
          </a:xfrm>
          <a:custGeom>
            <a:rect b="b" l="l" r="r" t="t"/>
            <a:pathLst>
              <a:path extrusionOk="0" h="6858000" w="1219200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Exo 2"/>
              <a:buNone/>
            </a:pPr>
            <a:r>
              <a:t/>
            </a:r>
            <a:endParaRPr b="0" i="0" sz="1400" u="none" cap="none" strike="noStrike">
              <a:solidFill>
                <a:srgbClr val="000000"/>
              </a:solidFill>
              <a:latin typeface="Exo 2"/>
              <a:ea typeface="Exo 2"/>
              <a:cs typeface="Exo 2"/>
              <a:sym typeface="Exo 2"/>
            </a:endParaRPr>
          </a:p>
        </p:txBody>
      </p:sp>
      <p:sp>
        <p:nvSpPr>
          <p:cNvPr id="214" name="Google Shape;214;p47"/>
          <p:cNvSpPr txBox="1"/>
          <p:nvPr>
            <p:ph idx="1" type="body"/>
          </p:nvPr>
        </p:nvSpPr>
        <p:spPr>
          <a:xfrm>
            <a:off x="332925" y="1393550"/>
            <a:ext cx="8067600" cy="31755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500"/>
              </a:spcBef>
              <a:spcAft>
                <a:spcPts val="0"/>
              </a:spcAft>
              <a:buSzPts val="1100"/>
              <a:buFont typeface="Exo 2"/>
              <a:buChar char="•"/>
              <a:defRPr b="0" i="0">
                <a:solidFill>
                  <a:srgbClr val="666666"/>
                </a:solidFill>
                <a:latin typeface="Exo 2"/>
                <a:ea typeface="Exo 2"/>
                <a:cs typeface="Exo 2"/>
                <a:sym typeface="Exo 2"/>
              </a:defRPr>
            </a:lvl1pPr>
            <a:lvl2pPr indent="-298450" lvl="1" marL="914400" rtl="0" algn="l">
              <a:lnSpc>
                <a:spcPct val="115000"/>
              </a:lnSpc>
              <a:spcBef>
                <a:spcPts val="800"/>
              </a:spcBef>
              <a:spcAft>
                <a:spcPts val="0"/>
              </a:spcAft>
              <a:buSzPts val="1100"/>
              <a:buChar char="•"/>
              <a:defRPr/>
            </a:lvl2pPr>
            <a:lvl3pPr indent="-298450" lvl="2" marL="1371600" rtl="0" algn="l">
              <a:lnSpc>
                <a:spcPct val="115000"/>
              </a:lnSpc>
              <a:spcBef>
                <a:spcPts val="800"/>
              </a:spcBef>
              <a:spcAft>
                <a:spcPts val="0"/>
              </a:spcAft>
              <a:buSzPts val="1100"/>
              <a:buChar char="•"/>
              <a:defRPr/>
            </a:lvl3pPr>
            <a:lvl4pPr indent="-298450" lvl="3" marL="1828800" rtl="0" algn="l">
              <a:lnSpc>
                <a:spcPct val="115000"/>
              </a:lnSpc>
              <a:spcBef>
                <a:spcPts val="800"/>
              </a:spcBef>
              <a:spcAft>
                <a:spcPts val="0"/>
              </a:spcAft>
              <a:buSzPts val="1100"/>
              <a:buChar char="•"/>
              <a:defRPr/>
            </a:lvl4pPr>
            <a:lvl5pPr indent="-298450" lvl="4" marL="2286000" rtl="0" algn="l">
              <a:lnSpc>
                <a:spcPct val="115000"/>
              </a:lnSpc>
              <a:spcBef>
                <a:spcPts val="800"/>
              </a:spcBef>
              <a:spcAft>
                <a:spcPts val="0"/>
              </a:spcAft>
              <a:buSzPts val="1100"/>
              <a:buChar char="•"/>
              <a:defRPr/>
            </a:lvl5pPr>
            <a:lvl6pPr indent="-298450" lvl="5" marL="2743200" rtl="0" algn="l">
              <a:lnSpc>
                <a:spcPct val="115000"/>
              </a:lnSpc>
              <a:spcBef>
                <a:spcPts val="800"/>
              </a:spcBef>
              <a:spcAft>
                <a:spcPts val="0"/>
              </a:spcAft>
              <a:buSzPts val="1100"/>
              <a:buChar char="•"/>
              <a:defRPr/>
            </a:lvl6pPr>
            <a:lvl7pPr indent="-298450" lvl="6" marL="3200400" rtl="0" algn="l">
              <a:lnSpc>
                <a:spcPct val="115000"/>
              </a:lnSpc>
              <a:spcBef>
                <a:spcPts val="800"/>
              </a:spcBef>
              <a:spcAft>
                <a:spcPts val="0"/>
              </a:spcAft>
              <a:buSzPts val="1100"/>
              <a:buChar char="•"/>
              <a:defRPr/>
            </a:lvl7pPr>
            <a:lvl8pPr indent="-298450" lvl="7" marL="3657600" rtl="0" algn="l">
              <a:lnSpc>
                <a:spcPct val="115000"/>
              </a:lnSpc>
              <a:spcBef>
                <a:spcPts val="800"/>
              </a:spcBef>
              <a:spcAft>
                <a:spcPts val="0"/>
              </a:spcAft>
              <a:buSzPts val="1100"/>
              <a:buChar char="•"/>
              <a:defRPr/>
            </a:lvl8pPr>
            <a:lvl9pPr indent="-298450" lvl="8" marL="4114800" rtl="0" algn="l">
              <a:lnSpc>
                <a:spcPct val="115000"/>
              </a:lnSpc>
              <a:spcBef>
                <a:spcPts val="800"/>
              </a:spcBef>
              <a:spcAft>
                <a:spcPts val="800"/>
              </a:spcAft>
              <a:buSzPts val="11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215" name="Shape 215"/>
        <p:cNvGrpSpPr/>
        <p:nvPr/>
      </p:nvGrpSpPr>
      <p:grpSpPr>
        <a:xfrm>
          <a:off x="0" y="0"/>
          <a:ext cx="0" cy="0"/>
          <a:chOff x="0" y="0"/>
          <a:chExt cx="0" cy="0"/>
        </a:xfrm>
      </p:grpSpPr>
      <p:sp>
        <p:nvSpPr>
          <p:cNvPr id="216" name="Google Shape;216;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7" name="Google Shape;217;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8" name="Google Shape;218;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9" name="Google Shape;219;p48"/>
          <p:cNvSpPr txBox="1"/>
          <p:nvPr/>
        </p:nvSpPr>
        <p:spPr>
          <a:xfrm>
            <a:off x="2658450" y="4893944"/>
            <a:ext cx="38271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2383F6"/>
                </a:solidFill>
                <a:uFill>
                  <a:noFill/>
                </a:uFill>
                <a:latin typeface="Montserrat ExtraLight"/>
                <a:ea typeface="Montserrat ExtraLight"/>
                <a:cs typeface="Montserrat ExtraLight"/>
                <a:sym typeface="Montserrat ExtraLight"/>
                <a:hlinkClick r:id="rId2">
                  <a:extLst>
                    <a:ext uri="{A12FA001-AC4F-418D-AE19-62706E023703}">
                      <ahyp:hlinkClr val="tx"/>
                    </a:ext>
                  </a:extLst>
                </a:hlinkClick>
              </a:rPr>
              <a:t>connect@the</a:t>
            </a:r>
            <a:r>
              <a:rPr lang="en" sz="800">
                <a:solidFill>
                  <a:srgbClr val="2383F6"/>
                </a:solidFill>
                <a:uFill>
                  <a:noFill/>
                </a:uFill>
                <a:latin typeface="Montserrat ExtraLight"/>
                <a:ea typeface="Montserrat ExtraLight"/>
                <a:cs typeface="Montserrat ExtraLight"/>
                <a:sym typeface="Montserrat ExtraLight"/>
                <a:hlinkClick r:id="rId3">
                  <a:extLst>
                    <a:ext uri="{A12FA001-AC4F-418D-AE19-62706E023703}">
                      <ahyp:hlinkClr val="tx"/>
                    </a:ext>
                  </a:extLst>
                </a:hlinkClick>
              </a:rPr>
              <a:t>DNA Digital</a:t>
            </a:r>
            <a:r>
              <a:rPr lang="en" sz="800">
                <a:solidFill>
                  <a:srgbClr val="2383F6"/>
                </a:solidFill>
                <a:uFill>
                  <a:noFill/>
                </a:uFill>
                <a:latin typeface="Montserrat ExtraLight"/>
                <a:ea typeface="Montserrat ExtraLight"/>
                <a:cs typeface="Montserrat ExtraLight"/>
                <a:sym typeface="Montserrat ExtraLight"/>
                <a:hlinkClick r:id="rId4">
                  <a:extLst>
                    <a:ext uri="{A12FA001-AC4F-418D-AE19-62706E023703}">
                      <ahyp:hlinkClr val="tx"/>
                    </a:ext>
                  </a:extLst>
                </a:hlinkClick>
              </a:rPr>
              <a:t>corp.com</a:t>
            </a:r>
            <a:r>
              <a:rPr lang="en" sz="800">
                <a:solidFill>
                  <a:srgbClr val="2383F6"/>
                </a:solidFill>
                <a:latin typeface="Montserrat ExtraLight"/>
                <a:ea typeface="Montserrat ExtraLight"/>
                <a:cs typeface="Montserrat ExtraLight"/>
                <a:sym typeface="Montserrat ExtraLight"/>
              </a:rPr>
              <a:t>  |  (800) 495-4770  |  the</a:t>
            </a:r>
            <a:r>
              <a:rPr lang="en" sz="800">
                <a:solidFill>
                  <a:srgbClr val="2383F6"/>
                </a:solidFill>
                <a:latin typeface="Montserrat ExtraLight"/>
                <a:ea typeface="Montserrat ExtraLight"/>
                <a:cs typeface="Montserrat ExtraLight"/>
                <a:sym typeface="Montserrat ExtraLight"/>
              </a:rPr>
              <a:t>DNA Digital</a:t>
            </a:r>
            <a:r>
              <a:rPr lang="en" sz="800">
                <a:solidFill>
                  <a:srgbClr val="2383F6"/>
                </a:solidFill>
                <a:latin typeface="Montserrat ExtraLight"/>
                <a:ea typeface="Montserrat ExtraLight"/>
                <a:cs typeface="Montserrat ExtraLight"/>
                <a:sym typeface="Montserrat ExtraLight"/>
              </a:rPr>
              <a:t>corp.com</a:t>
            </a:r>
            <a:endParaRPr sz="800">
              <a:solidFill>
                <a:srgbClr val="2383F6"/>
              </a:solidFill>
              <a:latin typeface="Montserrat ExtraLight"/>
              <a:ea typeface="Montserrat ExtraLight"/>
              <a:cs typeface="Montserrat ExtraLight"/>
              <a:sym typeface="Montserrat Extra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21" name="Shape 21"/>
        <p:cNvGrpSpPr/>
        <p:nvPr/>
      </p:nvGrpSpPr>
      <p:grpSpPr>
        <a:xfrm>
          <a:off x="0" y="0"/>
          <a:ext cx="0" cy="0"/>
          <a:chOff x="0" y="0"/>
          <a:chExt cx="0" cy="0"/>
        </a:xfrm>
      </p:grpSpPr>
      <p:sp>
        <p:nvSpPr>
          <p:cNvPr id="22" name="Google Shape;22;p6"/>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1 col bar">
  <p:cSld name="4. Content 1 col bar">
    <p:spTree>
      <p:nvGrpSpPr>
        <p:cNvPr id="23" name="Shape 23"/>
        <p:cNvGrpSpPr/>
        <p:nvPr/>
      </p:nvGrpSpPr>
      <p:grpSpPr>
        <a:xfrm>
          <a:off x="0" y="0"/>
          <a:ext cx="0" cy="0"/>
          <a:chOff x="0" y="0"/>
          <a:chExt cx="0" cy="0"/>
        </a:xfrm>
      </p:grpSpPr>
      <p:sp>
        <p:nvSpPr>
          <p:cNvPr id="24" name="Google Shape;24;p7"/>
          <p:cNvSpPr txBox="1"/>
          <p:nvPr>
            <p:ph type="title"/>
          </p:nvPr>
        </p:nvSpPr>
        <p:spPr>
          <a:xfrm>
            <a:off x="332925" y="41449"/>
            <a:ext cx="8067600" cy="905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100"/>
              <a:buNone/>
              <a:defRPr sz="2700">
                <a:solidFill>
                  <a:schemeClr val="lt1"/>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25" name="Google Shape;25;p7"/>
          <p:cNvSpPr/>
          <p:nvPr/>
        </p:nvSpPr>
        <p:spPr>
          <a:xfrm>
            <a:off x="0" y="0"/>
            <a:ext cx="9144000" cy="5143500"/>
          </a:xfrm>
          <a:custGeom>
            <a:rect b="b" l="l" r="r" t="t"/>
            <a:pathLst>
              <a:path extrusionOk="0" h="6858000" w="1219200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Exo 2"/>
              <a:buNone/>
            </a:pPr>
            <a:r>
              <a:t/>
            </a:r>
            <a:endParaRPr b="0" i="0" sz="1400" u="none" cap="none" strike="noStrike">
              <a:solidFill>
                <a:srgbClr val="000000"/>
              </a:solidFill>
              <a:latin typeface="Exo 2"/>
              <a:ea typeface="Exo 2"/>
              <a:cs typeface="Exo 2"/>
              <a:sym typeface="Exo 2"/>
            </a:endParaRPr>
          </a:p>
        </p:txBody>
      </p:sp>
      <p:sp>
        <p:nvSpPr>
          <p:cNvPr id="26" name="Google Shape;26;p7"/>
          <p:cNvSpPr txBox="1"/>
          <p:nvPr>
            <p:ph idx="1" type="body"/>
          </p:nvPr>
        </p:nvSpPr>
        <p:spPr>
          <a:xfrm>
            <a:off x="332925" y="1393550"/>
            <a:ext cx="8067600" cy="3175500"/>
          </a:xfrm>
          <a:prstGeom prst="rect">
            <a:avLst/>
          </a:prstGeom>
          <a:noFill/>
          <a:ln>
            <a:noFill/>
          </a:ln>
        </p:spPr>
        <p:txBody>
          <a:bodyPr anchorCtr="0" anchor="t" bIns="0" lIns="0" spcFirstLastPara="1" rIns="0" wrap="square" tIns="0">
            <a:noAutofit/>
          </a:bodyPr>
          <a:lstStyle>
            <a:lvl1pPr indent="-298450" lvl="0" marL="457200" algn="l">
              <a:lnSpc>
                <a:spcPct val="115000"/>
              </a:lnSpc>
              <a:spcBef>
                <a:spcPts val="500"/>
              </a:spcBef>
              <a:spcAft>
                <a:spcPts val="0"/>
              </a:spcAft>
              <a:buSzPts val="1100"/>
              <a:buFont typeface="Exo 2"/>
              <a:buChar char="•"/>
              <a:defRPr b="0" i="0">
                <a:solidFill>
                  <a:srgbClr val="666666"/>
                </a:solidFill>
                <a:latin typeface="Exo 2"/>
                <a:ea typeface="Exo 2"/>
                <a:cs typeface="Exo 2"/>
                <a:sym typeface="Exo 2"/>
              </a:defRPr>
            </a:lvl1pPr>
            <a:lvl2pPr indent="-298450" lvl="1" marL="914400" algn="l">
              <a:lnSpc>
                <a:spcPct val="115000"/>
              </a:lnSpc>
              <a:spcBef>
                <a:spcPts val="800"/>
              </a:spcBef>
              <a:spcAft>
                <a:spcPts val="0"/>
              </a:spcAft>
              <a:buSzPts val="1100"/>
              <a:buChar char="•"/>
              <a:defRPr/>
            </a:lvl2pPr>
            <a:lvl3pPr indent="-298450" lvl="2" marL="1371600" algn="l">
              <a:lnSpc>
                <a:spcPct val="115000"/>
              </a:lnSpc>
              <a:spcBef>
                <a:spcPts val="800"/>
              </a:spcBef>
              <a:spcAft>
                <a:spcPts val="0"/>
              </a:spcAft>
              <a:buSzPts val="1100"/>
              <a:buChar char="•"/>
              <a:defRPr/>
            </a:lvl3pPr>
            <a:lvl4pPr indent="-298450" lvl="3" marL="1828800" algn="l">
              <a:lnSpc>
                <a:spcPct val="115000"/>
              </a:lnSpc>
              <a:spcBef>
                <a:spcPts val="800"/>
              </a:spcBef>
              <a:spcAft>
                <a:spcPts val="0"/>
              </a:spcAft>
              <a:buSzPts val="1100"/>
              <a:buChar char="•"/>
              <a:defRPr/>
            </a:lvl4pPr>
            <a:lvl5pPr indent="-298450" lvl="4" marL="2286000" algn="l">
              <a:lnSpc>
                <a:spcPct val="115000"/>
              </a:lnSpc>
              <a:spcBef>
                <a:spcPts val="800"/>
              </a:spcBef>
              <a:spcAft>
                <a:spcPts val="0"/>
              </a:spcAft>
              <a:buSzPts val="1100"/>
              <a:buChar char="•"/>
              <a:defRPr/>
            </a:lvl5pPr>
            <a:lvl6pPr indent="-298450" lvl="5" marL="2743200" algn="l">
              <a:lnSpc>
                <a:spcPct val="115000"/>
              </a:lnSpc>
              <a:spcBef>
                <a:spcPts val="800"/>
              </a:spcBef>
              <a:spcAft>
                <a:spcPts val="0"/>
              </a:spcAft>
              <a:buSzPts val="1100"/>
              <a:buChar char="•"/>
              <a:defRPr/>
            </a:lvl6pPr>
            <a:lvl7pPr indent="-298450" lvl="6" marL="3200400" algn="l">
              <a:lnSpc>
                <a:spcPct val="115000"/>
              </a:lnSpc>
              <a:spcBef>
                <a:spcPts val="800"/>
              </a:spcBef>
              <a:spcAft>
                <a:spcPts val="0"/>
              </a:spcAft>
              <a:buSzPts val="1100"/>
              <a:buChar char="•"/>
              <a:defRPr/>
            </a:lvl7pPr>
            <a:lvl8pPr indent="-298450" lvl="7" marL="3657600" algn="l">
              <a:lnSpc>
                <a:spcPct val="115000"/>
              </a:lnSpc>
              <a:spcBef>
                <a:spcPts val="800"/>
              </a:spcBef>
              <a:spcAft>
                <a:spcPts val="0"/>
              </a:spcAft>
              <a:buSzPts val="1100"/>
              <a:buChar char="•"/>
              <a:defRPr/>
            </a:lvl8pPr>
            <a:lvl9pPr indent="-298450" lvl="8" marL="4114800" algn="l">
              <a:lnSpc>
                <a:spcPct val="115000"/>
              </a:lnSpc>
              <a:spcBef>
                <a:spcPts val="800"/>
              </a:spcBef>
              <a:spcAft>
                <a:spcPts val="800"/>
              </a:spcAft>
              <a:buSzPts val="1100"/>
              <a:buChar char="•"/>
              <a:defRPr/>
            </a:lvl9pPr>
          </a:lstStyle>
          <a:p/>
        </p:txBody>
      </p:sp>
      <p:sp>
        <p:nvSpPr>
          <p:cNvPr id="27" name="Google Shape;27;p7"/>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8" name="Shape 28"/>
        <p:cNvGrpSpPr/>
        <p:nvPr/>
      </p:nvGrpSpPr>
      <p:grpSpPr>
        <a:xfrm>
          <a:off x="0" y="0"/>
          <a:ext cx="0" cy="0"/>
          <a:chOff x="0" y="0"/>
          <a:chExt cx="0" cy="0"/>
        </a:xfrm>
      </p:grpSpPr>
      <p:sp>
        <p:nvSpPr>
          <p:cNvPr id="29" name="Google Shape;29;p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 name="Google Shape;30;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 name="Google Shape;31;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 name="Google Shape;32;p8"/>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33" name="Shape 33"/>
        <p:cNvGrpSpPr/>
        <p:nvPr/>
      </p:nvGrpSpPr>
      <p:grpSpPr>
        <a:xfrm>
          <a:off x="0" y="0"/>
          <a:ext cx="0" cy="0"/>
          <a:chOff x="0" y="0"/>
          <a:chExt cx="0" cy="0"/>
        </a:xfrm>
      </p:grpSpPr>
      <p:sp>
        <p:nvSpPr>
          <p:cNvPr id="34" name="Google Shape;34;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 name="Google Shape;35;p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6" name="Google Shape;36;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41" name="Shape 41"/>
        <p:cNvGrpSpPr/>
        <p:nvPr/>
      </p:nvGrpSpPr>
      <p:grpSpPr>
        <a:xfrm>
          <a:off x="0" y="0"/>
          <a:ext cx="0" cy="0"/>
          <a:chOff x="0" y="0"/>
          <a:chExt cx="0" cy="0"/>
        </a:xfrm>
      </p:grpSpPr>
      <p:sp>
        <p:nvSpPr>
          <p:cNvPr id="42" name="Google Shape;42;p11"/>
          <p:cNvSpPr/>
          <p:nvPr/>
        </p:nvSpPr>
        <p:spPr>
          <a:xfrm>
            <a:off x="0" y="5031525"/>
            <a:ext cx="9144000" cy="115500"/>
          </a:xfrm>
          <a:prstGeom prst="rect">
            <a:avLst/>
          </a:prstGeom>
          <a:solidFill>
            <a:srgbClr val="238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3.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image" Target="../media/image1.jp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6" Type="http://schemas.openxmlformats.org/officeDocument/2006/relationships/theme" Target="../theme/theme4.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5.xml"/><Relationship Id="rId12" Type="http://schemas.openxmlformats.org/officeDocument/2006/relationships/slideLayout" Target="../slideLayouts/slideLayout44.xml"/><Relationship Id="rId1" Type="http://schemas.openxmlformats.org/officeDocument/2006/relationships/image" Target="../media/image6.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5108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482F4"/>
        </a:solidFill>
      </p:bgPr>
    </p:bg>
    <p:spTree>
      <p:nvGrpSpPr>
        <p:cNvPr id="37" name="Shape 37"/>
        <p:cNvGrpSpPr/>
        <p:nvPr/>
      </p:nvGrpSpPr>
      <p:grpSpPr>
        <a:xfrm>
          <a:off x="0" y="0"/>
          <a:ext cx="0" cy="0"/>
          <a:chOff x="0" y="0"/>
          <a:chExt cx="0" cy="0"/>
        </a:xfrm>
      </p:grpSpPr>
      <p:sp>
        <p:nvSpPr>
          <p:cNvPr id="38" name="Google Shape;38;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9" name="Google Shape;39;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40" name="Google Shape;40;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482F4"/>
        </a:solidFill>
      </p:bgPr>
    </p:bg>
    <p:spTree>
      <p:nvGrpSpPr>
        <p:cNvPr id="89" name="Shape 89"/>
        <p:cNvGrpSpPr/>
        <p:nvPr/>
      </p:nvGrpSpPr>
      <p:grpSpPr>
        <a:xfrm>
          <a:off x="0" y="0"/>
          <a:ext cx="0" cy="0"/>
          <a:chOff x="0" y="0"/>
          <a:chExt cx="0" cy="0"/>
        </a:xfrm>
      </p:grpSpPr>
      <p:pic>
        <p:nvPicPr>
          <p:cNvPr id="90" name="Google Shape;90;p22"/>
          <p:cNvPicPr preferRelativeResize="0"/>
          <p:nvPr/>
        </p:nvPicPr>
        <p:blipFill rotWithShape="1">
          <a:blip r:embed="rId1">
            <a:alphaModFix/>
          </a:blip>
          <a:srcRect b="0" l="0" r="0" t="15604"/>
          <a:stretch/>
        </p:blipFill>
        <p:spPr>
          <a:xfrm>
            <a:off x="0" y="-1"/>
            <a:ext cx="9144003" cy="5143501"/>
          </a:xfrm>
          <a:prstGeom prst="rect">
            <a:avLst/>
          </a:prstGeom>
          <a:noFill/>
          <a:ln>
            <a:noFill/>
          </a:ln>
        </p:spPr>
      </p:pic>
      <p:sp>
        <p:nvSpPr>
          <p:cNvPr id="91" name="Google Shape;91;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2" name="Google Shape;92;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3" name="Google Shape;93;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62" name="Shape 162"/>
        <p:cNvGrpSpPr/>
        <p:nvPr/>
      </p:nvGrpSpPr>
      <p:grpSpPr>
        <a:xfrm>
          <a:off x="0" y="0"/>
          <a:ext cx="0" cy="0"/>
          <a:chOff x="0" y="0"/>
          <a:chExt cx="0" cy="0"/>
        </a:xfrm>
      </p:grpSpPr>
      <p:sp>
        <p:nvSpPr>
          <p:cNvPr id="163" name="Google Shape;163;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64" name="Google Shape;164;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65" name="Google Shape;16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40" Type="http://schemas.openxmlformats.org/officeDocument/2006/relationships/image" Target="../media/image92.png"/><Relationship Id="rId42" Type="http://schemas.openxmlformats.org/officeDocument/2006/relationships/image" Target="../media/image91.png"/><Relationship Id="rId41" Type="http://schemas.openxmlformats.org/officeDocument/2006/relationships/image" Target="../media/image88.png"/><Relationship Id="rId44" Type="http://schemas.openxmlformats.org/officeDocument/2006/relationships/image" Target="../media/image95.png"/><Relationship Id="rId43" Type="http://schemas.openxmlformats.org/officeDocument/2006/relationships/image" Target="../media/image89.png"/><Relationship Id="rId46" Type="http://schemas.openxmlformats.org/officeDocument/2006/relationships/image" Target="../media/image90.png"/><Relationship Id="rId45" Type="http://schemas.openxmlformats.org/officeDocument/2006/relationships/image" Target="../media/image100.png"/><Relationship Id="rId48" Type="http://schemas.openxmlformats.org/officeDocument/2006/relationships/image" Target="../media/image93.png"/><Relationship Id="rId47" Type="http://schemas.openxmlformats.org/officeDocument/2006/relationships/image" Target="../media/image98.png"/><Relationship Id="rId49" Type="http://schemas.openxmlformats.org/officeDocument/2006/relationships/image" Target="../media/image97.jpg"/><Relationship Id="rId103" Type="http://schemas.openxmlformats.org/officeDocument/2006/relationships/image" Target="../media/image152.png"/><Relationship Id="rId102" Type="http://schemas.openxmlformats.org/officeDocument/2006/relationships/image" Target="../media/image145.png"/><Relationship Id="rId101" Type="http://schemas.openxmlformats.org/officeDocument/2006/relationships/image" Target="../media/image148.png"/><Relationship Id="rId100" Type="http://schemas.openxmlformats.org/officeDocument/2006/relationships/image" Target="../media/image141.png"/><Relationship Id="rId31" Type="http://schemas.openxmlformats.org/officeDocument/2006/relationships/image" Target="../media/image87.png"/><Relationship Id="rId30" Type="http://schemas.openxmlformats.org/officeDocument/2006/relationships/image" Target="../media/image77.png"/><Relationship Id="rId33" Type="http://schemas.openxmlformats.org/officeDocument/2006/relationships/image" Target="../media/image75.png"/><Relationship Id="rId32" Type="http://schemas.openxmlformats.org/officeDocument/2006/relationships/image" Target="../media/image81.png"/><Relationship Id="rId35" Type="http://schemas.openxmlformats.org/officeDocument/2006/relationships/image" Target="../media/image84.png"/><Relationship Id="rId34" Type="http://schemas.openxmlformats.org/officeDocument/2006/relationships/image" Target="../media/image111.png"/><Relationship Id="rId37" Type="http://schemas.openxmlformats.org/officeDocument/2006/relationships/image" Target="../media/image82.png"/><Relationship Id="rId36" Type="http://schemas.openxmlformats.org/officeDocument/2006/relationships/image" Target="../media/image86.png"/><Relationship Id="rId39" Type="http://schemas.openxmlformats.org/officeDocument/2006/relationships/image" Target="../media/image85.png"/><Relationship Id="rId38" Type="http://schemas.openxmlformats.org/officeDocument/2006/relationships/image" Target="../media/image83.png"/><Relationship Id="rId20" Type="http://schemas.openxmlformats.org/officeDocument/2006/relationships/image" Target="../media/image67.png"/><Relationship Id="rId22" Type="http://schemas.openxmlformats.org/officeDocument/2006/relationships/image" Target="../media/image71.png"/><Relationship Id="rId21" Type="http://schemas.openxmlformats.org/officeDocument/2006/relationships/image" Target="../media/image70.png"/><Relationship Id="rId24" Type="http://schemas.openxmlformats.org/officeDocument/2006/relationships/image" Target="../media/image79.png"/><Relationship Id="rId23" Type="http://schemas.openxmlformats.org/officeDocument/2006/relationships/image" Target="../media/image76.png"/><Relationship Id="rId26" Type="http://schemas.openxmlformats.org/officeDocument/2006/relationships/image" Target="../media/image72.png"/><Relationship Id="rId25" Type="http://schemas.openxmlformats.org/officeDocument/2006/relationships/image" Target="../media/image74.png"/><Relationship Id="rId28" Type="http://schemas.openxmlformats.org/officeDocument/2006/relationships/image" Target="../media/image78.png"/><Relationship Id="rId27" Type="http://schemas.openxmlformats.org/officeDocument/2006/relationships/image" Target="../media/image73.png"/><Relationship Id="rId29" Type="http://schemas.openxmlformats.org/officeDocument/2006/relationships/image" Target="../media/image80.png"/><Relationship Id="rId95" Type="http://schemas.openxmlformats.org/officeDocument/2006/relationships/image" Target="../media/image140.png"/><Relationship Id="rId94" Type="http://schemas.openxmlformats.org/officeDocument/2006/relationships/image" Target="../media/image142.png"/><Relationship Id="rId97" Type="http://schemas.openxmlformats.org/officeDocument/2006/relationships/image" Target="../media/image153.png"/><Relationship Id="rId96" Type="http://schemas.openxmlformats.org/officeDocument/2006/relationships/image" Target="../media/image147.png"/><Relationship Id="rId11" Type="http://schemas.openxmlformats.org/officeDocument/2006/relationships/image" Target="../media/image63.png"/><Relationship Id="rId99" Type="http://schemas.openxmlformats.org/officeDocument/2006/relationships/image" Target="../media/image146.png"/><Relationship Id="rId10" Type="http://schemas.openxmlformats.org/officeDocument/2006/relationships/image" Target="../media/image66.png"/><Relationship Id="rId98" Type="http://schemas.openxmlformats.org/officeDocument/2006/relationships/image" Target="../media/image149.png"/><Relationship Id="rId13" Type="http://schemas.openxmlformats.org/officeDocument/2006/relationships/image" Target="../media/image65.png"/><Relationship Id="rId12" Type="http://schemas.openxmlformats.org/officeDocument/2006/relationships/image" Target="../media/image62.png"/><Relationship Id="rId91" Type="http://schemas.openxmlformats.org/officeDocument/2006/relationships/image" Target="../media/image137.png"/><Relationship Id="rId90" Type="http://schemas.openxmlformats.org/officeDocument/2006/relationships/image" Target="../media/image150.png"/><Relationship Id="rId93" Type="http://schemas.openxmlformats.org/officeDocument/2006/relationships/image" Target="../media/image143.png"/><Relationship Id="rId92" Type="http://schemas.openxmlformats.org/officeDocument/2006/relationships/image" Target="../media/image144.png"/><Relationship Id="rId15" Type="http://schemas.openxmlformats.org/officeDocument/2006/relationships/image" Target="../media/image64.png"/><Relationship Id="rId14" Type="http://schemas.openxmlformats.org/officeDocument/2006/relationships/image" Target="../media/image60.png"/><Relationship Id="rId17" Type="http://schemas.openxmlformats.org/officeDocument/2006/relationships/image" Target="../media/image55.png"/><Relationship Id="rId16" Type="http://schemas.openxmlformats.org/officeDocument/2006/relationships/image" Target="../media/image58.png"/><Relationship Id="rId19" Type="http://schemas.openxmlformats.org/officeDocument/2006/relationships/image" Target="../media/image69.png"/><Relationship Id="rId18" Type="http://schemas.openxmlformats.org/officeDocument/2006/relationships/image" Target="../media/image59.png"/><Relationship Id="rId84" Type="http://schemas.openxmlformats.org/officeDocument/2006/relationships/image" Target="../media/image131.png"/><Relationship Id="rId83" Type="http://schemas.openxmlformats.org/officeDocument/2006/relationships/image" Target="../media/image129.jpg"/><Relationship Id="rId86" Type="http://schemas.openxmlformats.org/officeDocument/2006/relationships/image" Target="../media/image139.png"/><Relationship Id="rId85" Type="http://schemas.openxmlformats.org/officeDocument/2006/relationships/image" Target="../media/image136.png"/><Relationship Id="rId88" Type="http://schemas.openxmlformats.org/officeDocument/2006/relationships/image" Target="../media/image134.png"/><Relationship Id="rId87" Type="http://schemas.openxmlformats.org/officeDocument/2006/relationships/image" Target="../media/image133.png"/><Relationship Id="rId89" Type="http://schemas.openxmlformats.org/officeDocument/2006/relationships/image" Target="../media/image135.png"/><Relationship Id="rId80" Type="http://schemas.openxmlformats.org/officeDocument/2006/relationships/image" Target="../media/image125.png"/><Relationship Id="rId82" Type="http://schemas.openxmlformats.org/officeDocument/2006/relationships/image" Target="../media/image138.png"/><Relationship Id="rId81" Type="http://schemas.openxmlformats.org/officeDocument/2006/relationships/image" Target="../media/image128.png"/><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53.png"/><Relationship Id="rId73" Type="http://schemas.openxmlformats.org/officeDocument/2006/relationships/image" Target="../media/image116.png"/><Relationship Id="rId72" Type="http://schemas.openxmlformats.org/officeDocument/2006/relationships/image" Target="../media/image114.png"/><Relationship Id="rId75" Type="http://schemas.openxmlformats.org/officeDocument/2006/relationships/image" Target="../media/image124.png"/><Relationship Id="rId74" Type="http://schemas.openxmlformats.org/officeDocument/2006/relationships/image" Target="../media/image120.png"/><Relationship Id="rId77" Type="http://schemas.openxmlformats.org/officeDocument/2006/relationships/image" Target="../media/image132.png"/><Relationship Id="rId76" Type="http://schemas.openxmlformats.org/officeDocument/2006/relationships/image" Target="../media/image127.png"/><Relationship Id="rId79" Type="http://schemas.openxmlformats.org/officeDocument/2006/relationships/image" Target="../media/image119.png"/><Relationship Id="rId78" Type="http://schemas.openxmlformats.org/officeDocument/2006/relationships/image" Target="../media/image121.png"/><Relationship Id="rId71" Type="http://schemas.openxmlformats.org/officeDocument/2006/relationships/image" Target="../media/image123.png"/><Relationship Id="rId70" Type="http://schemas.openxmlformats.org/officeDocument/2006/relationships/image" Target="../media/image126.png"/><Relationship Id="rId62" Type="http://schemas.openxmlformats.org/officeDocument/2006/relationships/image" Target="../media/image109.png"/><Relationship Id="rId61" Type="http://schemas.openxmlformats.org/officeDocument/2006/relationships/image" Target="../media/image104.png"/><Relationship Id="rId64" Type="http://schemas.openxmlformats.org/officeDocument/2006/relationships/image" Target="../media/image113.png"/><Relationship Id="rId63" Type="http://schemas.openxmlformats.org/officeDocument/2006/relationships/image" Target="../media/image108.png"/><Relationship Id="rId66" Type="http://schemas.openxmlformats.org/officeDocument/2006/relationships/image" Target="../media/image117.png"/><Relationship Id="rId65" Type="http://schemas.openxmlformats.org/officeDocument/2006/relationships/image" Target="../media/image112.png"/><Relationship Id="rId68" Type="http://schemas.openxmlformats.org/officeDocument/2006/relationships/image" Target="../media/image130.png"/><Relationship Id="rId67" Type="http://schemas.openxmlformats.org/officeDocument/2006/relationships/image" Target="../media/image122.png"/><Relationship Id="rId60" Type="http://schemas.openxmlformats.org/officeDocument/2006/relationships/image" Target="../media/image115.png"/><Relationship Id="rId69" Type="http://schemas.openxmlformats.org/officeDocument/2006/relationships/image" Target="../media/image118.png"/><Relationship Id="rId51" Type="http://schemas.openxmlformats.org/officeDocument/2006/relationships/image" Target="../media/image94.png"/><Relationship Id="rId50" Type="http://schemas.openxmlformats.org/officeDocument/2006/relationships/image" Target="../media/image103.png"/><Relationship Id="rId53" Type="http://schemas.openxmlformats.org/officeDocument/2006/relationships/image" Target="../media/image105.png"/><Relationship Id="rId52" Type="http://schemas.openxmlformats.org/officeDocument/2006/relationships/image" Target="../media/image96.png"/><Relationship Id="rId55" Type="http://schemas.openxmlformats.org/officeDocument/2006/relationships/image" Target="../media/image106.png"/><Relationship Id="rId54" Type="http://schemas.openxmlformats.org/officeDocument/2006/relationships/image" Target="../media/image107.png"/><Relationship Id="rId57" Type="http://schemas.openxmlformats.org/officeDocument/2006/relationships/image" Target="../media/image102.png"/><Relationship Id="rId56" Type="http://schemas.openxmlformats.org/officeDocument/2006/relationships/image" Target="../media/image101.png"/><Relationship Id="rId59" Type="http://schemas.openxmlformats.org/officeDocument/2006/relationships/image" Target="../media/image110.png"/><Relationship Id="rId58" Type="http://schemas.openxmlformats.org/officeDocument/2006/relationships/image" Target="../media/image9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56.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59.jpg"/><Relationship Id="rId4" Type="http://schemas.openxmlformats.org/officeDocument/2006/relationships/hyperlink" Target="https://www.adexchanger.com/online-advertising/advertiser-perceptions-google-looms-large-over-the-id-resolution-market-but-indies-are-also-making-a-splash/"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161.jpg"/></Relationships>
</file>

<file path=ppt/slides/_rels/slide17.xml.rels><?xml version="1.0" encoding="UTF-8" standalone="yes"?><Relationships xmlns="http://schemas.openxmlformats.org/package/2006/relationships"><Relationship Id="rId11" Type="http://schemas.openxmlformats.org/officeDocument/2006/relationships/image" Target="../media/image189.png"/><Relationship Id="rId10" Type="http://schemas.openxmlformats.org/officeDocument/2006/relationships/image" Target="../media/image196.png"/><Relationship Id="rId13" Type="http://schemas.openxmlformats.org/officeDocument/2006/relationships/image" Target="../media/image192.png"/><Relationship Id="rId12" Type="http://schemas.openxmlformats.org/officeDocument/2006/relationships/image" Target="../media/image181.png"/><Relationship Id="rId15" Type="http://schemas.openxmlformats.org/officeDocument/2006/relationships/image" Target="../media/image198.png"/><Relationship Id="rId14" Type="http://schemas.openxmlformats.org/officeDocument/2006/relationships/image" Target="../media/image163.png"/><Relationship Id="rId16" Type="http://schemas.openxmlformats.org/officeDocument/2006/relationships/image" Target="../media/image176.png"/><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173.png"/><Relationship Id="rId4" Type="http://schemas.openxmlformats.org/officeDocument/2006/relationships/image" Target="../media/image158.png"/><Relationship Id="rId9" Type="http://schemas.openxmlformats.org/officeDocument/2006/relationships/image" Target="../media/image174.png"/><Relationship Id="rId5" Type="http://schemas.openxmlformats.org/officeDocument/2006/relationships/image" Target="../media/image155.png"/><Relationship Id="rId6" Type="http://schemas.openxmlformats.org/officeDocument/2006/relationships/image" Target="../media/image169.png"/><Relationship Id="rId7" Type="http://schemas.openxmlformats.org/officeDocument/2006/relationships/image" Target="../media/image160.png"/><Relationship Id="rId8" Type="http://schemas.openxmlformats.org/officeDocument/2006/relationships/image" Target="../media/image1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164.png"/><Relationship Id="rId4" Type="http://schemas.openxmlformats.org/officeDocument/2006/relationships/image" Target="../media/image167.png"/><Relationship Id="rId5" Type="http://schemas.openxmlformats.org/officeDocument/2006/relationships/image" Target="../media/image165.png"/><Relationship Id="rId6" Type="http://schemas.openxmlformats.org/officeDocument/2006/relationships/image" Target="../media/image168.png"/><Relationship Id="rId7"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1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178.png"/><Relationship Id="rId4" Type="http://schemas.openxmlformats.org/officeDocument/2006/relationships/image" Target="../media/image1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16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178.png"/><Relationship Id="rId4" Type="http://schemas.openxmlformats.org/officeDocument/2006/relationships/image" Target="../media/image1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2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178.png"/><Relationship Id="rId4" Type="http://schemas.openxmlformats.org/officeDocument/2006/relationships/image" Target="../media/image1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56.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1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217.png"/><Relationship Id="rId4" Type="http://schemas.openxmlformats.org/officeDocument/2006/relationships/image" Target="../media/image2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217.png"/><Relationship Id="rId4" Type="http://schemas.openxmlformats.org/officeDocument/2006/relationships/image" Target="../media/image17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image" Target="../media/image17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217.png"/><Relationship Id="rId4" Type="http://schemas.openxmlformats.org/officeDocument/2006/relationships/image" Target="../media/image180.png"/><Relationship Id="rId5" Type="http://schemas.openxmlformats.org/officeDocument/2006/relationships/image" Target="../media/image18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182.png"/><Relationship Id="rId4" Type="http://schemas.openxmlformats.org/officeDocument/2006/relationships/image" Target="../media/image203.png"/><Relationship Id="rId9" Type="http://schemas.openxmlformats.org/officeDocument/2006/relationships/image" Target="../media/image185.jpg"/><Relationship Id="rId5" Type="http://schemas.openxmlformats.org/officeDocument/2006/relationships/image" Target="../media/image188.png"/><Relationship Id="rId6" Type="http://schemas.openxmlformats.org/officeDocument/2006/relationships/image" Target="../media/image183.png"/><Relationship Id="rId7" Type="http://schemas.openxmlformats.org/officeDocument/2006/relationships/image" Target="../media/image187.png"/><Relationship Id="rId8" Type="http://schemas.openxmlformats.org/officeDocument/2006/relationships/image" Target="../media/image1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184.png"/><Relationship Id="rId4" Type="http://schemas.openxmlformats.org/officeDocument/2006/relationships/image" Target="../media/image191.png"/><Relationship Id="rId9" Type="http://schemas.openxmlformats.org/officeDocument/2006/relationships/image" Target="../media/image194.jpg"/><Relationship Id="rId5" Type="http://schemas.openxmlformats.org/officeDocument/2006/relationships/image" Target="../media/image193.png"/><Relationship Id="rId6" Type="http://schemas.openxmlformats.org/officeDocument/2006/relationships/image" Target="../media/image199.png"/><Relationship Id="rId7" Type="http://schemas.openxmlformats.org/officeDocument/2006/relationships/image" Target="../media/image195.png"/><Relationship Id="rId8" Type="http://schemas.openxmlformats.org/officeDocument/2006/relationships/image" Target="../media/image2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19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2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20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180.png"/><Relationship Id="rId4" Type="http://schemas.openxmlformats.org/officeDocument/2006/relationships/image" Target="../media/image20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217.png"/><Relationship Id="rId4" Type="http://schemas.openxmlformats.org/officeDocument/2006/relationships/image" Target="../media/image2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217.png"/><Relationship Id="rId4" Type="http://schemas.openxmlformats.org/officeDocument/2006/relationships/image" Target="../media/image210.png"/><Relationship Id="rId5" Type="http://schemas.openxmlformats.org/officeDocument/2006/relationships/image" Target="../media/image204.png"/><Relationship Id="rId6" Type="http://schemas.openxmlformats.org/officeDocument/2006/relationships/image" Target="../media/image20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213.jpg"/><Relationship Id="rId4" Type="http://schemas.openxmlformats.org/officeDocument/2006/relationships/image" Target="../media/image209.png"/><Relationship Id="rId5" Type="http://schemas.openxmlformats.org/officeDocument/2006/relationships/image" Target="../media/image2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image" Target="../media/image213.jpg"/><Relationship Id="rId4" Type="http://schemas.openxmlformats.org/officeDocument/2006/relationships/hyperlink" Target="https://www.cumulusmedia.com/privacy-policy/" TargetMode="External"/><Relationship Id="rId5" Type="http://schemas.openxmlformats.org/officeDocument/2006/relationships/image" Target="../media/image2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image" Target="../media/image207.png"/><Relationship Id="rId4" Type="http://schemas.openxmlformats.org/officeDocument/2006/relationships/image" Target="../media/image214.png"/><Relationship Id="rId5" Type="http://schemas.openxmlformats.org/officeDocument/2006/relationships/image" Target="../media/image216.png"/><Relationship Id="rId6" Type="http://schemas.openxmlformats.org/officeDocument/2006/relationships/image" Target="../media/image211.png"/><Relationship Id="rId7" Type="http://schemas.openxmlformats.org/officeDocument/2006/relationships/image" Target="../media/image212.png"/><Relationship Id="rId8" Type="http://schemas.openxmlformats.org/officeDocument/2006/relationships/image" Target="../media/image2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222.png"/><Relationship Id="rId4" Type="http://schemas.openxmlformats.org/officeDocument/2006/relationships/image" Target="../media/image228.png"/><Relationship Id="rId5" Type="http://schemas.openxmlformats.org/officeDocument/2006/relationships/image" Target="../media/image218.png"/><Relationship Id="rId6" Type="http://schemas.openxmlformats.org/officeDocument/2006/relationships/image" Target="../media/image220.png"/><Relationship Id="rId7" Type="http://schemas.openxmlformats.org/officeDocument/2006/relationships/image" Target="../media/image223.png"/><Relationship Id="rId8" Type="http://schemas.openxmlformats.org/officeDocument/2006/relationships/image" Target="../media/image2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 Id="rId3" Type="http://schemas.openxmlformats.org/officeDocument/2006/relationships/image" Target="../media/image226.png"/><Relationship Id="rId4" Type="http://schemas.openxmlformats.org/officeDocument/2006/relationships/image" Target="../media/image227.png"/><Relationship Id="rId5" Type="http://schemas.openxmlformats.org/officeDocument/2006/relationships/image" Target="../media/image229.png"/><Relationship Id="rId6" Type="http://schemas.openxmlformats.org/officeDocument/2006/relationships/image" Target="../media/image230.png"/><Relationship Id="rId7" Type="http://schemas.openxmlformats.org/officeDocument/2006/relationships/image" Target="../media/image2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image" Target="../media/image217.png"/><Relationship Id="rId4" Type="http://schemas.openxmlformats.org/officeDocument/2006/relationships/image" Target="../media/image232.png"/><Relationship Id="rId5" Type="http://schemas.openxmlformats.org/officeDocument/2006/relationships/image" Target="../media/image2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5.xml"/><Relationship Id="rId3" Type="http://schemas.openxmlformats.org/officeDocument/2006/relationships/image" Target="../media/image217.png"/><Relationship Id="rId4" Type="http://schemas.openxmlformats.org/officeDocument/2006/relationships/image" Target="../media/image180.png"/><Relationship Id="rId5" Type="http://schemas.openxmlformats.org/officeDocument/2006/relationships/image" Target="../media/image2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217.png"/><Relationship Id="rId4" Type="http://schemas.openxmlformats.org/officeDocument/2006/relationships/image" Target="../media/image232.png"/><Relationship Id="rId5" Type="http://schemas.openxmlformats.org/officeDocument/2006/relationships/image" Target="../media/image2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217.png"/><Relationship Id="rId4" Type="http://schemas.openxmlformats.org/officeDocument/2006/relationships/image" Target="../media/image239.png"/><Relationship Id="rId5" Type="http://schemas.openxmlformats.org/officeDocument/2006/relationships/image" Target="../media/image232.png"/><Relationship Id="rId6" Type="http://schemas.openxmlformats.org/officeDocument/2006/relationships/image" Target="../media/image237.png"/><Relationship Id="rId7" Type="http://schemas.openxmlformats.org/officeDocument/2006/relationships/image" Target="../media/image2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 Id="rId3" Type="http://schemas.openxmlformats.org/officeDocument/2006/relationships/image" Target="../media/image156.jp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243.png"/></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2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241.png"/><Relationship Id="rId4" Type="http://schemas.openxmlformats.org/officeDocument/2006/relationships/image" Target="../media/image2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232.png"/><Relationship Id="rId4" Type="http://schemas.openxmlformats.org/officeDocument/2006/relationships/image" Target="../media/image233.png"/></Relationships>
</file>

<file path=ppt/slides/_rels/slide6.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7.png"/><Relationship Id="rId13" Type="http://schemas.openxmlformats.org/officeDocument/2006/relationships/image" Target="../media/image31.png"/><Relationship Id="rId12"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9.jp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40.png"/><Relationship Id="rId13" Type="http://schemas.openxmlformats.org/officeDocument/2006/relationships/image" Target="../media/image54.png"/><Relationship Id="rId12"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38.png"/><Relationship Id="rId9" Type="http://schemas.openxmlformats.org/officeDocument/2006/relationships/image" Target="../media/image41.jpg"/><Relationship Id="rId15" Type="http://schemas.openxmlformats.org/officeDocument/2006/relationships/image" Target="../media/image47.png"/><Relationship Id="rId14" Type="http://schemas.openxmlformats.org/officeDocument/2006/relationships/image" Target="../media/image46.jpg"/><Relationship Id="rId5" Type="http://schemas.openxmlformats.org/officeDocument/2006/relationships/image" Target="../media/image36.jpg"/><Relationship Id="rId6" Type="http://schemas.openxmlformats.org/officeDocument/2006/relationships/image" Target="../media/image35.png"/><Relationship Id="rId7" Type="http://schemas.openxmlformats.org/officeDocument/2006/relationships/image" Target="../media/image37.jpg"/><Relationship Id="rId8" Type="http://schemas.openxmlformats.org/officeDocument/2006/relationships/image" Target="../media/image4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49"/>
          <p:cNvPicPr preferRelativeResize="0"/>
          <p:nvPr/>
        </p:nvPicPr>
        <p:blipFill>
          <a:blip r:embed="rId3">
            <a:alphaModFix/>
          </a:blip>
          <a:stretch>
            <a:fillRect/>
          </a:stretch>
        </p:blipFill>
        <p:spPr>
          <a:xfrm>
            <a:off x="0" y="-50073"/>
            <a:ext cx="9144003" cy="3804048"/>
          </a:xfrm>
          <a:prstGeom prst="rect">
            <a:avLst/>
          </a:prstGeom>
          <a:noFill/>
          <a:ln>
            <a:noFill/>
          </a:ln>
        </p:spPr>
      </p:pic>
      <p:sp>
        <p:nvSpPr>
          <p:cNvPr id="225" name="Google Shape;225;p49"/>
          <p:cNvSpPr/>
          <p:nvPr/>
        </p:nvSpPr>
        <p:spPr>
          <a:xfrm>
            <a:off x="0" y="3753975"/>
            <a:ext cx="9180600" cy="1415400"/>
          </a:xfrm>
          <a:prstGeom prst="rect">
            <a:avLst/>
          </a:prstGeom>
          <a:solidFill>
            <a:srgbClr val="2E75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9"/>
          <p:cNvSpPr txBox="1"/>
          <p:nvPr>
            <p:ph idx="4294967295" type="ctrTitle"/>
          </p:nvPr>
        </p:nvSpPr>
        <p:spPr>
          <a:xfrm>
            <a:off x="892050" y="4032425"/>
            <a:ext cx="7359900" cy="77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5300">
                <a:solidFill>
                  <a:srgbClr val="FFFFFF"/>
                </a:solidFill>
                <a:latin typeface="Montserrat Medium"/>
                <a:ea typeface="Montserrat Medium"/>
                <a:cs typeface="Montserrat Medium"/>
                <a:sym typeface="Montserrat Medium"/>
              </a:rPr>
              <a:t>Connect with People</a:t>
            </a:r>
            <a:endParaRPr sz="5300">
              <a:solidFill>
                <a:srgbClr val="FFFFFF"/>
              </a:solidFill>
              <a:latin typeface="Montserrat Medium"/>
              <a:ea typeface="Montserrat Medium"/>
              <a:cs typeface="Montserrat Medium"/>
              <a:sym typeface="Montserrat Medium"/>
            </a:endParaRPr>
          </a:p>
        </p:txBody>
      </p:sp>
      <p:pic>
        <p:nvPicPr>
          <p:cNvPr id="227" name="Google Shape;227;p49"/>
          <p:cNvPicPr preferRelativeResize="0"/>
          <p:nvPr/>
        </p:nvPicPr>
        <p:blipFill rotWithShape="1">
          <a:blip r:embed="rId4">
            <a:alphaModFix/>
          </a:blip>
          <a:srcRect b="0" l="0" r="0" t="0"/>
          <a:stretch/>
        </p:blipFill>
        <p:spPr>
          <a:xfrm>
            <a:off x="210053" y="213895"/>
            <a:ext cx="3258432" cy="7983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8"/>
          <p:cNvSpPr/>
          <p:nvPr/>
        </p:nvSpPr>
        <p:spPr>
          <a:xfrm>
            <a:off x="-3100" y="-2225"/>
            <a:ext cx="9144000" cy="370500"/>
          </a:xfrm>
          <a:prstGeom prst="rect">
            <a:avLst/>
          </a:prstGeom>
          <a:solidFill>
            <a:schemeClr val="lt2"/>
          </a:solidFill>
          <a:ln cap="flat" cmpd="sng" w="9525">
            <a:solidFill>
              <a:srgbClr val="F3F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8"/>
          <p:cNvSpPr txBox="1"/>
          <p:nvPr/>
        </p:nvSpPr>
        <p:spPr>
          <a:xfrm>
            <a:off x="299000" y="36750"/>
            <a:ext cx="3007800" cy="324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1200">
                <a:solidFill>
                  <a:srgbClr val="2E75B5"/>
                </a:solidFill>
                <a:latin typeface="Montserrat"/>
                <a:ea typeface="Montserrat"/>
                <a:cs typeface="Montserrat"/>
                <a:sym typeface="Montserrat"/>
              </a:rPr>
              <a:t>OUR </a:t>
            </a:r>
            <a:r>
              <a:rPr b="1" lang="en" sz="1200">
                <a:solidFill>
                  <a:srgbClr val="2E75B5"/>
                </a:solidFill>
                <a:latin typeface="Montserrat"/>
                <a:ea typeface="Montserrat"/>
                <a:cs typeface="Montserrat"/>
                <a:sym typeface="Montserrat"/>
              </a:rPr>
              <a:t>PRODUCTS</a:t>
            </a:r>
            <a:r>
              <a:rPr b="1" lang="en" sz="1200">
                <a:solidFill>
                  <a:srgbClr val="2E75B5"/>
                </a:solidFill>
                <a:latin typeface="Montserrat"/>
                <a:ea typeface="Montserrat"/>
                <a:cs typeface="Montserrat"/>
                <a:sym typeface="Montserrat"/>
              </a:rPr>
              <a:t> &amp; SOLUTIONS</a:t>
            </a:r>
            <a:endParaRPr b="1" sz="1200">
              <a:solidFill>
                <a:srgbClr val="2E75B5"/>
              </a:solidFill>
              <a:latin typeface="Montserrat"/>
              <a:ea typeface="Montserrat"/>
              <a:cs typeface="Montserrat"/>
              <a:sym typeface="Montserrat"/>
            </a:endParaRPr>
          </a:p>
        </p:txBody>
      </p:sp>
      <p:sp>
        <p:nvSpPr>
          <p:cNvPr id="514" name="Google Shape;514;p58"/>
          <p:cNvSpPr txBox="1"/>
          <p:nvPr/>
        </p:nvSpPr>
        <p:spPr>
          <a:xfrm>
            <a:off x="6234575" y="2501224"/>
            <a:ext cx="2603400" cy="154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700">
                <a:solidFill>
                  <a:srgbClr val="333333"/>
                </a:solidFill>
                <a:latin typeface="Open Sans SemiBold"/>
                <a:ea typeface="Open Sans SemiBold"/>
                <a:cs typeface="Open Sans SemiBold"/>
                <a:sym typeface="Open Sans SemiBold"/>
              </a:rPr>
              <a:t>POS Matchback</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Compare your sales files with our original audience to see who became a customer.</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Foot Traffic Attribution</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Measure how customers react to campaigns by looking at how ad exposure impacts in-store visits.</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Cross-Device Pixel Tracking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Understand engagement across all devices and learn more about your customer’s path to conversion.</a:t>
            </a:r>
            <a:br>
              <a:rPr lang="en" sz="700">
                <a:solidFill>
                  <a:srgbClr val="333333"/>
                </a:solidFill>
                <a:latin typeface="Open Sans Light"/>
                <a:ea typeface="Open Sans Light"/>
                <a:cs typeface="Open Sans Light"/>
                <a:sym typeface="Open Sans Light"/>
              </a:rPr>
            </a:b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700">
                <a:solidFill>
                  <a:srgbClr val="333333"/>
                </a:solidFill>
                <a:latin typeface="Open Sans SemiBold"/>
                <a:ea typeface="Open Sans SemiBold"/>
                <a:cs typeface="Open Sans SemiBold"/>
                <a:sym typeface="Open Sans SemiBold"/>
              </a:rPr>
              <a:t>Response Data</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Clr>
                <a:schemeClr val="dk1"/>
              </a:buClr>
              <a:buSzPts val="1100"/>
              <a:buFont typeface="Arial"/>
              <a:buNone/>
            </a:pPr>
            <a:r>
              <a:rPr lang="en" sz="700">
                <a:solidFill>
                  <a:srgbClr val="333333"/>
                </a:solidFill>
                <a:latin typeface="Open Sans Light"/>
                <a:ea typeface="Open Sans Light"/>
                <a:cs typeface="Open Sans Light"/>
                <a:sym typeface="Open Sans Light"/>
              </a:rPr>
              <a:t>Analyze email performance to understand who from your target audience interacted with your campaign post send.</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p:txBody>
      </p:sp>
      <p:sp>
        <p:nvSpPr>
          <p:cNvPr id="515" name="Google Shape;515;p58"/>
          <p:cNvSpPr/>
          <p:nvPr/>
        </p:nvSpPr>
        <p:spPr>
          <a:xfrm>
            <a:off x="220350" y="495825"/>
            <a:ext cx="2916000" cy="187800"/>
          </a:xfrm>
          <a:prstGeom prst="rect">
            <a:avLst/>
          </a:prstGeom>
          <a:solidFill>
            <a:srgbClr val="0034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Light"/>
                <a:ea typeface="Open Sans Light"/>
                <a:cs typeface="Open Sans Light"/>
                <a:sym typeface="Open Sans Light"/>
              </a:rPr>
              <a:t>Data Monetization &amp; Audience Targeting</a:t>
            </a:r>
            <a:endParaRPr sz="1000">
              <a:solidFill>
                <a:srgbClr val="FFFFFF"/>
              </a:solidFill>
              <a:latin typeface="Open Sans Light"/>
              <a:ea typeface="Open Sans Light"/>
              <a:cs typeface="Open Sans Light"/>
              <a:sym typeface="Open Sans Light"/>
            </a:endParaRPr>
          </a:p>
        </p:txBody>
      </p:sp>
      <p:sp>
        <p:nvSpPr>
          <p:cNvPr id="516" name="Google Shape;516;p58"/>
          <p:cNvSpPr txBox="1"/>
          <p:nvPr/>
        </p:nvSpPr>
        <p:spPr>
          <a:xfrm>
            <a:off x="119375" y="672425"/>
            <a:ext cx="3187500" cy="40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434343"/>
                </a:solidFill>
                <a:latin typeface="Open Sans SemiBold"/>
                <a:ea typeface="Open Sans SemiBold"/>
                <a:cs typeface="Open Sans SemiBold"/>
                <a:sym typeface="Open Sans SemiBold"/>
              </a:rPr>
              <a:t>Data Enrichment &amp; Appends</a:t>
            </a:r>
            <a:br>
              <a:rPr lang="en" sz="700">
                <a:solidFill>
                  <a:srgbClr val="434343"/>
                </a:solidFill>
                <a:latin typeface="Open Sans SemiBold"/>
                <a:ea typeface="Open Sans SemiBold"/>
                <a:cs typeface="Open Sans SemiBold"/>
                <a:sym typeface="Open Sans SemiBold"/>
              </a:rPr>
            </a:br>
            <a:r>
              <a:rPr lang="en" sz="700">
                <a:solidFill>
                  <a:srgbClr val="434343"/>
                </a:solidFill>
                <a:latin typeface="Open Sans Light"/>
                <a:ea typeface="Open Sans Light"/>
                <a:cs typeface="Open Sans Light"/>
                <a:sym typeface="Open Sans Light"/>
              </a:rPr>
              <a:t>We will expand your customers' profiles by matching it with our database to help you learn more about them, such as their demographics, lifestage, location, mobile activity, purchase history, and more.</a:t>
            </a:r>
            <a:endParaRPr sz="700">
              <a:solidFill>
                <a:srgbClr val="43434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434343"/>
                </a:solidFill>
                <a:latin typeface="Open Sans SemiBold"/>
                <a:ea typeface="Open Sans SemiBold"/>
                <a:cs typeface="Open Sans SemiBold"/>
                <a:sym typeface="Open Sans SemiBold"/>
              </a:rPr>
              <a:t>Customer Validation &amp; Verification</a:t>
            </a:r>
            <a:endParaRPr sz="700">
              <a:solidFill>
                <a:srgbClr val="43434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434343"/>
                </a:solidFill>
                <a:latin typeface="Open Sans Light"/>
                <a:ea typeface="Open Sans Light"/>
                <a:cs typeface="Open Sans Light"/>
                <a:sym typeface="Open Sans Light"/>
              </a:rPr>
              <a:t>We will clean your data using our best-in-class hygiene &amp; verification technology, and we will check the mailing addresses of your audience against our Private Change of Address service to ensure your audience list(s) only contain accurate and up-to-date information.</a:t>
            </a:r>
            <a:endParaRPr sz="700">
              <a:solidFill>
                <a:srgbClr val="43434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700">
                <a:solidFill>
                  <a:srgbClr val="333333"/>
                </a:solidFill>
                <a:latin typeface="Open Sans SemiBold"/>
                <a:ea typeface="Open Sans SemiBold"/>
                <a:cs typeface="Open Sans SemiBold"/>
                <a:sym typeface="Open Sans SemiBold"/>
              </a:rPr>
              <a:t>Custom </a:t>
            </a:r>
            <a:r>
              <a:rPr lang="en" sz="700">
                <a:solidFill>
                  <a:srgbClr val="333333"/>
                </a:solidFill>
                <a:latin typeface="Open Sans SemiBold"/>
                <a:ea typeface="Open Sans SemiBold"/>
                <a:cs typeface="Open Sans SemiBold"/>
                <a:sym typeface="Open Sans SemiBold"/>
              </a:rPr>
              <a:t>Audience Segments</a:t>
            </a:r>
            <a:br>
              <a:rPr b="1" lang="en" sz="700">
                <a:solidFill>
                  <a:srgbClr val="333333"/>
                </a:solidFill>
                <a:latin typeface="Open Sans"/>
                <a:ea typeface="Open Sans"/>
                <a:cs typeface="Open Sans"/>
                <a:sym typeface="Open Sans"/>
              </a:rPr>
            </a:br>
            <a:r>
              <a:rPr lang="en" sz="700">
                <a:solidFill>
                  <a:srgbClr val="333333"/>
                </a:solidFill>
                <a:latin typeface="Open Sans Light"/>
                <a:ea typeface="Open Sans Light"/>
                <a:cs typeface="Open Sans Light"/>
                <a:sym typeface="Open Sans Light"/>
              </a:rPr>
              <a:t>Our verified, precision-based audience segments are crafted with different lifestyles and interest, demographics, mobile app usage and more</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Lookalike Audience</a:t>
            </a:r>
            <a:br>
              <a:rPr lang="en" sz="700">
                <a:solidFill>
                  <a:srgbClr val="333333"/>
                </a:solidFill>
                <a:latin typeface="Open Sans SemiBold"/>
                <a:ea typeface="Open Sans SemiBold"/>
                <a:cs typeface="Open Sans SemiBold"/>
                <a:sym typeface="Open Sans SemiBold"/>
              </a:rPr>
            </a:br>
            <a:r>
              <a:rPr lang="en" sz="700">
                <a:solidFill>
                  <a:srgbClr val="333333"/>
                </a:solidFill>
                <a:latin typeface="Open Sans Light"/>
                <a:ea typeface="Open Sans Light"/>
                <a:cs typeface="Open Sans Light"/>
                <a:sym typeface="Open Sans Light"/>
              </a:rPr>
              <a:t>Create a set of customers whose characteristics resemble your ideal customers.</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None/>
            </a:pPr>
            <a:r>
              <a:rPr lang="en" sz="700">
                <a:solidFill>
                  <a:srgbClr val="333333"/>
                </a:solidFill>
                <a:latin typeface="Open Sans SemiBold"/>
                <a:ea typeface="Open Sans SemiBold"/>
                <a:cs typeface="Open Sans SemiBold"/>
                <a:sym typeface="Open Sans SemiBold"/>
              </a:rPr>
              <a:t>Cross-Device Targeting</a:t>
            </a:r>
            <a:br>
              <a:rPr lang="en" sz="700">
                <a:solidFill>
                  <a:srgbClr val="333333"/>
                </a:solidFill>
                <a:latin typeface="Open Sans SemiBold"/>
                <a:ea typeface="Open Sans SemiBold"/>
                <a:cs typeface="Open Sans SemiBold"/>
                <a:sym typeface="Open Sans SemiBold"/>
              </a:rPr>
            </a:br>
            <a:r>
              <a:rPr lang="en" sz="700">
                <a:solidFill>
                  <a:srgbClr val="333333"/>
                </a:solidFill>
                <a:latin typeface="Open Sans Light"/>
                <a:ea typeface="Open Sans Light"/>
                <a:cs typeface="Open Sans Light"/>
                <a:sym typeface="Open Sans Light"/>
              </a:rPr>
              <a:t>Target multiple devices linked together in a variety of combinations to reach a single  user for most effective results.</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None/>
            </a:pPr>
            <a:r>
              <a:rPr lang="en" sz="700">
                <a:solidFill>
                  <a:srgbClr val="333333"/>
                </a:solidFill>
                <a:latin typeface="Open Sans SemiBold"/>
                <a:ea typeface="Open Sans SemiBold"/>
                <a:cs typeface="Open Sans SemiBold"/>
                <a:sym typeface="Open Sans SemiBold"/>
              </a:rPr>
              <a:t>Household Extension</a:t>
            </a:r>
            <a:br>
              <a:rPr b="1" lang="en" sz="700">
                <a:solidFill>
                  <a:srgbClr val="333333"/>
                </a:solidFill>
                <a:latin typeface="Open Sans"/>
                <a:ea typeface="Open Sans"/>
                <a:cs typeface="Open Sans"/>
                <a:sym typeface="Open Sans"/>
              </a:rPr>
            </a:br>
            <a:r>
              <a:rPr lang="en" sz="700">
                <a:solidFill>
                  <a:srgbClr val="333333"/>
                </a:solidFill>
                <a:latin typeface="Open Sans Light"/>
                <a:ea typeface="Open Sans Light"/>
                <a:cs typeface="Open Sans Light"/>
                <a:sym typeface="Open Sans Light"/>
              </a:rPr>
              <a:t>Expand targeting to every device in a household to drive engagement.</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Keyword Targeting</a:t>
            </a:r>
            <a:br>
              <a:rPr b="1" lang="en" sz="700">
                <a:solidFill>
                  <a:srgbClr val="333333"/>
                </a:solidFill>
                <a:latin typeface="Open Sans"/>
                <a:ea typeface="Open Sans"/>
                <a:cs typeface="Open Sans"/>
                <a:sym typeface="Open Sans"/>
              </a:rPr>
            </a:br>
            <a:r>
              <a:rPr lang="en" sz="700">
                <a:solidFill>
                  <a:srgbClr val="333333"/>
                </a:solidFill>
                <a:latin typeface="Open Sans Light"/>
                <a:ea typeface="Open Sans Light"/>
                <a:cs typeface="Open Sans Light"/>
                <a:sym typeface="Open Sans Light"/>
              </a:rPr>
              <a:t>Keyword targeting allows advertisers to choose words or phrases relevant to your product or service so your ad appears on the websites that are most aligned with your offer.</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700">
                <a:solidFill>
                  <a:srgbClr val="333333"/>
                </a:solidFill>
                <a:latin typeface="Open Sans SemiBold"/>
                <a:ea typeface="Open Sans SemiBold"/>
                <a:cs typeface="Open Sans SemiBold"/>
                <a:sym typeface="Open Sans SemiBold"/>
              </a:rPr>
              <a:t>Geofencing</a:t>
            </a:r>
            <a:br>
              <a:rPr b="1" lang="en" sz="700">
                <a:solidFill>
                  <a:srgbClr val="333333"/>
                </a:solidFill>
                <a:latin typeface="Open Sans"/>
                <a:ea typeface="Open Sans"/>
                <a:cs typeface="Open Sans"/>
                <a:sym typeface="Open Sans"/>
              </a:rPr>
            </a:br>
            <a:r>
              <a:rPr lang="en" sz="700">
                <a:solidFill>
                  <a:srgbClr val="333333"/>
                </a:solidFill>
                <a:latin typeface="Open Sans Light"/>
                <a:ea typeface="Open Sans Light"/>
                <a:cs typeface="Open Sans Light"/>
                <a:sym typeface="Open Sans Light"/>
              </a:rPr>
              <a:t>Serve hyperlocal, relevant ads to audiences while they are near your specific retail location to drive in-store visits and sales.</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700">
                <a:solidFill>
                  <a:srgbClr val="333333"/>
                </a:solidFill>
                <a:latin typeface="Open Sans SemiBold"/>
                <a:ea typeface="Open Sans SemiBold"/>
                <a:cs typeface="Open Sans SemiBold"/>
                <a:sym typeface="Open Sans SemiBold"/>
              </a:rPr>
              <a:t>Weather Trigger</a:t>
            </a:r>
            <a:br>
              <a:rPr b="1" lang="en" sz="700">
                <a:solidFill>
                  <a:srgbClr val="333333"/>
                </a:solidFill>
                <a:latin typeface="Open Sans"/>
                <a:ea typeface="Open Sans"/>
                <a:cs typeface="Open Sans"/>
                <a:sym typeface="Open Sans"/>
              </a:rPr>
            </a:br>
            <a:r>
              <a:rPr lang="en" sz="700">
                <a:solidFill>
                  <a:srgbClr val="333333"/>
                </a:solidFill>
                <a:latin typeface="Open Sans Light"/>
                <a:ea typeface="Open Sans Light"/>
                <a:cs typeface="Open Sans Light"/>
                <a:sym typeface="Open Sans Light"/>
              </a:rPr>
              <a:t>Target ads in real-time based on weather conditions within each zip code.</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p:txBody>
      </p:sp>
      <p:sp>
        <p:nvSpPr>
          <p:cNvPr id="517" name="Google Shape;517;p58"/>
          <p:cNvSpPr/>
          <p:nvPr/>
        </p:nvSpPr>
        <p:spPr>
          <a:xfrm>
            <a:off x="6297733" y="4284010"/>
            <a:ext cx="708900" cy="192000"/>
          </a:xfrm>
          <a:prstGeom prst="rect">
            <a:avLst/>
          </a:prstGeom>
          <a:solidFill>
            <a:srgbClr val="0034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Light"/>
                <a:ea typeface="Open Sans Light"/>
                <a:cs typeface="Open Sans Light"/>
                <a:sym typeface="Open Sans Light"/>
              </a:rPr>
              <a:t>Creative</a:t>
            </a:r>
            <a:endParaRPr sz="1000">
              <a:solidFill>
                <a:srgbClr val="FFFFFF"/>
              </a:solidFill>
              <a:latin typeface="Open Sans Light"/>
              <a:ea typeface="Open Sans Light"/>
              <a:cs typeface="Open Sans Light"/>
              <a:sym typeface="Open Sans Light"/>
            </a:endParaRPr>
          </a:p>
        </p:txBody>
      </p:sp>
      <p:sp>
        <p:nvSpPr>
          <p:cNvPr id="518" name="Google Shape;518;p58"/>
          <p:cNvSpPr txBox="1"/>
          <p:nvPr/>
        </p:nvSpPr>
        <p:spPr>
          <a:xfrm>
            <a:off x="3243275" y="672425"/>
            <a:ext cx="2991300" cy="34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rgbClr val="2EA4D7"/>
                </a:solidFill>
                <a:latin typeface="Open Sans"/>
                <a:ea typeface="Open Sans"/>
                <a:cs typeface="Open Sans"/>
                <a:sym typeface="Open Sans"/>
              </a:rPr>
              <a:t>COMING SOON </a:t>
            </a:r>
            <a:r>
              <a:rPr lang="en" sz="700">
                <a:solidFill>
                  <a:srgbClr val="333333"/>
                </a:solidFill>
                <a:latin typeface="Open Sans SemiBold"/>
                <a:ea typeface="Open Sans SemiBold"/>
                <a:cs typeface="Open Sans SemiBold"/>
                <a:sym typeface="Open Sans SemiBold"/>
              </a:rPr>
              <a:t>Email People</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Our next generation email product that delivers a new way to meet your business goals by focusing on the metrics that matter - the real people exposed to your messages and who engage with your campaigns.</a:t>
            </a:r>
            <a:endParaRPr sz="700">
              <a:solidFill>
                <a:srgbClr val="333333"/>
              </a:solidFill>
              <a:latin typeface="Open Sans Light"/>
              <a:ea typeface="Open Sans Light"/>
              <a:cs typeface="Open Sans Light"/>
              <a:sym typeface="Open Sans Light"/>
            </a:endParaRPr>
          </a:p>
          <a:p>
            <a:pPr indent="0" lvl="0" marL="45720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Connected TV</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Video ads delivered alongside premium produced content on Internet-connected TVs to provide the look and feel of traditional TV commercials.</a:t>
            </a:r>
            <a:endParaRPr sz="700">
              <a:solidFill>
                <a:srgbClr val="333333"/>
              </a:solidFill>
              <a:latin typeface="Open Sans Light"/>
              <a:ea typeface="Open Sans Light"/>
              <a:cs typeface="Open Sans Light"/>
              <a:sym typeface="Open Sans Light"/>
            </a:endParaRPr>
          </a:p>
          <a:p>
            <a:pPr indent="0" lvl="0" marL="45720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Programmatic Audio</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Audio ads delivered through music, podcasts or digital audio streaming apps, targeted similarly to the way display is delivered to mobile users.</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Native Advertising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Ads formatted to blend in with the surrounding content to provide an uninterrupted, seamless user experience, such as a news ad that is included on a news website with similar content or a social media ad.</a:t>
            </a:r>
            <a:endParaRPr sz="700">
              <a:solidFill>
                <a:srgbClr val="333333"/>
              </a:solidFill>
              <a:latin typeface="Open Sans Light"/>
              <a:ea typeface="Open Sans Light"/>
              <a:cs typeface="Open Sans Light"/>
              <a:sym typeface="Open Sans Light"/>
            </a:endParaRPr>
          </a:p>
          <a:p>
            <a:pPr indent="0" lvl="0" marL="45720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Video Advertising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Video ads that are delivered on desktop or mobile for advertisers to reach cord-cutters and TV-light audiences.</a:t>
            </a:r>
            <a:endParaRPr sz="700">
              <a:solidFill>
                <a:srgbClr val="333333"/>
              </a:solidFill>
              <a:latin typeface="Open Sans Light"/>
              <a:ea typeface="Open Sans Light"/>
              <a:cs typeface="Open Sans Light"/>
              <a:sym typeface="Open Sans Light"/>
            </a:endParaRPr>
          </a:p>
          <a:p>
            <a:pPr indent="0" lvl="0" marL="45720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Display Advertising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Ads served in standard, reserved spaces on web pages that are image or text-based placed on a web page.</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700">
                <a:solidFill>
                  <a:srgbClr val="333333"/>
                </a:solidFill>
                <a:latin typeface="Open Sans SemiBold"/>
                <a:ea typeface="Open Sans SemiBold"/>
                <a:cs typeface="Open Sans SemiBold"/>
                <a:sym typeface="Open Sans SemiBold"/>
              </a:rPr>
              <a:t>Mobile Advertising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Mobile ads delivered to smartphones or tablets that have wireless connections -served as  banner embedded into mobile websites, downloaded apps, or mobile games.</a:t>
            </a:r>
            <a:endParaRPr sz="700">
              <a:solidFill>
                <a:srgbClr val="333333"/>
              </a:solidFill>
              <a:latin typeface="Open Sans Light"/>
              <a:ea typeface="Open Sans Light"/>
              <a:cs typeface="Open Sans Light"/>
              <a:sym typeface="Open Sans Light"/>
            </a:endParaRPr>
          </a:p>
          <a:p>
            <a:pPr indent="0" lvl="0" marL="45720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Facebook &amp; Instagram</a:t>
            </a:r>
            <a:r>
              <a:rPr lang="en" sz="700">
                <a:solidFill>
                  <a:srgbClr val="333333"/>
                </a:solidFill>
                <a:latin typeface="Open Sans SemiBold"/>
                <a:ea typeface="Open Sans SemiBold"/>
                <a:cs typeface="Open Sans SemiBold"/>
                <a:sym typeface="Open Sans SemiBold"/>
              </a:rPr>
              <a:t> Advertising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Social ads delivered within an individual’s Facebook or Instagram feed, effectively appearing to be “native” and seamless to their experience.</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p:txBody>
      </p:sp>
      <p:sp>
        <p:nvSpPr>
          <p:cNvPr id="519" name="Google Shape;519;p58"/>
          <p:cNvSpPr/>
          <p:nvPr/>
        </p:nvSpPr>
        <p:spPr>
          <a:xfrm>
            <a:off x="3243275" y="495825"/>
            <a:ext cx="5661300" cy="192000"/>
          </a:xfrm>
          <a:prstGeom prst="rect">
            <a:avLst/>
          </a:prstGeom>
          <a:solidFill>
            <a:srgbClr val="0034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Light"/>
                <a:ea typeface="Open Sans Light"/>
                <a:cs typeface="Open Sans Light"/>
                <a:sym typeface="Open Sans Light"/>
              </a:rPr>
              <a:t>Multichannel </a:t>
            </a:r>
            <a:r>
              <a:rPr lang="en" sz="1000">
                <a:solidFill>
                  <a:srgbClr val="FFFFFF"/>
                </a:solidFill>
                <a:latin typeface="Open Sans Light"/>
                <a:ea typeface="Open Sans Light"/>
                <a:cs typeface="Open Sans Light"/>
                <a:sym typeface="Open Sans Light"/>
              </a:rPr>
              <a:t>Media Delivery</a:t>
            </a:r>
            <a:endParaRPr sz="1000">
              <a:solidFill>
                <a:srgbClr val="FFFFFF"/>
              </a:solidFill>
              <a:latin typeface="Open Sans Light"/>
              <a:ea typeface="Open Sans Light"/>
              <a:cs typeface="Open Sans Light"/>
              <a:sym typeface="Open Sans Light"/>
            </a:endParaRPr>
          </a:p>
        </p:txBody>
      </p:sp>
      <p:sp>
        <p:nvSpPr>
          <p:cNvPr id="520" name="Google Shape;520;p58"/>
          <p:cNvSpPr/>
          <p:nvPr/>
        </p:nvSpPr>
        <p:spPr>
          <a:xfrm>
            <a:off x="6307483" y="2324624"/>
            <a:ext cx="799800" cy="192000"/>
          </a:xfrm>
          <a:prstGeom prst="rect">
            <a:avLst/>
          </a:prstGeom>
          <a:solidFill>
            <a:srgbClr val="0034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Light"/>
                <a:ea typeface="Open Sans Light"/>
                <a:cs typeface="Open Sans Light"/>
                <a:sym typeface="Open Sans Light"/>
              </a:rPr>
              <a:t>Attribution</a:t>
            </a:r>
            <a:endParaRPr sz="1000">
              <a:solidFill>
                <a:srgbClr val="FFFFFF"/>
              </a:solidFill>
              <a:latin typeface="Open Sans Light"/>
              <a:ea typeface="Open Sans Light"/>
              <a:cs typeface="Open Sans Light"/>
              <a:sym typeface="Open Sans Light"/>
            </a:endParaRPr>
          </a:p>
        </p:txBody>
      </p:sp>
      <p:sp>
        <p:nvSpPr>
          <p:cNvPr id="521" name="Google Shape;521;p58"/>
          <p:cNvSpPr txBox="1"/>
          <p:nvPr/>
        </p:nvSpPr>
        <p:spPr>
          <a:xfrm>
            <a:off x="6234575" y="4447500"/>
            <a:ext cx="2723100" cy="6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Full-Service Creative </a:t>
            </a:r>
            <a:br>
              <a:rPr lang="en" sz="700">
                <a:solidFill>
                  <a:srgbClr val="333333"/>
                </a:solidFill>
                <a:latin typeface="Open Sans Light"/>
                <a:ea typeface="Open Sans Light"/>
                <a:cs typeface="Open Sans Light"/>
                <a:sym typeface="Open Sans Light"/>
              </a:rPr>
            </a:br>
            <a:r>
              <a:rPr lang="en" sz="700">
                <a:solidFill>
                  <a:srgbClr val="333333"/>
                </a:solidFill>
                <a:latin typeface="Open Sans Light"/>
                <a:ea typeface="Open Sans Light"/>
                <a:cs typeface="Open Sans Light"/>
                <a:sym typeface="Open Sans Light"/>
              </a:rPr>
              <a:t>We build, optimize, and deliver creative ads across all platforms to drive click-through and conversion rates.</a:t>
            </a:r>
            <a:endParaRPr sz="700">
              <a:solidFill>
                <a:srgbClr val="333333"/>
              </a:solidFill>
              <a:latin typeface="Open Sans Light"/>
              <a:ea typeface="Open Sans Light"/>
              <a:cs typeface="Open Sans Light"/>
              <a:sym typeface="Open Sans Light"/>
            </a:endParaRPr>
          </a:p>
        </p:txBody>
      </p:sp>
      <p:sp>
        <p:nvSpPr>
          <p:cNvPr id="522" name="Google Shape;522;p58"/>
          <p:cNvSpPr txBox="1"/>
          <p:nvPr/>
        </p:nvSpPr>
        <p:spPr>
          <a:xfrm>
            <a:off x="6234575" y="672425"/>
            <a:ext cx="2603400" cy="14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TikTok Advertising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Video ads delivered within an individual’s ‘For You’ page on their TikTok feed. These ads are 15 sec long and are meant to appear as organic.</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Youtube Advertising</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Video ads can appear on YouTube and across websites and apps running on Google video partners.</a:t>
            </a:r>
            <a:br>
              <a:rPr lang="en" sz="700">
                <a:solidFill>
                  <a:srgbClr val="333333"/>
                </a:solidFill>
                <a:latin typeface="Open Sans Light"/>
                <a:ea typeface="Open Sans Light"/>
                <a:cs typeface="Open Sans Light"/>
                <a:sym typeface="Open Sans Light"/>
              </a:rPr>
            </a:br>
            <a:endParaRPr sz="7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700">
                <a:solidFill>
                  <a:srgbClr val="333333"/>
                </a:solidFill>
                <a:latin typeface="Open Sans SemiBold"/>
                <a:ea typeface="Open Sans SemiBold"/>
                <a:cs typeface="Open Sans SemiBold"/>
                <a:sym typeface="Open Sans SemiBold"/>
              </a:rPr>
              <a:t>Paid Search</a:t>
            </a:r>
            <a:endParaRPr sz="700">
              <a:solidFill>
                <a:srgbClr val="333333"/>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700">
                <a:solidFill>
                  <a:srgbClr val="333333"/>
                </a:solidFill>
                <a:latin typeface="Open Sans Light"/>
                <a:ea typeface="Open Sans Light"/>
                <a:cs typeface="Open Sans Light"/>
                <a:sym typeface="Open Sans Light"/>
              </a:rPr>
              <a:t>We use your CRM and leverage our 500+ audience segments to layer demographics targeting on top of your keyword set to ensure you only spend on clicks from users that are likely to convert.</a:t>
            </a:r>
            <a:endParaRPr sz="700">
              <a:solidFill>
                <a:srgbClr val="333333"/>
              </a:solidFill>
              <a:latin typeface="Open Sans Light"/>
              <a:ea typeface="Open Sans Light"/>
              <a:cs typeface="Open Sans Light"/>
              <a:sym typeface="Open Sans Light"/>
            </a:endParaRPr>
          </a:p>
        </p:txBody>
      </p:sp>
      <p:sp>
        <p:nvSpPr>
          <p:cNvPr id="523" name="Google Shape;523;p58"/>
          <p:cNvSpPr txBox="1"/>
          <p:nvPr>
            <p:ph idx="12" type="sldNum"/>
          </p:nvPr>
        </p:nvSpPr>
        <p:spPr>
          <a:xfrm>
            <a:off x="8548658" y="4739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sz="700"/>
              <a:t>‹#›</a:t>
            </a:fld>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7" name="Shape 527"/>
        <p:cNvGrpSpPr/>
        <p:nvPr/>
      </p:nvGrpSpPr>
      <p:grpSpPr>
        <a:xfrm>
          <a:off x="0" y="0"/>
          <a:ext cx="0" cy="0"/>
          <a:chOff x="0" y="0"/>
          <a:chExt cx="0" cy="0"/>
        </a:xfrm>
      </p:grpSpPr>
      <p:sp>
        <p:nvSpPr>
          <p:cNvPr id="528" name="Google Shape;528;p59"/>
          <p:cNvSpPr/>
          <p:nvPr/>
        </p:nvSpPr>
        <p:spPr>
          <a:xfrm>
            <a:off x="-12025" y="1153675"/>
            <a:ext cx="9168300" cy="3989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9"/>
          <p:cNvSpPr/>
          <p:nvPr/>
        </p:nvSpPr>
        <p:spPr>
          <a:xfrm>
            <a:off x="0" y="0"/>
            <a:ext cx="9168300" cy="1162200"/>
          </a:xfrm>
          <a:prstGeom prst="rect">
            <a:avLst/>
          </a:prstGeom>
          <a:solidFill>
            <a:srgbClr val="F3F5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9"/>
          <p:cNvSpPr/>
          <p:nvPr/>
        </p:nvSpPr>
        <p:spPr>
          <a:xfrm>
            <a:off x="-2362" y="642952"/>
            <a:ext cx="10314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AUTO</a:t>
            </a:r>
            <a:endParaRPr b="1" i="0" sz="900" u="none" cap="none" strike="noStrike">
              <a:solidFill>
                <a:srgbClr val="2EA4D7"/>
              </a:solidFill>
              <a:latin typeface="Montserrat"/>
              <a:ea typeface="Montserrat"/>
              <a:cs typeface="Montserrat"/>
              <a:sym typeface="Montserrat"/>
            </a:endParaRPr>
          </a:p>
        </p:txBody>
      </p:sp>
      <p:grpSp>
        <p:nvGrpSpPr>
          <p:cNvPr id="531" name="Google Shape;531;p59"/>
          <p:cNvGrpSpPr/>
          <p:nvPr/>
        </p:nvGrpSpPr>
        <p:grpSpPr>
          <a:xfrm>
            <a:off x="221344" y="1257155"/>
            <a:ext cx="583989" cy="3595791"/>
            <a:chOff x="221344" y="1196499"/>
            <a:chExt cx="583989" cy="3595791"/>
          </a:xfrm>
        </p:grpSpPr>
        <p:pic>
          <p:nvPicPr>
            <p:cNvPr id="532" name="Google Shape;532;p59"/>
            <p:cNvPicPr preferRelativeResize="0"/>
            <p:nvPr/>
          </p:nvPicPr>
          <p:blipFill rotWithShape="1">
            <a:blip r:embed="rId3">
              <a:alphaModFix/>
            </a:blip>
            <a:srcRect b="0" l="0" r="0" t="0"/>
            <a:stretch/>
          </p:blipFill>
          <p:spPr>
            <a:xfrm>
              <a:off x="382763" y="3680448"/>
              <a:ext cx="261150" cy="226776"/>
            </a:xfrm>
            <a:prstGeom prst="rect">
              <a:avLst/>
            </a:prstGeom>
            <a:noFill/>
            <a:ln>
              <a:noFill/>
            </a:ln>
          </p:spPr>
        </p:pic>
        <p:pic>
          <p:nvPicPr>
            <p:cNvPr id="533" name="Google Shape;533;p59"/>
            <p:cNvPicPr preferRelativeResize="0"/>
            <p:nvPr/>
          </p:nvPicPr>
          <p:blipFill rotWithShape="1">
            <a:blip r:embed="rId4">
              <a:alphaModFix/>
            </a:blip>
            <a:srcRect b="0" l="0" r="0" t="0"/>
            <a:stretch/>
          </p:blipFill>
          <p:spPr>
            <a:xfrm>
              <a:off x="324137" y="2147815"/>
              <a:ext cx="378403" cy="225501"/>
            </a:xfrm>
            <a:prstGeom prst="rect">
              <a:avLst/>
            </a:prstGeom>
            <a:noFill/>
            <a:ln>
              <a:noFill/>
            </a:ln>
          </p:spPr>
        </p:pic>
        <p:pic>
          <p:nvPicPr>
            <p:cNvPr id="534" name="Google Shape;534;p59"/>
            <p:cNvPicPr preferRelativeResize="0"/>
            <p:nvPr/>
          </p:nvPicPr>
          <p:blipFill rotWithShape="1">
            <a:blip r:embed="rId5">
              <a:alphaModFix/>
            </a:blip>
            <a:srcRect b="0" l="0" r="0" t="0"/>
            <a:stretch/>
          </p:blipFill>
          <p:spPr>
            <a:xfrm>
              <a:off x="221344" y="2409646"/>
              <a:ext cx="583989" cy="347837"/>
            </a:xfrm>
            <a:prstGeom prst="rect">
              <a:avLst/>
            </a:prstGeom>
            <a:noFill/>
            <a:ln>
              <a:noFill/>
            </a:ln>
          </p:spPr>
        </p:pic>
        <p:pic>
          <p:nvPicPr>
            <p:cNvPr id="535" name="Google Shape;535;p59"/>
            <p:cNvPicPr preferRelativeResize="0"/>
            <p:nvPr/>
          </p:nvPicPr>
          <p:blipFill rotWithShape="1">
            <a:blip r:embed="rId6">
              <a:alphaModFix/>
            </a:blip>
            <a:srcRect b="0" l="0" r="0" t="0"/>
            <a:stretch/>
          </p:blipFill>
          <p:spPr>
            <a:xfrm>
              <a:off x="353438" y="1974956"/>
              <a:ext cx="319800" cy="136528"/>
            </a:xfrm>
            <a:prstGeom prst="rect">
              <a:avLst/>
            </a:prstGeom>
            <a:noFill/>
            <a:ln>
              <a:noFill/>
            </a:ln>
          </p:spPr>
        </p:pic>
        <p:pic>
          <p:nvPicPr>
            <p:cNvPr id="536" name="Google Shape;536;p59"/>
            <p:cNvPicPr preferRelativeResize="0"/>
            <p:nvPr/>
          </p:nvPicPr>
          <p:blipFill rotWithShape="1">
            <a:blip r:embed="rId7">
              <a:alphaModFix/>
            </a:blip>
            <a:srcRect b="0" l="0" r="0" t="0"/>
            <a:stretch/>
          </p:blipFill>
          <p:spPr>
            <a:xfrm>
              <a:off x="301110" y="1472355"/>
              <a:ext cx="424457" cy="122643"/>
            </a:xfrm>
            <a:prstGeom prst="rect">
              <a:avLst/>
            </a:prstGeom>
            <a:noFill/>
            <a:ln>
              <a:noFill/>
            </a:ln>
          </p:spPr>
        </p:pic>
        <p:pic>
          <p:nvPicPr>
            <p:cNvPr id="537" name="Google Shape;537;p59"/>
            <p:cNvPicPr preferRelativeResize="0"/>
            <p:nvPr/>
          </p:nvPicPr>
          <p:blipFill rotWithShape="1">
            <a:blip r:embed="rId8">
              <a:alphaModFix/>
            </a:blip>
            <a:srcRect b="0" l="0" r="0" t="0"/>
            <a:stretch/>
          </p:blipFill>
          <p:spPr>
            <a:xfrm>
              <a:off x="301101" y="3101896"/>
              <a:ext cx="424474" cy="252950"/>
            </a:xfrm>
            <a:prstGeom prst="rect">
              <a:avLst/>
            </a:prstGeom>
            <a:noFill/>
            <a:ln>
              <a:noFill/>
            </a:ln>
          </p:spPr>
        </p:pic>
        <p:pic>
          <p:nvPicPr>
            <p:cNvPr id="538" name="Google Shape;538;p59"/>
            <p:cNvPicPr preferRelativeResize="0"/>
            <p:nvPr/>
          </p:nvPicPr>
          <p:blipFill rotWithShape="1">
            <a:blip r:embed="rId9">
              <a:alphaModFix/>
            </a:blip>
            <a:srcRect b="0" l="0" r="0" t="0"/>
            <a:stretch/>
          </p:blipFill>
          <p:spPr>
            <a:xfrm>
              <a:off x="255504" y="1631328"/>
              <a:ext cx="515669" cy="307298"/>
            </a:xfrm>
            <a:prstGeom prst="rect">
              <a:avLst/>
            </a:prstGeom>
            <a:noFill/>
            <a:ln>
              <a:noFill/>
            </a:ln>
          </p:spPr>
        </p:pic>
        <p:pic>
          <p:nvPicPr>
            <p:cNvPr id="539" name="Google Shape;539;p59"/>
            <p:cNvPicPr preferRelativeResize="0"/>
            <p:nvPr/>
          </p:nvPicPr>
          <p:blipFill rotWithShape="1">
            <a:blip r:embed="rId10">
              <a:alphaModFix/>
            </a:blip>
            <a:srcRect b="0" l="0" r="0" t="0"/>
            <a:stretch/>
          </p:blipFill>
          <p:spPr>
            <a:xfrm>
              <a:off x="285321" y="2793813"/>
              <a:ext cx="456034" cy="271752"/>
            </a:xfrm>
            <a:prstGeom prst="rect">
              <a:avLst/>
            </a:prstGeom>
            <a:noFill/>
            <a:ln>
              <a:noFill/>
            </a:ln>
          </p:spPr>
        </p:pic>
        <p:pic>
          <p:nvPicPr>
            <p:cNvPr id="540" name="Google Shape;540;p59"/>
            <p:cNvPicPr preferRelativeResize="0"/>
            <p:nvPr/>
          </p:nvPicPr>
          <p:blipFill rotWithShape="1">
            <a:blip r:embed="rId11">
              <a:alphaModFix/>
            </a:blip>
            <a:srcRect b="0" l="0" r="0" t="0"/>
            <a:stretch/>
          </p:blipFill>
          <p:spPr>
            <a:xfrm>
              <a:off x="312362" y="1196499"/>
              <a:ext cx="401952" cy="239526"/>
            </a:xfrm>
            <a:prstGeom prst="rect">
              <a:avLst/>
            </a:prstGeom>
            <a:noFill/>
            <a:ln>
              <a:noFill/>
            </a:ln>
          </p:spPr>
        </p:pic>
        <p:pic>
          <p:nvPicPr>
            <p:cNvPr id="541" name="Google Shape;541;p59"/>
            <p:cNvPicPr preferRelativeResize="0"/>
            <p:nvPr/>
          </p:nvPicPr>
          <p:blipFill rotWithShape="1">
            <a:blip r:embed="rId12">
              <a:alphaModFix/>
            </a:blip>
            <a:srcRect b="0" l="0" r="0" t="0"/>
            <a:stretch/>
          </p:blipFill>
          <p:spPr>
            <a:xfrm>
              <a:off x="353438" y="4257611"/>
              <a:ext cx="319800" cy="263593"/>
            </a:xfrm>
            <a:prstGeom prst="rect">
              <a:avLst/>
            </a:prstGeom>
            <a:noFill/>
            <a:ln>
              <a:noFill/>
            </a:ln>
          </p:spPr>
        </p:pic>
        <p:pic>
          <p:nvPicPr>
            <p:cNvPr id="542" name="Google Shape;542;p59"/>
            <p:cNvPicPr preferRelativeResize="0"/>
            <p:nvPr/>
          </p:nvPicPr>
          <p:blipFill rotWithShape="1">
            <a:blip r:embed="rId13">
              <a:alphaModFix/>
            </a:blip>
            <a:srcRect b="0" l="0" r="0" t="0"/>
            <a:stretch/>
          </p:blipFill>
          <p:spPr>
            <a:xfrm>
              <a:off x="301116" y="3391176"/>
              <a:ext cx="424445" cy="252941"/>
            </a:xfrm>
            <a:prstGeom prst="rect">
              <a:avLst/>
            </a:prstGeom>
            <a:noFill/>
            <a:ln>
              <a:noFill/>
            </a:ln>
          </p:spPr>
        </p:pic>
        <p:pic>
          <p:nvPicPr>
            <p:cNvPr id="543" name="Google Shape;543;p59"/>
            <p:cNvPicPr preferRelativeResize="0"/>
            <p:nvPr/>
          </p:nvPicPr>
          <p:blipFill rotWithShape="1">
            <a:blip r:embed="rId14">
              <a:alphaModFix/>
            </a:blip>
            <a:srcRect b="0" l="0" r="0" t="0"/>
            <a:stretch/>
          </p:blipFill>
          <p:spPr>
            <a:xfrm>
              <a:off x="353433" y="3943554"/>
              <a:ext cx="319810" cy="277727"/>
            </a:xfrm>
            <a:prstGeom prst="rect">
              <a:avLst/>
            </a:prstGeom>
            <a:noFill/>
            <a:ln>
              <a:noFill/>
            </a:ln>
          </p:spPr>
        </p:pic>
        <p:pic>
          <p:nvPicPr>
            <p:cNvPr id="544" name="Google Shape;544;p59"/>
            <p:cNvPicPr preferRelativeResize="0"/>
            <p:nvPr/>
          </p:nvPicPr>
          <p:blipFill rotWithShape="1">
            <a:blip r:embed="rId15">
              <a:alphaModFix/>
            </a:blip>
            <a:srcRect b="0" l="0" r="0" t="0"/>
            <a:stretch/>
          </p:blipFill>
          <p:spPr>
            <a:xfrm>
              <a:off x="324139" y="4557535"/>
              <a:ext cx="378399" cy="234755"/>
            </a:xfrm>
            <a:prstGeom prst="rect">
              <a:avLst/>
            </a:prstGeom>
            <a:noFill/>
            <a:ln>
              <a:noFill/>
            </a:ln>
          </p:spPr>
        </p:pic>
      </p:grpSp>
      <p:sp>
        <p:nvSpPr>
          <p:cNvPr id="545" name="Google Shape;545;p59"/>
          <p:cNvSpPr/>
          <p:nvPr/>
        </p:nvSpPr>
        <p:spPr>
          <a:xfrm>
            <a:off x="1664580" y="642952"/>
            <a:ext cx="14400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FINANCE</a:t>
            </a:r>
            <a:r>
              <a:rPr b="1" i="0" lang="en" sz="900" u="none" cap="none" strike="noStrike">
                <a:solidFill>
                  <a:srgbClr val="2EA4D7"/>
                </a:solidFill>
                <a:latin typeface="Montserrat"/>
                <a:ea typeface="Montserrat"/>
                <a:cs typeface="Montserrat"/>
                <a:sym typeface="Montserrat"/>
              </a:rPr>
              <a:t> &amp; INSURANCE</a:t>
            </a:r>
            <a:endParaRPr b="1" i="0" sz="900" u="none" cap="none" strike="noStrike">
              <a:solidFill>
                <a:srgbClr val="2EA4D7"/>
              </a:solidFill>
              <a:latin typeface="Montserrat"/>
              <a:ea typeface="Montserrat"/>
              <a:cs typeface="Montserrat"/>
              <a:sym typeface="Montserrat"/>
            </a:endParaRPr>
          </a:p>
        </p:txBody>
      </p:sp>
      <p:grpSp>
        <p:nvGrpSpPr>
          <p:cNvPr id="546" name="Google Shape;546;p59"/>
          <p:cNvGrpSpPr/>
          <p:nvPr/>
        </p:nvGrpSpPr>
        <p:grpSpPr>
          <a:xfrm>
            <a:off x="1956566" y="1352671"/>
            <a:ext cx="856028" cy="3471975"/>
            <a:chOff x="2057190" y="1292015"/>
            <a:chExt cx="856028" cy="3471975"/>
          </a:xfrm>
        </p:grpSpPr>
        <p:pic>
          <p:nvPicPr>
            <p:cNvPr id="547" name="Google Shape;547;p59"/>
            <p:cNvPicPr preferRelativeResize="0"/>
            <p:nvPr/>
          </p:nvPicPr>
          <p:blipFill rotWithShape="1">
            <a:blip r:embed="rId16">
              <a:alphaModFix/>
            </a:blip>
            <a:srcRect b="0" l="0" r="0" t="0"/>
            <a:stretch/>
          </p:blipFill>
          <p:spPr>
            <a:xfrm>
              <a:off x="2143269" y="1669664"/>
              <a:ext cx="683870" cy="87672"/>
            </a:xfrm>
            <a:prstGeom prst="rect">
              <a:avLst/>
            </a:prstGeom>
            <a:noFill/>
            <a:ln>
              <a:noFill/>
            </a:ln>
          </p:spPr>
        </p:pic>
        <p:pic>
          <p:nvPicPr>
            <p:cNvPr id="548" name="Google Shape;548;p59"/>
            <p:cNvPicPr preferRelativeResize="0"/>
            <p:nvPr/>
          </p:nvPicPr>
          <p:blipFill rotWithShape="1">
            <a:blip r:embed="rId17">
              <a:alphaModFix/>
            </a:blip>
            <a:srcRect b="0" l="0" r="0" t="0"/>
            <a:stretch/>
          </p:blipFill>
          <p:spPr>
            <a:xfrm>
              <a:off x="2341709" y="1292015"/>
              <a:ext cx="286990" cy="237147"/>
            </a:xfrm>
            <a:prstGeom prst="rect">
              <a:avLst/>
            </a:prstGeom>
            <a:noFill/>
            <a:ln>
              <a:noFill/>
            </a:ln>
          </p:spPr>
        </p:pic>
        <p:pic>
          <p:nvPicPr>
            <p:cNvPr id="549" name="Google Shape;549;p59"/>
            <p:cNvPicPr preferRelativeResize="0"/>
            <p:nvPr/>
          </p:nvPicPr>
          <p:blipFill rotWithShape="1">
            <a:blip r:embed="rId18">
              <a:alphaModFix/>
            </a:blip>
            <a:srcRect b="0" l="0" r="0" t="0"/>
            <a:stretch/>
          </p:blipFill>
          <p:spPr>
            <a:xfrm>
              <a:off x="2325304" y="4066458"/>
              <a:ext cx="319800" cy="338808"/>
            </a:xfrm>
            <a:prstGeom prst="rect">
              <a:avLst/>
            </a:prstGeom>
            <a:noFill/>
            <a:ln>
              <a:noFill/>
            </a:ln>
          </p:spPr>
        </p:pic>
        <p:pic>
          <p:nvPicPr>
            <p:cNvPr id="550" name="Google Shape;550;p59"/>
            <p:cNvPicPr preferRelativeResize="0"/>
            <p:nvPr/>
          </p:nvPicPr>
          <p:blipFill rotWithShape="1">
            <a:blip r:embed="rId19">
              <a:alphaModFix/>
            </a:blip>
            <a:srcRect b="0" l="0" r="0" t="0"/>
            <a:stretch/>
          </p:blipFill>
          <p:spPr>
            <a:xfrm>
              <a:off x="2057190" y="1897838"/>
              <a:ext cx="856028" cy="185680"/>
            </a:xfrm>
            <a:prstGeom prst="rect">
              <a:avLst/>
            </a:prstGeom>
            <a:noFill/>
            <a:ln>
              <a:noFill/>
            </a:ln>
          </p:spPr>
        </p:pic>
        <p:pic>
          <p:nvPicPr>
            <p:cNvPr id="551" name="Google Shape;551;p59"/>
            <p:cNvPicPr preferRelativeResize="0"/>
            <p:nvPr/>
          </p:nvPicPr>
          <p:blipFill rotWithShape="1">
            <a:blip r:embed="rId20">
              <a:alphaModFix/>
            </a:blip>
            <a:srcRect b="0" l="0" r="0" t="0"/>
            <a:stretch/>
          </p:blipFill>
          <p:spPr>
            <a:xfrm>
              <a:off x="2120829" y="3761397"/>
              <a:ext cx="728750" cy="164560"/>
            </a:xfrm>
            <a:prstGeom prst="rect">
              <a:avLst/>
            </a:prstGeom>
            <a:noFill/>
            <a:ln>
              <a:noFill/>
            </a:ln>
          </p:spPr>
        </p:pic>
        <p:pic>
          <p:nvPicPr>
            <p:cNvPr id="552" name="Google Shape;552;p59"/>
            <p:cNvPicPr preferRelativeResize="0"/>
            <p:nvPr/>
          </p:nvPicPr>
          <p:blipFill rotWithShape="1">
            <a:blip r:embed="rId21">
              <a:alphaModFix/>
            </a:blip>
            <a:srcRect b="0" l="0" r="0" t="0"/>
            <a:stretch/>
          </p:blipFill>
          <p:spPr>
            <a:xfrm>
              <a:off x="2227366" y="2981589"/>
              <a:ext cx="515676" cy="328651"/>
            </a:xfrm>
            <a:prstGeom prst="rect">
              <a:avLst/>
            </a:prstGeom>
            <a:noFill/>
            <a:ln>
              <a:noFill/>
            </a:ln>
          </p:spPr>
        </p:pic>
        <p:pic>
          <p:nvPicPr>
            <p:cNvPr id="553" name="Google Shape;553;p59"/>
            <p:cNvPicPr preferRelativeResize="0"/>
            <p:nvPr/>
          </p:nvPicPr>
          <p:blipFill rotWithShape="1">
            <a:blip r:embed="rId22">
              <a:alphaModFix/>
            </a:blip>
            <a:srcRect b="0" l="0" r="0" t="0"/>
            <a:stretch/>
          </p:blipFill>
          <p:spPr>
            <a:xfrm>
              <a:off x="2143266" y="4545768"/>
              <a:ext cx="683875" cy="218222"/>
            </a:xfrm>
            <a:prstGeom prst="rect">
              <a:avLst/>
            </a:prstGeom>
            <a:noFill/>
            <a:ln>
              <a:noFill/>
            </a:ln>
          </p:spPr>
        </p:pic>
        <p:pic>
          <p:nvPicPr>
            <p:cNvPr id="554" name="Google Shape;554;p59"/>
            <p:cNvPicPr preferRelativeResize="0"/>
            <p:nvPr/>
          </p:nvPicPr>
          <p:blipFill rotWithShape="1">
            <a:blip r:embed="rId23">
              <a:alphaModFix/>
            </a:blip>
            <a:srcRect b="0" l="0" r="0" t="0"/>
            <a:stretch/>
          </p:blipFill>
          <p:spPr>
            <a:xfrm>
              <a:off x="2120829" y="3450742"/>
              <a:ext cx="728750" cy="170153"/>
            </a:xfrm>
            <a:prstGeom prst="rect">
              <a:avLst/>
            </a:prstGeom>
            <a:noFill/>
            <a:ln>
              <a:noFill/>
            </a:ln>
          </p:spPr>
        </p:pic>
        <p:pic>
          <p:nvPicPr>
            <p:cNvPr id="555" name="Google Shape;555;p59"/>
            <p:cNvPicPr preferRelativeResize="0"/>
            <p:nvPr/>
          </p:nvPicPr>
          <p:blipFill rotWithShape="1">
            <a:blip r:embed="rId24">
              <a:alphaModFix/>
            </a:blip>
            <a:srcRect b="0" l="0" r="0" t="0"/>
            <a:stretch/>
          </p:blipFill>
          <p:spPr>
            <a:xfrm>
              <a:off x="2341716" y="2224020"/>
              <a:ext cx="286976" cy="276895"/>
            </a:xfrm>
            <a:prstGeom prst="rect">
              <a:avLst/>
            </a:prstGeom>
            <a:noFill/>
            <a:ln>
              <a:noFill/>
            </a:ln>
          </p:spPr>
        </p:pic>
        <p:pic>
          <p:nvPicPr>
            <p:cNvPr id="556" name="Google Shape;556;p59"/>
            <p:cNvPicPr preferRelativeResize="0"/>
            <p:nvPr/>
          </p:nvPicPr>
          <p:blipFill rotWithShape="1">
            <a:blip r:embed="rId25">
              <a:alphaModFix/>
            </a:blip>
            <a:srcRect b="0" l="0" r="0" t="0"/>
            <a:stretch/>
          </p:blipFill>
          <p:spPr>
            <a:xfrm>
              <a:off x="2193204" y="2641417"/>
              <a:ext cx="584000" cy="199670"/>
            </a:xfrm>
            <a:prstGeom prst="rect">
              <a:avLst/>
            </a:prstGeom>
            <a:noFill/>
            <a:ln>
              <a:noFill/>
            </a:ln>
          </p:spPr>
        </p:pic>
      </p:grpSp>
      <p:sp>
        <p:nvSpPr>
          <p:cNvPr id="557" name="Google Shape;557;p59"/>
          <p:cNvSpPr/>
          <p:nvPr/>
        </p:nvSpPr>
        <p:spPr>
          <a:xfrm>
            <a:off x="3057325" y="642950"/>
            <a:ext cx="8025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QSR &amp; DINING</a:t>
            </a:r>
            <a:endParaRPr b="1" i="0" sz="900" u="none" cap="none" strike="noStrike">
              <a:solidFill>
                <a:srgbClr val="2EA4D7"/>
              </a:solidFill>
              <a:latin typeface="Montserrat"/>
              <a:ea typeface="Montserrat"/>
              <a:cs typeface="Montserrat"/>
              <a:sym typeface="Montserrat"/>
            </a:endParaRPr>
          </a:p>
        </p:txBody>
      </p:sp>
      <p:grpSp>
        <p:nvGrpSpPr>
          <p:cNvPr id="558" name="Google Shape;558;p59"/>
          <p:cNvGrpSpPr/>
          <p:nvPr/>
        </p:nvGrpSpPr>
        <p:grpSpPr>
          <a:xfrm>
            <a:off x="3030488" y="1330251"/>
            <a:ext cx="856026" cy="3591154"/>
            <a:chOff x="2945897" y="1269595"/>
            <a:chExt cx="856026" cy="3591154"/>
          </a:xfrm>
        </p:grpSpPr>
        <p:pic>
          <p:nvPicPr>
            <p:cNvPr id="559" name="Google Shape;559;p59"/>
            <p:cNvPicPr preferRelativeResize="0"/>
            <p:nvPr/>
          </p:nvPicPr>
          <p:blipFill rotWithShape="1">
            <a:blip r:embed="rId26">
              <a:alphaModFix/>
            </a:blip>
            <a:srcRect b="0" l="0" r="0" t="0"/>
            <a:stretch/>
          </p:blipFill>
          <p:spPr>
            <a:xfrm>
              <a:off x="3127171" y="3841895"/>
              <a:ext cx="493478" cy="294068"/>
            </a:xfrm>
            <a:prstGeom prst="rect">
              <a:avLst/>
            </a:prstGeom>
            <a:noFill/>
            <a:ln>
              <a:noFill/>
            </a:ln>
          </p:spPr>
        </p:pic>
        <p:pic>
          <p:nvPicPr>
            <p:cNvPr id="560" name="Google Shape;560;p59"/>
            <p:cNvPicPr preferRelativeResize="0"/>
            <p:nvPr/>
          </p:nvPicPr>
          <p:blipFill rotWithShape="1">
            <a:blip r:embed="rId27">
              <a:alphaModFix/>
            </a:blip>
            <a:srcRect b="0" l="0" r="0" t="0"/>
            <a:stretch/>
          </p:blipFill>
          <p:spPr>
            <a:xfrm>
              <a:off x="3116070" y="1269595"/>
              <a:ext cx="515680" cy="271877"/>
            </a:xfrm>
            <a:prstGeom prst="rect">
              <a:avLst/>
            </a:prstGeom>
            <a:noFill/>
            <a:ln>
              <a:noFill/>
            </a:ln>
          </p:spPr>
        </p:pic>
        <p:pic>
          <p:nvPicPr>
            <p:cNvPr id="561" name="Google Shape;561;p59"/>
            <p:cNvPicPr preferRelativeResize="0"/>
            <p:nvPr/>
          </p:nvPicPr>
          <p:blipFill rotWithShape="1">
            <a:blip r:embed="rId28">
              <a:alphaModFix/>
            </a:blip>
            <a:srcRect b="0" l="0" r="0" t="0"/>
            <a:stretch/>
          </p:blipFill>
          <p:spPr>
            <a:xfrm>
              <a:off x="3081910" y="2809263"/>
              <a:ext cx="584000" cy="143102"/>
            </a:xfrm>
            <a:prstGeom prst="rect">
              <a:avLst/>
            </a:prstGeom>
            <a:noFill/>
            <a:ln>
              <a:noFill/>
            </a:ln>
          </p:spPr>
        </p:pic>
        <p:pic>
          <p:nvPicPr>
            <p:cNvPr id="562" name="Google Shape;562;p59"/>
            <p:cNvPicPr preferRelativeResize="0"/>
            <p:nvPr/>
          </p:nvPicPr>
          <p:blipFill rotWithShape="1">
            <a:blip r:embed="rId29">
              <a:alphaModFix/>
            </a:blip>
            <a:srcRect b="0" l="0" r="0" t="0"/>
            <a:stretch/>
          </p:blipFill>
          <p:spPr>
            <a:xfrm>
              <a:off x="3184710" y="3047687"/>
              <a:ext cx="378400" cy="232136"/>
            </a:xfrm>
            <a:prstGeom prst="rect">
              <a:avLst/>
            </a:prstGeom>
            <a:noFill/>
            <a:ln>
              <a:noFill/>
            </a:ln>
          </p:spPr>
        </p:pic>
        <p:pic>
          <p:nvPicPr>
            <p:cNvPr id="563" name="Google Shape;563;p59"/>
            <p:cNvPicPr preferRelativeResize="0"/>
            <p:nvPr/>
          </p:nvPicPr>
          <p:blipFill rotWithShape="1">
            <a:blip r:embed="rId30">
              <a:alphaModFix/>
            </a:blip>
            <a:srcRect b="0" l="0" r="0" t="0"/>
            <a:stretch/>
          </p:blipFill>
          <p:spPr>
            <a:xfrm>
              <a:off x="3184710" y="2399391"/>
              <a:ext cx="378400" cy="314550"/>
            </a:xfrm>
            <a:prstGeom prst="rect">
              <a:avLst/>
            </a:prstGeom>
            <a:noFill/>
            <a:ln>
              <a:noFill/>
            </a:ln>
          </p:spPr>
        </p:pic>
        <p:pic>
          <p:nvPicPr>
            <p:cNvPr id="564" name="Google Shape;564;p59"/>
            <p:cNvPicPr preferRelativeResize="0"/>
            <p:nvPr/>
          </p:nvPicPr>
          <p:blipFill rotWithShape="1">
            <a:blip r:embed="rId31">
              <a:alphaModFix/>
            </a:blip>
            <a:srcRect b="0" l="0" r="0" t="0"/>
            <a:stretch/>
          </p:blipFill>
          <p:spPr>
            <a:xfrm>
              <a:off x="3009522" y="3585749"/>
              <a:ext cx="728776" cy="160823"/>
            </a:xfrm>
            <a:prstGeom prst="rect">
              <a:avLst/>
            </a:prstGeom>
            <a:noFill/>
            <a:ln>
              <a:noFill/>
            </a:ln>
          </p:spPr>
        </p:pic>
        <p:pic>
          <p:nvPicPr>
            <p:cNvPr id="565" name="Google Shape;565;p59"/>
            <p:cNvPicPr preferRelativeResize="0"/>
            <p:nvPr/>
          </p:nvPicPr>
          <p:blipFill rotWithShape="1">
            <a:blip r:embed="rId32">
              <a:alphaModFix/>
            </a:blip>
            <a:srcRect b="0" l="0" r="0" t="0"/>
            <a:stretch/>
          </p:blipFill>
          <p:spPr>
            <a:xfrm>
              <a:off x="3230410" y="4231284"/>
              <a:ext cx="287000" cy="287000"/>
            </a:xfrm>
            <a:prstGeom prst="rect">
              <a:avLst/>
            </a:prstGeom>
            <a:noFill/>
            <a:ln>
              <a:noFill/>
            </a:ln>
          </p:spPr>
        </p:pic>
        <p:pic>
          <p:nvPicPr>
            <p:cNvPr id="566" name="Google Shape;566;p59"/>
            <p:cNvPicPr preferRelativeResize="0"/>
            <p:nvPr/>
          </p:nvPicPr>
          <p:blipFill rotWithShape="1">
            <a:blip r:embed="rId33">
              <a:alphaModFix/>
            </a:blip>
            <a:srcRect b="0" l="0" r="0" t="0"/>
            <a:stretch/>
          </p:blipFill>
          <p:spPr>
            <a:xfrm>
              <a:off x="3081910" y="4613606"/>
              <a:ext cx="584000" cy="247143"/>
            </a:xfrm>
            <a:prstGeom prst="rect">
              <a:avLst/>
            </a:prstGeom>
            <a:noFill/>
            <a:ln>
              <a:noFill/>
            </a:ln>
          </p:spPr>
        </p:pic>
        <p:pic>
          <p:nvPicPr>
            <p:cNvPr id="567" name="Google Shape;567;p59"/>
            <p:cNvPicPr preferRelativeResize="0"/>
            <p:nvPr/>
          </p:nvPicPr>
          <p:blipFill rotWithShape="1">
            <a:blip r:embed="rId34">
              <a:alphaModFix/>
            </a:blip>
            <a:srcRect b="0" l="0" r="0" t="0"/>
            <a:stretch/>
          </p:blipFill>
          <p:spPr>
            <a:xfrm>
              <a:off x="3192422" y="2011963"/>
              <a:ext cx="362976" cy="292106"/>
            </a:xfrm>
            <a:prstGeom prst="rect">
              <a:avLst/>
            </a:prstGeom>
            <a:noFill/>
            <a:ln>
              <a:noFill/>
            </a:ln>
          </p:spPr>
        </p:pic>
        <p:pic>
          <p:nvPicPr>
            <p:cNvPr id="568" name="Google Shape;568;p59"/>
            <p:cNvPicPr preferRelativeResize="0"/>
            <p:nvPr/>
          </p:nvPicPr>
          <p:blipFill rotWithShape="1">
            <a:blip r:embed="rId35">
              <a:alphaModFix/>
            </a:blip>
            <a:srcRect b="0" l="0" r="0" t="0"/>
            <a:stretch/>
          </p:blipFill>
          <p:spPr>
            <a:xfrm>
              <a:off x="3213998" y="1636794"/>
              <a:ext cx="319825" cy="279847"/>
            </a:xfrm>
            <a:prstGeom prst="rect">
              <a:avLst/>
            </a:prstGeom>
            <a:noFill/>
            <a:ln>
              <a:noFill/>
            </a:ln>
          </p:spPr>
        </p:pic>
        <p:pic>
          <p:nvPicPr>
            <p:cNvPr id="569" name="Google Shape;569;p59"/>
            <p:cNvPicPr preferRelativeResize="0"/>
            <p:nvPr/>
          </p:nvPicPr>
          <p:blipFill rotWithShape="1">
            <a:blip r:embed="rId36">
              <a:alphaModFix/>
            </a:blip>
            <a:srcRect b="0" l="0" r="0" t="0"/>
            <a:stretch/>
          </p:blipFill>
          <p:spPr>
            <a:xfrm>
              <a:off x="2945897" y="3375145"/>
              <a:ext cx="856026" cy="115282"/>
            </a:xfrm>
            <a:prstGeom prst="rect">
              <a:avLst/>
            </a:prstGeom>
            <a:noFill/>
            <a:ln>
              <a:noFill/>
            </a:ln>
          </p:spPr>
        </p:pic>
      </p:grpSp>
      <p:sp>
        <p:nvSpPr>
          <p:cNvPr id="570" name="Google Shape;570;p59"/>
          <p:cNvSpPr/>
          <p:nvPr/>
        </p:nvSpPr>
        <p:spPr>
          <a:xfrm>
            <a:off x="5015736" y="642950"/>
            <a:ext cx="9801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TRAVEL &amp; LIFESTYLE</a:t>
            </a:r>
            <a:endParaRPr b="1" i="0" sz="900" u="none" cap="none" strike="noStrike">
              <a:solidFill>
                <a:srgbClr val="2EA4D7"/>
              </a:solidFill>
              <a:latin typeface="Montserrat"/>
              <a:ea typeface="Montserrat"/>
              <a:cs typeface="Montserrat"/>
              <a:sym typeface="Montserrat"/>
            </a:endParaRPr>
          </a:p>
        </p:txBody>
      </p:sp>
      <p:grpSp>
        <p:nvGrpSpPr>
          <p:cNvPr id="571" name="Google Shape;571;p59"/>
          <p:cNvGrpSpPr/>
          <p:nvPr/>
        </p:nvGrpSpPr>
        <p:grpSpPr>
          <a:xfrm>
            <a:off x="5147919" y="1313005"/>
            <a:ext cx="715850" cy="3531749"/>
            <a:chOff x="5123892" y="1252349"/>
            <a:chExt cx="715850" cy="3531749"/>
          </a:xfrm>
        </p:grpSpPr>
        <p:pic>
          <p:nvPicPr>
            <p:cNvPr id="572" name="Google Shape;572;p59"/>
            <p:cNvPicPr preferRelativeResize="0"/>
            <p:nvPr/>
          </p:nvPicPr>
          <p:blipFill rotWithShape="1">
            <a:blip r:embed="rId37">
              <a:alphaModFix/>
            </a:blip>
            <a:srcRect b="0" l="0" r="0" t="0"/>
            <a:stretch/>
          </p:blipFill>
          <p:spPr>
            <a:xfrm>
              <a:off x="5172519" y="4080624"/>
              <a:ext cx="618595" cy="117149"/>
            </a:xfrm>
            <a:prstGeom prst="rect">
              <a:avLst/>
            </a:prstGeom>
            <a:noFill/>
            <a:ln>
              <a:noFill/>
            </a:ln>
          </p:spPr>
        </p:pic>
        <p:pic>
          <p:nvPicPr>
            <p:cNvPr id="573" name="Google Shape;573;p59"/>
            <p:cNvPicPr preferRelativeResize="0"/>
            <p:nvPr/>
          </p:nvPicPr>
          <p:blipFill rotWithShape="1">
            <a:blip r:embed="rId38">
              <a:alphaModFix/>
            </a:blip>
            <a:srcRect b="0" l="0" r="0" t="0"/>
            <a:stretch/>
          </p:blipFill>
          <p:spPr>
            <a:xfrm>
              <a:off x="5223985" y="2387464"/>
              <a:ext cx="515664" cy="128049"/>
            </a:xfrm>
            <a:prstGeom prst="rect">
              <a:avLst/>
            </a:prstGeom>
            <a:noFill/>
            <a:ln>
              <a:noFill/>
            </a:ln>
          </p:spPr>
        </p:pic>
        <p:pic>
          <p:nvPicPr>
            <p:cNvPr id="574" name="Google Shape;574;p59"/>
            <p:cNvPicPr preferRelativeResize="0"/>
            <p:nvPr/>
          </p:nvPicPr>
          <p:blipFill rotWithShape="1">
            <a:blip r:embed="rId39">
              <a:alphaModFix/>
            </a:blip>
            <a:srcRect b="0" l="0" r="0" t="0"/>
            <a:stretch/>
          </p:blipFill>
          <p:spPr>
            <a:xfrm>
              <a:off x="5139882" y="1252349"/>
              <a:ext cx="683869" cy="153968"/>
            </a:xfrm>
            <a:prstGeom prst="rect">
              <a:avLst/>
            </a:prstGeom>
            <a:noFill/>
            <a:ln>
              <a:noFill/>
            </a:ln>
          </p:spPr>
        </p:pic>
        <p:pic>
          <p:nvPicPr>
            <p:cNvPr id="575" name="Google Shape;575;p59"/>
            <p:cNvPicPr preferRelativeResize="0"/>
            <p:nvPr/>
          </p:nvPicPr>
          <p:blipFill rotWithShape="1">
            <a:blip r:embed="rId40">
              <a:alphaModFix/>
            </a:blip>
            <a:srcRect b="0" l="0" r="0" t="0"/>
            <a:stretch/>
          </p:blipFill>
          <p:spPr>
            <a:xfrm>
              <a:off x="5189842" y="1772186"/>
              <a:ext cx="583950" cy="266224"/>
            </a:xfrm>
            <a:prstGeom prst="rect">
              <a:avLst/>
            </a:prstGeom>
            <a:noFill/>
            <a:ln>
              <a:noFill/>
            </a:ln>
          </p:spPr>
        </p:pic>
        <p:pic>
          <p:nvPicPr>
            <p:cNvPr id="576" name="Google Shape;576;p59"/>
            <p:cNvPicPr preferRelativeResize="0"/>
            <p:nvPr/>
          </p:nvPicPr>
          <p:blipFill rotWithShape="1">
            <a:blip r:embed="rId41">
              <a:alphaModFix/>
            </a:blip>
            <a:srcRect b="0" l="0" r="0" t="0"/>
            <a:stretch/>
          </p:blipFill>
          <p:spPr>
            <a:xfrm>
              <a:off x="5267779" y="2588782"/>
              <a:ext cx="428075" cy="233058"/>
            </a:xfrm>
            <a:prstGeom prst="rect">
              <a:avLst/>
            </a:prstGeom>
            <a:noFill/>
            <a:ln>
              <a:noFill/>
            </a:ln>
          </p:spPr>
        </p:pic>
        <p:pic>
          <p:nvPicPr>
            <p:cNvPr id="577" name="Google Shape;577;p59"/>
            <p:cNvPicPr preferRelativeResize="0"/>
            <p:nvPr/>
          </p:nvPicPr>
          <p:blipFill rotWithShape="1">
            <a:blip r:embed="rId42">
              <a:alphaModFix/>
            </a:blip>
            <a:srcRect b="0" l="0" r="0" t="0"/>
            <a:stretch/>
          </p:blipFill>
          <p:spPr>
            <a:xfrm>
              <a:off x="5155821" y="2895109"/>
              <a:ext cx="651991" cy="101695"/>
            </a:xfrm>
            <a:prstGeom prst="rect">
              <a:avLst/>
            </a:prstGeom>
            <a:noFill/>
            <a:ln>
              <a:noFill/>
            </a:ln>
          </p:spPr>
        </p:pic>
        <p:pic>
          <p:nvPicPr>
            <p:cNvPr id="578" name="Google Shape;578;p59"/>
            <p:cNvPicPr preferRelativeResize="0"/>
            <p:nvPr/>
          </p:nvPicPr>
          <p:blipFill rotWithShape="1">
            <a:blip r:embed="rId43">
              <a:alphaModFix/>
            </a:blip>
            <a:srcRect b="0" l="0" r="0" t="0"/>
            <a:stretch/>
          </p:blipFill>
          <p:spPr>
            <a:xfrm>
              <a:off x="5123892" y="3070072"/>
              <a:ext cx="715850" cy="177117"/>
            </a:xfrm>
            <a:prstGeom prst="rect">
              <a:avLst/>
            </a:prstGeom>
            <a:noFill/>
            <a:ln>
              <a:noFill/>
            </a:ln>
          </p:spPr>
        </p:pic>
        <p:pic>
          <p:nvPicPr>
            <p:cNvPr id="579" name="Google Shape;579;p59"/>
            <p:cNvPicPr preferRelativeResize="0"/>
            <p:nvPr/>
          </p:nvPicPr>
          <p:blipFill rotWithShape="1">
            <a:blip r:embed="rId44">
              <a:alphaModFix/>
            </a:blip>
            <a:srcRect b="0" l="0" r="0" t="0"/>
            <a:stretch/>
          </p:blipFill>
          <p:spPr>
            <a:xfrm>
              <a:off x="5223991" y="3320458"/>
              <a:ext cx="515650" cy="168485"/>
            </a:xfrm>
            <a:prstGeom prst="rect">
              <a:avLst/>
            </a:prstGeom>
            <a:noFill/>
            <a:ln>
              <a:noFill/>
            </a:ln>
          </p:spPr>
        </p:pic>
        <p:pic>
          <p:nvPicPr>
            <p:cNvPr id="580" name="Google Shape;580;p59"/>
            <p:cNvPicPr preferRelativeResize="0"/>
            <p:nvPr/>
          </p:nvPicPr>
          <p:blipFill rotWithShape="1">
            <a:blip r:embed="rId45">
              <a:alphaModFix/>
            </a:blip>
            <a:srcRect b="0" l="0" r="0" t="0"/>
            <a:stretch/>
          </p:blipFill>
          <p:spPr>
            <a:xfrm>
              <a:off x="5269591" y="2111679"/>
              <a:ext cx="424450" cy="202516"/>
            </a:xfrm>
            <a:prstGeom prst="rect">
              <a:avLst/>
            </a:prstGeom>
            <a:noFill/>
            <a:ln>
              <a:noFill/>
            </a:ln>
          </p:spPr>
        </p:pic>
        <p:pic>
          <p:nvPicPr>
            <p:cNvPr id="581" name="Google Shape;581;p59"/>
            <p:cNvPicPr preferRelativeResize="0"/>
            <p:nvPr/>
          </p:nvPicPr>
          <p:blipFill rotWithShape="1">
            <a:blip r:embed="rId46">
              <a:alphaModFix/>
            </a:blip>
            <a:srcRect b="0" l="0" r="0" t="0"/>
            <a:stretch/>
          </p:blipFill>
          <p:spPr>
            <a:xfrm>
              <a:off x="5280854" y="3798581"/>
              <a:ext cx="401925" cy="208774"/>
            </a:xfrm>
            <a:prstGeom prst="rect">
              <a:avLst/>
            </a:prstGeom>
            <a:noFill/>
            <a:ln>
              <a:noFill/>
            </a:ln>
          </p:spPr>
        </p:pic>
        <p:pic>
          <p:nvPicPr>
            <p:cNvPr id="582" name="Google Shape;582;p59"/>
            <p:cNvPicPr preferRelativeResize="0"/>
            <p:nvPr/>
          </p:nvPicPr>
          <p:blipFill rotWithShape="1">
            <a:blip r:embed="rId47">
              <a:alphaModFix/>
            </a:blip>
            <a:srcRect b="0" l="0" r="0" t="0"/>
            <a:stretch/>
          </p:blipFill>
          <p:spPr>
            <a:xfrm>
              <a:off x="5172529" y="4271042"/>
              <a:ext cx="618575" cy="232384"/>
            </a:xfrm>
            <a:prstGeom prst="rect">
              <a:avLst/>
            </a:prstGeom>
            <a:noFill/>
            <a:ln>
              <a:noFill/>
            </a:ln>
          </p:spPr>
        </p:pic>
        <p:pic>
          <p:nvPicPr>
            <p:cNvPr id="583" name="Google Shape;583;p59"/>
            <p:cNvPicPr preferRelativeResize="0"/>
            <p:nvPr/>
          </p:nvPicPr>
          <p:blipFill rotWithShape="1">
            <a:blip r:embed="rId48">
              <a:alphaModFix/>
            </a:blip>
            <a:srcRect b="0" l="0" r="0" t="0"/>
            <a:stretch/>
          </p:blipFill>
          <p:spPr>
            <a:xfrm>
              <a:off x="5235079" y="4576695"/>
              <a:ext cx="493475" cy="207403"/>
            </a:xfrm>
            <a:prstGeom prst="rect">
              <a:avLst/>
            </a:prstGeom>
            <a:noFill/>
            <a:ln>
              <a:noFill/>
            </a:ln>
          </p:spPr>
        </p:pic>
        <p:pic>
          <p:nvPicPr>
            <p:cNvPr id="584" name="Google Shape;584;p59"/>
            <p:cNvPicPr preferRelativeResize="0"/>
            <p:nvPr/>
          </p:nvPicPr>
          <p:blipFill rotWithShape="1">
            <a:blip r:embed="rId49">
              <a:alphaModFix/>
            </a:blip>
            <a:srcRect b="0" l="0" r="0" t="0"/>
            <a:stretch/>
          </p:blipFill>
          <p:spPr>
            <a:xfrm>
              <a:off x="5207091" y="3562212"/>
              <a:ext cx="549450" cy="163101"/>
            </a:xfrm>
            <a:prstGeom prst="rect">
              <a:avLst/>
            </a:prstGeom>
            <a:noFill/>
            <a:ln>
              <a:noFill/>
            </a:ln>
          </p:spPr>
        </p:pic>
        <p:pic>
          <p:nvPicPr>
            <p:cNvPr id="585" name="Google Shape;585;p59"/>
            <p:cNvPicPr preferRelativeResize="0"/>
            <p:nvPr/>
          </p:nvPicPr>
          <p:blipFill rotWithShape="1">
            <a:blip r:embed="rId50">
              <a:alphaModFix/>
            </a:blip>
            <a:srcRect b="0" l="0" r="0" t="0"/>
            <a:stretch/>
          </p:blipFill>
          <p:spPr>
            <a:xfrm>
              <a:off x="5280841" y="1479586"/>
              <a:ext cx="401950" cy="219331"/>
            </a:xfrm>
            <a:prstGeom prst="rect">
              <a:avLst/>
            </a:prstGeom>
            <a:noFill/>
            <a:ln>
              <a:noFill/>
            </a:ln>
          </p:spPr>
        </p:pic>
      </p:grpSp>
      <p:sp>
        <p:nvSpPr>
          <p:cNvPr id="586" name="Google Shape;586;p59"/>
          <p:cNvSpPr/>
          <p:nvPr/>
        </p:nvSpPr>
        <p:spPr>
          <a:xfrm>
            <a:off x="3736223" y="642952"/>
            <a:ext cx="14400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RETAIL</a:t>
            </a:r>
            <a:endParaRPr b="1" i="0" sz="900" u="none" cap="none" strike="noStrike">
              <a:solidFill>
                <a:srgbClr val="2EA4D7"/>
              </a:solidFill>
              <a:latin typeface="Montserrat"/>
              <a:ea typeface="Montserrat"/>
              <a:cs typeface="Montserrat"/>
              <a:sym typeface="Montserrat"/>
            </a:endParaRPr>
          </a:p>
        </p:txBody>
      </p:sp>
      <p:grpSp>
        <p:nvGrpSpPr>
          <p:cNvPr id="587" name="Google Shape;587;p59"/>
          <p:cNvGrpSpPr/>
          <p:nvPr/>
        </p:nvGrpSpPr>
        <p:grpSpPr>
          <a:xfrm>
            <a:off x="4079690" y="1301213"/>
            <a:ext cx="753066" cy="3548323"/>
            <a:chOff x="4063480" y="1240557"/>
            <a:chExt cx="753066" cy="3548323"/>
          </a:xfrm>
        </p:grpSpPr>
        <p:pic>
          <p:nvPicPr>
            <p:cNvPr id="588" name="Google Shape;588;p59"/>
            <p:cNvPicPr preferRelativeResize="0"/>
            <p:nvPr/>
          </p:nvPicPr>
          <p:blipFill rotWithShape="1">
            <a:blip r:embed="rId51">
              <a:alphaModFix/>
            </a:blip>
            <a:srcRect b="0" l="0" r="0" t="0"/>
            <a:stretch/>
          </p:blipFill>
          <p:spPr>
            <a:xfrm>
              <a:off x="4124928" y="1764895"/>
              <a:ext cx="630170" cy="166901"/>
            </a:xfrm>
            <a:prstGeom prst="rect">
              <a:avLst/>
            </a:prstGeom>
            <a:noFill/>
            <a:ln>
              <a:noFill/>
            </a:ln>
          </p:spPr>
        </p:pic>
        <p:pic>
          <p:nvPicPr>
            <p:cNvPr id="589" name="Google Shape;589;p59"/>
            <p:cNvPicPr preferRelativeResize="0"/>
            <p:nvPr/>
          </p:nvPicPr>
          <p:blipFill rotWithShape="1">
            <a:blip r:embed="rId52">
              <a:alphaModFix/>
            </a:blip>
            <a:srcRect b="0" l="0" r="0" t="0"/>
            <a:stretch/>
          </p:blipFill>
          <p:spPr>
            <a:xfrm>
              <a:off x="4182180" y="1517390"/>
              <a:ext cx="515668" cy="148225"/>
            </a:xfrm>
            <a:prstGeom prst="rect">
              <a:avLst/>
            </a:prstGeom>
            <a:noFill/>
            <a:ln>
              <a:noFill/>
            </a:ln>
          </p:spPr>
        </p:pic>
        <p:pic>
          <p:nvPicPr>
            <p:cNvPr id="590" name="Google Shape;590;p59"/>
            <p:cNvPicPr preferRelativeResize="0"/>
            <p:nvPr/>
          </p:nvPicPr>
          <p:blipFill rotWithShape="1">
            <a:blip r:embed="rId53">
              <a:alphaModFix/>
            </a:blip>
            <a:srcRect b="0" l="0" r="0" t="0"/>
            <a:stretch/>
          </p:blipFill>
          <p:spPr>
            <a:xfrm>
              <a:off x="4182180" y="1240557"/>
              <a:ext cx="515668" cy="177552"/>
            </a:xfrm>
            <a:prstGeom prst="rect">
              <a:avLst/>
            </a:prstGeom>
            <a:noFill/>
            <a:ln>
              <a:noFill/>
            </a:ln>
          </p:spPr>
        </p:pic>
        <p:pic>
          <p:nvPicPr>
            <p:cNvPr id="591" name="Google Shape;591;p59"/>
            <p:cNvPicPr preferRelativeResize="0"/>
            <p:nvPr/>
          </p:nvPicPr>
          <p:blipFill rotWithShape="1">
            <a:blip r:embed="rId54">
              <a:alphaModFix/>
            </a:blip>
            <a:srcRect b="0" l="0" r="0" t="0"/>
            <a:stretch/>
          </p:blipFill>
          <p:spPr>
            <a:xfrm>
              <a:off x="4075638" y="3293332"/>
              <a:ext cx="728751" cy="314557"/>
            </a:xfrm>
            <a:prstGeom prst="rect">
              <a:avLst/>
            </a:prstGeom>
            <a:noFill/>
            <a:ln>
              <a:noFill/>
            </a:ln>
          </p:spPr>
        </p:pic>
        <p:pic>
          <p:nvPicPr>
            <p:cNvPr id="592" name="Google Shape;592;p59"/>
            <p:cNvPicPr preferRelativeResize="0"/>
            <p:nvPr/>
          </p:nvPicPr>
          <p:blipFill rotWithShape="1">
            <a:blip r:embed="rId55">
              <a:alphaModFix/>
            </a:blip>
            <a:srcRect b="0" l="0" r="0" t="0"/>
            <a:stretch/>
          </p:blipFill>
          <p:spPr>
            <a:xfrm>
              <a:off x="4296513" y="2031076"/>
              <a:ext cx="287000" cy="223612"/>
            </a:xfrm>
            <a:prstGeom prst="rect">
              <a:avLst/>
            </a:prstGeom>
            <a:noFill/>
            <a:ln>
              <a:noFill/>
            </a:ln>
          </p:spPr>
        </p:pic>
        <p:pic>
          <p:nvPicPr>
            <p:cNvPr id="593" name="Google Shape;593;p59"/>
            <p:cNvPicPr preferRelativeResize="0"/>
            <p:nvPr/>
          </p:nvPicPr>
          <p:blipFill rotWithShape="1">
            <a:blip r:embed="rId56">
              <a:alphaModFix/>
            </a:blip>
            <a:srcRect b="0" l="0" r="0" t="0"/>
            <a:stretch/>
          </p:blipFill>
          <p:spPr>
            <a:xfrm>
              <a:off x="4114026" y="2353968"/>
              <a:ext cx="651975" cy="233801"/>
            </a:xfrm>
            <a:prstGeom prst="rect">
              <a:avLst/>
            </a:prstGeom>
            <a:noFill/>
            <a:ln>
              <a:noFill/>
            </a:ln>
          </p:spPr>
        </p:pic>
        <p:pic>
          <p:nvPicPr>
            <p:cNvPr id="594" name="Google Shape;594;p59"/>
            <p:cNvPicPr preferRelativeResize="0"/>
            <p:nvPr/>
          </p:nvPicPr>
          <p:blipFill rotWithShape="1">
            <a:blip r:embed="rId57">
              <a:alphaModFix/>
            </a:blip>
            <a:srcRect b="0" l="0" r="0" t="0"/>
            <a:stretch/>
          </p:blipFill>
          <p:spPr>
            <a:xfrm>
              <a:off x="4148038" y="3026111"/>
              <a:ext cx="583951" cy="167942"/>
            </a:xfrm>
            <a:prstGeom prst="rect">
              <a:avLst/>
            </a:prstGeom>
            <a:noFill/>
            <a:ln>
              <a:noFill/>
            </a:ln>
          </p:spPr>
        </p:pic>
        <p:pic>
          <p:nvPicPr>
            <p:cNvPr id="595" name="Google Shape;595;p59"/>
            <p:cNvPicPr preferRelativeResize="0"/>
            <p:nvPr/>
          </p:nvPicPr>
          <p:blipFill rotWithShape="1">
            <a:blip r:embed="rId58">
              <a:alphaModFix/>
            </a:blip>
            <a:srcRect b="0" l="0" r="0" t="0"/>
            <a:stretch/>
          </p:blipFill>
          <p:spPr>
            <a:xfrm>
              <a:off x="4193276" y="4619920"/>
              <a:ext cx="493475" cy="168960"/>
            </a:xfrm>
            <a:prstGeom prst="rect">
              <a:avLst/>
            </a:prstGeom>
            <a:noFill/>
            <a:ln>
              <a:noFill/>
            </a:ln>
          </p:spPr>
        </p:pic>
        <p:pic>
          <p:nvPicPr>
            <p:cNvPr id="596" name="Google Shape;596;p59"/>
            <p:cNvPicPr preferRelativeResize="0"/>
            <p:nvPr/>
          </p:nvPicPr>
          <p:blipFill rotWithShape="1">
            <a:blip r:embed="rId59">
              <a:alphaModFix/>
            </a:blip>
            <a:srcRect b="0" l="0" r="0" t="0"/>
            <a:stretch/>
          </p:blipFill>
          <p:spPr>
            <a:xfrm>
              <a:off x="4114026" y="3707169"/>
              <a:ext cx="651975" cy="180809"/>
            </a:xfrm>
            <a:prstGeom prst="rect">
              <a:avLst/>
            </a:prstGeom>
            <a:noFill/>
            <a:ln>
              <a:noFill/>
            </a:ln>
          </p:spPr>
        </p:pic>
        <p:pic>
          <p:nvPicPr>
            <p:cNvPr id="597" name="Google Shape;597;p59"/>
            <p:cNvPicPr preferRelativeResize="0"/>
            <p:nvPr/>
          </p:nvPicPr>
          <p:blipFill rotWithShape="1">
            <a:blip r:embed="rId60">
              <a:alphaModFix/>
            </a:blip>
            <a:srcRect b="0" l="0" r="0" t="0"/>
            <a:stretch/>
          </p:blipFill>
          <p:spPr>
            <a:xfrm>
              <a:off x="4063480" y="3987258"/>
              <a:ext cx="753066" cy="185675"/>
            </a:xfrm>
            <a:prstGeom prst="rect">
              <a:avLst/>
            </a:prstGeom>
            <a:noFill/>
            <a:ln>
              <a:noFill/>
            </a:ln>
          </p:spPr>
        </p:pic>
        <p:pic>
          <p:nvPicPr>
            <p:cNvPr id="598" name="Google Shape;598;p59"/>
            <p:cNvPicPr preferRelativeResize="0"/>
            <p:nvPr/>
          </p:nvPicPr>
          <p:blipFill rotWithShape="1">
            <a:blip r:embed="rId61">
              <a:alphaModFix/>
            </a:blip>
            <a:srcRect b="0" l="0" r="0" t="0"/>
            <a:stretch/>
          </p:blipFill>
          <p:spPr>
            <a:xfrm>
              <a:off x="4331487" y="4272213"/>
              <a:ext cx="217052" cy="248426"/>
            </a:xfrm>
            <a:prstGeom prst="rect">
              <a:avLst/>
            </a:prstGeom>
            <a:noFill/>
            <a:ln>
              <a:noFill/>
            </a:ln>
          </p:spPr>
        </p:pic>
        <p:pic>
          <p:nvPicPr>
            <p:cNvPr id="599" name="Google Shape;599;p59"/>
            <p:cNvPicPr preferRelativeResize="0"/>
            <p:nvPr/>
          </p:nvPicPr>
          <p:blipFill rotWithShape="1">
            <a:blip r:embed="rId62">
              <a:alphaModFix/>
            </a:blip>
            <a:srcRect b="0" l="0" r="0" t="0"/>
            <a:stretch/>
          </p:blipFill>
          <p:spPr>
            <a:xfrm>
              <a:off x="4212001" y="2687050"/>
              <a:ext cx="456025" cy="239781"/>
            </a:xfrm>
            <a:prstGeom prst="rect">
              <a:avLst/>
            </a:prstGeom>
            <a:noFill/>
            <a:ln>
              <a:noFill/>
            </a:ln>
          </p:spPr>
        </p:pic>
      </p:grpSp>
      <p:sp>
        <p:nvSpPr>
          <p:cNvPr id="600" name="Google Shape;600;p59"/>
          <p:cNvSpPr/>
          <p:nvPr/>
        </p:nvSpPr>
        <p:spPr>
          <a:xfrm>
            <a:off x="791059" y="642952"/>
            <a:ext cx="11115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CPG</a:t>
            </a:r>
            <a:endParaRPr b="1" i="0" sz="900" u="none" cap="none" strike="noStrike">
              <a:solidFill>
                <a:srgbClr val="2EA4D7"/>
              </a:solidFill>
              <a:latin typeface="Montserrat"/>
              <a:ea typeface="Montserrat"/>
              <a:cs typeface="Montserrat"/>
              <a:sym typeface="Montserrat"/>
            </a:endParaRPr>
          </a:p>
        </p:txBody>
      </p:sp>
      <p:grpSp>
        <p:nvGrpSpPr>
          <p:cNvPr id="601" name="Google Shape;601;p59"/>
          <p:cNvGrpSpPr/>
          <p:nvPr/>
        </p:nvGrpSpPr>
        <p:grpSpPr>
          <a:xfrm>
            <a:off x="962882" y="1295171"/>
            <a:ext cx="775805" cy="3560411"/>
            <a:chOff x="991149" y="1262978"/>
            <a:chExt cx="775805" cy="3560411"/>
          </a:xfrm>
        </p:grpSpPr>
        <p:pic>
          <p:nvPicPr>
            <p:cNvPr id="602" name="Google Shape;602;p59"/>
            <p:cNvPicPr preferRelativeResize="0"/>
            <p:nvPr/>
          </p:nvPicPr>
          <p:blipFill rotWithShape="1">
            <a:blip r:embed="rId63">
              <a:alphaModFix/>
            </a:blip>
            <a:srcRect b="0" l="0" r="0" t="0"/>
            <a:stretch/>
          </p:blipFill>
          <p:spPr>
            <a:xfrm>
              <a:off x="1235556" y="1262978"/>
              <a:ext cx="286990" cy="132711"/>
            </a:xfrm>
            <a:prstGeom prst="rect">
              <a:avLst/>
            </a:prstGeom>
            <a:noFill/>
            <a:ln>
              <a:noFill/>
            </a:ln>
          </p:spPr>
        </p:pic>
        <p:pic>
          <p:nvPicPr>
            <p:cNvPr id="603" name="Google Shape;603;p59"/>
            <p:cNvPicPr preferRelativeResize="0"/>
            <p:nvPr/>
          </p:nvPicPr>
          <p:blipFill rotWithShape="1">
            <a:blip r:embed="rId64">
              <a:alphaModFix/>
            </a:blip>
            <a:srcRect b="0" l="0" r="0" t="0"/>
            <a:stretch/>
          </p:blipFill>
          <p:spPr>
            <a:xfrm>
              <a:off x="1021128" y="3502486"/>
              <a:ext cx="715845" cy="144071"/>
            </a:xfrm>
            <a:prstGeom prst="rect">
              <a:avLst/>
            </a:prstGeom>
            <a:noFill/>
            <a:ln>
              <a:noFill/>
            </a:ln>
          </p:spPr>
        </p:pic>
        <p:pic>
          <p:nvPicPr>
            <p:cNvPr id="604" name="Google Shape;604;p59"/>
            <p:cNvPicPr preferRelativeResize="0"/>
            <p:nvPr/>
          </p:nvPicPr>
          <p:blipFill rotWithShape="1">
            <a:blip r:embed="rId65">
              <a:alphaModFix/>
            </a:blip>
            <a:srcRect b="0" l="0" r="0" t="0"/>
            <a:stretch/>
          </p:blipFill>
          <p:spPr>
            <a:xfrm>
              <a:off x="991149" y="1518341"/>
              <a:ext cx="775805" cy="76702"/>
            </a:xfrm>
            <a:prstGeom prst="rect">
              <a:avLst/>
            </a:prstGeom>
            <a:noFill/>
            <a:ln>
              <a:noFill/>
            </a:ln>
          </p:spPr>
        </p:pic>
        <p:pic>
          <p:nvPicPr>
            <p:cNvPr id="605" name="Google Shape;605;p59"/>
            <p:cNvPicPr preferRelativeResize="0"/>
            <p:nvPr/>
          </p:nvPicPr>
          <p:blipFill rotWithShape="1">
            <a:blip r:embed="rId66">
              <a:alphaModFix/>
            </a:blip>
            <a:srcRect b="0" l="0" r="0" t="0"/>
            <a:stretch/>
          </p:blipFill>
          <p:spPr>
            <a:xfrm>
              <a:off x="1121218" y="2522831"/>
              <a:ext cx="515665" cy="208690"/>
            </a:xfrm>
            <a:prstGeom prst="rect">
              <a:avLst/>
            </a:prstGeom>
            <a:noFill/>
            <a:ln>
              <a:noFill/>
            </a:ln>
          </p:spPr>
        </p:pic>
        <p:pic>
          <p:nvPicPr>
            <p:cNvPr id="606" name="Google Shape;606;p59"/>
            <p:cNvPicPr preferRelativeResize="0"/>
            <p:nvPr/>
          </p:nvPicPr>
          <p:blipFill rotWithShape="1">
            <a:blip r:embed="rId67">
              <a:alphaModFix/>
            </a:blip>
            <a:srcRect b="0" l="0" r="0" t="0"/>
            <a:stretch/>
          </p:blipFill>
          <p:spPr>
            <a:xfrm>
              <a:off x="1248470" y="4095593"/>
              <a:ext cx="261161" cy="325645"/>
            </a:xfrm>
            <a:prstGeom prst="rect">
              <a:avLst/>
            </a:prstGeom>
            <a:noFill/>
            <a:ln>
              <a:noFill/>
            </a:ln>
          </p:spPr>
        </p:pic>
        <p:pic>
          <p:nvPicPr>
            <p:cNvPr id="607" name="Google Shape;607;p59"/>
            <p:cNvPicPr preferRelativeResize="0"/>
            <p:nvPr/>
          </p:nvPicPr>
          <p:blipFill rotWithShape="1">
            <a:blip r:embed="rId68">
              <a:alphaModFix/>
            </a:blip>
            <a:srcRect b="0" l="0" r="0" t="0"/>
            <a:stretch/>
          </p:blipFill>
          <p:spPr>
            <a:xfrm>
              <a:off x="1121214" y="2854173"/>
              <a:ext cx="515675" cy="191468"/>
            </a:xfrm>
            <a:prstGeom prst="rect">
              <a:avLst/>
            </a:prstGeom>
            <a:noFill/>
            <a:ln>
              <a:noFill/>
            </a:ln>
          </p:spPr>
        </p:pic>
        <p:pic>
          <p:nvPicPr>
            <p:cNvPr id="608" name="Google Shape;608;p59"/>
            <p:cNvPicPr preferRelativeResize="0"/>
            <p:nvPr/>
          </p:nvPicPr>
          <p:blipFill rotWithShape="1">
            <a:blip r:embed="rId69">
              <a:alphaModFix/>
            </a:blip>
            <a:srcRect b="0" l="0" r="0" t="0"/>
            <a:stretch/>
          </p:blipFill>
          <p:spPr>
            <a:xfrm>
              <a:off x="1104326" y="3168294"/>
              <a:ext cx="549450" cy="211539"/>
            </a:xfrm>
            <a:prstGeom prst="rect">
              <a:avLst/>
            </a:prstGeom>
            <a:noFill/>
            <a:ln>
              <a:noFill/>
            </a:ln>
          </p:spPr>
        </p:pic>
        <p:pic>
          <p:nvPicPr>
            <p:cNvPr id="609" name="Google Shape;609;p59"/>
            <p:cNvPicPr preferRelativeResize="0"/>
            <p:nvPr/>
          </p:nvPicPr>
          <p:blipFill rotWithShape="1">
            <a:blip r:embed="rId70">
              <a:alphaModFix/>
            </a:blip>
            <a:srcRect b="0" l="0" r="0" t="0"/>
            <a:stretch/>
          </p:blipFill>
          <p:spPr>
            <a:xfrm>
              <a:off x="1087050" y="2120989"/>
              <a:ext cx="584001" cy="279190"/>
            </a:xfrm>
            <a:prstGeom prst="rect">
              <a:avLst/>
            </a:prstGeom>
            <a:noFill/>
            <a:ln>
              <a:noFill/>
            </a:ln>
          </p:spPr>
        </p:pic>
        <p:pic>
          <p:nvPicPr>
            <p:cNvPr id="610" name="Google Shape;610;p59"/>
            <p:cNvPicPr preferRelativeResize="0"/>
            <p:nvPr/>
          </p:nvPicPr>
          <p:blipFill rotWithShape="1">
            <a:blip r:embed="rId71">
              <a:alphaModFix/>
            </a:blip>
            <a:srcRect b="0" l="0" r="0" t="0"/>
            <a:stretch/>
          </p:blipFill>
          <p:spPr>
            <a:xfrm>
              <a:off x="1151038" y="1717696"/>
              <a:ext cx="456025" cy="280641"/>
            </a:xfrm>
            <a:prstGeom prst="rect">
              <a:avLst/>
            </a:prstGeom>
            <a:noFill/>
            <a:ln>
              <a:noFill/>
            </a:ln>
          </p:spPr>
        </p:pic>
        <p:pic>
          <p:nvPicPr>
            <p:cNvPr id="611" name="Google Shape;611;p59"/>
            <p:cNvPicPr preferRelativeResize="0"/>
            <p:nvPr/>
          </p:nvPicPr>
          <p:blipFill rotWithShape="1">
            <a:blip r:embed="rId72">
              <a:alphaModFix/>
            </a:blip>
            <a:srcRect b="0" l="0" r="0" t="0"/>
            <a:stretch/>
          </p:blipFill>
          <p:spPr>
            <a:xfrm>
              <a:off x="1037114" y="3769209"/>
              <a:ext cx="683873" cy="203731"/>
            </a:xfrm>
            <a:prstGeom prst="rect">
              <a:avLst/>
            </a:prstGeom>
            <a:noFill/>
            <a:ln>
              <a:noFill/>
            </a:ln>
          </p:spPr>
        </p:pic>
        <p:pic>
          <p:nvPicPr>
            <p:cNvPr id="612" name="Google Shape;612;p59"/>
            <p:cNvPicPr preferRelativeResize="0"/>
            <p:nvPr/>
          </p:nvPicPr>
          <p:blipFill rotWithShape="1">
            <a:blip r:embed="rId73">
              <a:alphaModFix/>
            </a:blip>
            <a:srcRect b="0" l="0" r="0" t="0"/>
            <a:stretch/>
          </p:blipFill>
          <p:spPr>
            <a:xfrm>
              <a:off x="1151039" y="4543890"/>
              <a:ext cx="456025" cy="279499"/>
            </a:xfrm>
            <a:prstGeom prst="rect">
              <a:avLst/>
            </a:prstGeom>
            <a:noFill/>
            <a:ln>
              <a:noFill/>
            </a:ln>
          </p:spPr>
        </p:pic>
      </p:grpSp>
      <p:sp>
        <p:nvSpPr>
          <p:cNvPr id="613" name="Google Shape;613;p59"/>
          <p:cNvSpPr/>
          <p:nvPr/>
        </p:nvSpPr>
        <p:spPr>
          <a:xfrm>
            <a:off x="6064065" y="642952"/>
            <a:ext cx="10314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TECH &amp; TELCO</a:t>
            </a:r>
            <a:endParaRPr b="1" i="0" sz="900" u="none" cap="none" strike="noStrike">
              <a:solidFill>
                <a:srgbClr val="2EA4D7"/>
              </a:solidFill>
              <a:latin typeface="Montserrat"/>
              <a:ea typeface="Montserrat"/>
              <a:cs typeface="Montserrat"/>
              <a:sym typeface="Montserrat"/>
            </a:endParaRPr>
          </a:p>
        </p:txBody>
      </p:sp>
      <p:grpSp>
        <p:nvGrpSpPr>
          <p:cNvPr id="614" name="Google Shape;614;p59"/>
          <p:cNvGrpSpPr/>
          <p:nvPr/>
        </p:nvGrpSpPr>
        <p:grpSpPr>
          <a:xfrm>
            <a:off x="6240031" y="1411438"/>
            <a:ext cx="753075" cy="3356151"/>
            <a:chOff x="6208186" y="1350782"/>
            <a:chExt cx="753075" cy="3356151"/>
          </a:xfrm>
        </p:grpSpPr>
        <p:pic>
          <p:nvPicPr>
            <p:cNvPr id="615" name="Google Shape;615;p59"/>
            <p:cNvPicPr preferRelativeResize="0"/>
            <p:nvPr/>
          </p:nvPicPr>
          <p:blipFill rotWithShape="1">
            <a:blip r:embed="rId74">
              <a:alphaModFix/>
            </a:blip>
            <a:srcRect b="0" l="0" r="0" t="0"/>
            <a:stretch/>
          </p:blipFill>
          <p:spPr>
            <a:xfrm>
              <a:off x="6326891" y="2113189"/>
              <a:ext cx="515665" cy="121262"/>
            </a:xfrm>
            <a:prstGeom prst="rect">
              <a:avLst/>
            </a:prstGeom>
            <a:noFill/>
            <a:ln>
              <a:noFill/>
            </a:ln>
          </p:spPr>
        </p:pic>
        <p:pic>
          <p:nvPicPr>
            <p:cNvPr id="616" name="Google Shape;616;p59"/>
            <p:cNvPicPr preferRelativeResize="0"/>
            <p:nvPr/>
          </p:nvPicPr>
          <p:blipFill rotWithShape="1">
            <a:blip r:embed="rId75">
              <a:alphaModFix/>
            </a:blip>
            <a:srcRect b="0" l="0" r="0" t="0"/>
            <a:stretch/>
          </p:blipFill>
          <p:spPr>
            <a:xfrm>
              <a:off x="6292741" y="1350782"/>
              <a:ext cx="583965" cy="109503"/>
            </a:xfrm>
            <a:prstGeom prst="rect">
              <a:avLst/>
            </a:prstGeom>
            <a:noFill/>
            <a:ln>
              <a:noFill/>
            </a:ln>
          </p:spPr>
        </p:pic>
        <p:pic>
          <p:nvPicPr>
            <p:cNvPr id="617" name="Google Shape;617;p59"/>
            <p:cNvPicPr preferRelativeResize="0"/>
            <p:nvPr/>
          </p:nvPicPr>
          <p:blipFill rotWithShape="1">
            <a:blip r:embed="rId76">
              <a:alphaModFix/>
            </a:blip>
            <a:srcRect b="0" l="0" r="0" t="0"/>
            <a:stretch/>
          </p:blipFill>
          <p:spPr>
            <a:xfrm>
              <a:off x="6269634" y="3444796"/>
              <a:ext cx="630179" cy="137811"/>
            </a:xfrm>
            <a:prstGeom prst="rect">
              <a:avLst/>
            </a:prstGeom>
            <a:noFill/>
            <a:ln>
              <a:noFill/>
            </a:ln>
          </p:spPr>
        </p:pic>
        <p:pic>
          <p:nvPicPr>
            <p:cNvPr id="618" name="Google Shape;618;p59"/>
            <p:cNvPicPr preferRelativeResize="0"/>
            <p:nvPr/>
          </p:nvPicPr>
          <p:blipFill rotWithShape="1">
            <a:blip r:embed="rId77">
              <a:alphaModFix/>
            </a:blip>
            <a:srcRect b="0" l="0" r="0" t="0"/>
            <a:stretch/>
          </p:blipFill>
          <p:spPr>
            <a:xfrm>
              <a:off x="6292746" y="3158654"/>
              <a:ext cx="583956" cy="105648"/>
            </a:xfrm>
            <a:prstGeom prst="rect">
              <a:avLst/>
            </a:prstGeom>
            <a:noFill/>
            <a:ln>
              <a:noFill/>
            </a:ln>
          </p:spPr>
        </p:pic>
        <p:pic>
          <p:nvPicPr>
            <p:cNvPr id="619" name="Google Shape;619;p59"/>
            <p:cNvPicPr preferRelativeResize="0"/>
            <p:nvPr/>
          </p:nvPicPr>
          <p:blipFill rotWithShape="1">
            <a:blip r:embed="rId78">
              <a:alphaModFix/>
            </a:blip>
            <a:srcRect b="0" l="0" r="0" t="0"/>
            <a:stretch/>
          </p:blipFill>
          <p:spPr>
            <a:xfrm>
              <a:off x="6372495" y="3763101"/>
              <a:ext cx="424457" cy="184822"/>
            </a:xfrm>
            <a:prstGeom prst="rect">
              <a:avLst/>
            </a:prstGeom>
            <a:noFill/>
            <a:ln>
              <a:noFill/>
            </a:ln>
          </p:spPr>
        </p:pic>
        <p:pic>
          <p:nvPicPr>
            <p:cNvPr id="620" name="Google Shape;620;p59"/>
            <p:cNvPicPr preferRelativeResize="0"/>
            <p:nvPr/>
          </p:nvPicPr>
          <p:blipFill rotWithShape="1">
            <a:blip r:embed="rId79">
              <a:alphaModFix/>
            </a:blip>
            <a:srcRect b="0" l="0" r="0" t="0"/>
            <a:stretch/>
          </p:blipFill>
          <p:spPr>
            <a:xfrm>
              <a:off x="6220352" y="2414945"/>
              <a:ext cx="728744" cy="134295"/>
            </a:xfrm>
            <a:prstGeom prst="rect">
              <a:avLst/>
            </a:prstGeom>
            <a:noFill/>
            <a:ln>
              <a:noFill/>
            </a:ln>
          </p:spPr>
        </p:pic>
        <p:pic>
          <p:nvPicPr>
            <p:cNvPr id="621" name="Google Shape;621;p59"/>
            <p:cNvPicPr preferRelativeResize="0"/>
            <p:nvPr/>
          </p:nvPicPr>
          <p:blipFill rotWithShape="1">
            <a:blip r:embed="rId80">
              <a:alphaModFix/>
            </a:blip>
            <a:srcRect b="0" l="0" r="0" t="0"/>
            <a:stretch/>
          </p:blipFill>
          <p:spPr>
            <a:xfrm>
              <a:off x="6292724" y="2729734"/>
              <a:ext cx="584000" cy="248425"/>
            </a:xfrm>
            <a:prstGeom prst="rect">
              <a:avLst/>
            </a:prstGeom>
            <a:noFill/>
            <a:ln>
              <a:noFill/>
            </a:ln>
          </p:spPr>
        </p:pic>
        <p:pic>
          <p:nvPicPr>
            <p:cNvPr id="622" name="Google Shape;622;p59"/>
            <p:cNvPicPr preferRelativeResize="0"/>
            <p:nvPr/>
          </p:nvPicPr>
          <p:blipFill rotWithShape="1">
            <a:blip r:embed="rId81">
              <a:alphaModFix/>
            </a:blip>
            <a:srcRect b="0" l="0" r="0" t="0"/>
            <a:stretch/>
          </p:blipFill>
          <p:spPr>
            <a:xfrm>
              <a:off x="6226811" y="4128417"/>
              <a:ext cx="715826" cy="142463"/>
            </a:xfrm>
            <a:prstGeom prst="rect">
              <a:avLst/>
            </a:prstGeom>
            <a:noFill/>
            <a:ln>
              <a:noFill/>
            </a:ln>
          </p:spPr>
        </p:pic>
        <p:pic>
          <p:nvPicPr>
            <p:cNvPr id="623" name="Google Shape;623;p59"/>
            <p:cNvPicPr preferRelativeResize="0"/>
            <p:nvPr/>
          </p:nvPicPr>
          <p:blipFill rotWithShape="1">
            <a:blip r:embed="rId82">
              <a:alphaModFix/>
            </a:blip>
            <a:srcRect b="0" l="0" r="0" t="0"/>
            <a:stretch/>
          </p:blipFill>
          <p:spPr>
            <a:xfrm>
              <a:off x="6337986" y="1640779"/>
              <a:ext cx="493475" cy="291915"/>
            </a:xfrm>
            <a:prstGeom prst="rect">
              <a:avLst/>
            </a:prstGeom>
            <a:noFill/>
            <a:ln>
              <a:noFill/>
            </a:ln>
          </p:spPr>
        </p:pic>
        <p:pic>
          <p:nvPicPr>
            <p:cNvPr id="624" name="Google Shape;624;p59"/>
            <p:cNvPicPr preferRelativeResize="0"/>
            <p:nvPr/>
          </p:nvPicPr>
          <p:blipFill rotWithShape="1">
            <a:blip r:embed="rId83">
              <a:alphaModFix/>
            </a:blip>
            <a:srcRect b="0" l="0" r="0" t="0"/>
            <a:stretch/>
          </p:blipFill>
          <p:spPr>
            <a:xfrm>
              <a:off x="6208186" y="4451375"/>
              <a:ext cx="753075" cy="255558"/>
            </a:xfrm>
            <a:prstGeom prst="rect">
              <a:avLst/>
            </a:prstGeom>
            <a:noFill/>
            <a:ln>
              <a:noFill/>
            </a:ln>
          </p:spPr>
        </p:pic>
      </p:grpSp>
      <p:sp>
        <p:nvSpPr>
          <p:cNvPr id="625" name="Google Shape;625;p59"/>
          <p:cNvSpPr/>
          <p:nvPr/>
        </p:nvSpPr>
        <p:spPr>
          <a:xfrm>
            <a:off x="7856407" y="642952"/>
            <a:ext cx="14400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HEALTHCARE</a:t>
            </a:r>
            <a:endParaRPr b="1" i="0" sz="900" u="none" cap="none" strike="noStrike">
              <a:solidFill>
                <a:srgbClr val="2EA4D7"/>
              </a:solidFill>
              <a:latin typeface="Montserrat"/>
              <a:ea typeface="Montserrat"/>
              <a:cs typeface="Montserrat"/>
              <a:sym typeface="Montserrat"/>
            </a:endParaRPr>
          </a:p>
        </p:txBody>
      </p:sp>
      <p:grpSp>
        <p:nvGrpSpPr>
          <p:cNvPr id="626" name="Google Shape;626;p59"/>
          <p:cNvGrpSpPr/>
          <p:nvPr/>
        </p:nvGrpSpPr>
        <p:grpSpPr>
          <a:xfrm>
            <a:off x="8086300" y="1162331"/>
            <a:ext cx="980214" cy="1918467"/>
            <a:chOff x="8086300" y="1113693"/>
            <a:chExt cx="980214" cy="1918467"/>
          </a:xfrm>
        </p:grpSpPr>
        <p:pic>
          <p:nvPicPr>
            <p:cNvPr id="627" name="Google Shape;627;p59"/>
            <p:cNvPicPr preferRelativeResize="0"/>
            <p:nvPr/>
          </p:nvPicPr>
          <p:blipFill rotWithShape="1">
            <a:blip r:embed="rId84">
              <a:alphaModFix/>
            </a:blip>
            <a:srcRect b="0" l="0" r="0" t="0"/>
            <a:stretch/>
          </p:blipFill>
          <p:spPr>
            <a:xfrm>
              <a:off x="8348395" y="2673311"/>
              <a:ext cx="456025" cy="358849"/>
            </a:xfrm>
            <a:prstGeom prst="rect">
              <a:avLst/>
            </a:prstGeom>
            <a:noFill/>
            <a:ln>
              <a:noFill/>
            </a:ln>
          </p:spPr>
        </p:pic>
        <p:pic>
          <p:nvPicPr>
            <p:cNvPr id="628" name="Google Shape;628;p59"/>
            <p:cNvPicPr preferRelativeResize="0"/>
            <p:nvPr/>
          </p:nvPicPr>
          <p:blipFill rotWithShape="1">
            <a:blip r:embed="rId85">
              <a:alphaModFix/>
            </a:blip>
            <a:srcRect b="0" l="0" r="0" t="0"/>
            <a:stretch/>
          </p:blipFill>
          <p:spPr>
            <a:xfrm>
              <a:off x="8086300" y="1447661"/>
              <a:ext cx="980214" cy="168475"/>
            </a:xfrm>
            <a:prstGeom prst="rect">
              <a:avLst/>
            </a:prstGeom>
            <a:noFill/>
            <a:ln>
              <a:noFill/>
            </a:ln>
          </p:spPr>
        </p:pic>
        <p:pic>
          <p:nvPicPr>
            <p:cNvPr id="629" name="Google Shape;629;p59"/>
            <p:cNvPicPr preferRelativeResize="0"/>
            <p:nvPr/>
          </p:nvPicPr>
          <p:blipFill rotWithShape="1">
            <a:blip r:embed="rId86">
              <a:alphaModFix/>
            </a:blip>
            <a:srcRect b="0" l="0" r="0" t="0"/>
            <a:stretch/>
          </p:blipFill>
          <p:spPr>
            <a:xfrm>
              <a:off x="8250420" y="1113693"/>
              <a:ext cx="651975" cy="238492"/>
            </a:xfrm>
            <a:prstGeom prst="rect">
              <a:avLst/>
            </a:prstGeom>
            <a:noFill/>
            <a:ln>
              <a:noFill/>
            </a:ln>
          </p:spPr>
        </p:pic>
        <p:pic>
          <p:nvPicPr>
            <p:cNvPr id="630" name="Google Shape;630;p59"/>
            <p:cNvPicPr preferRelativeResize="0"/>
            <p:nvPr/>
          </p:nvPicPr>
          <p:blipFill rotWithShape="1">
            <a:blip r:embed="rId87">
              <a:alphaModFix/>
            </a:blip>
            <a:srcRect b="0" l="0" r="0" t="0"/>
            <a:stretch/>
          </p:blipFill>
          <p:spPr>
            <a:xfrm>
              <a:off x="8115597" y="2116216"/>
              <a:ext cx="921620" cy="164575"/>
            </a:xfrm>
            <a:prstGeom prst="rect">
              <a:avLst/>
            </a:prstGeom>
            <a:noFill/>
            <a:ln>
              <a:noFill/>
            </a:ln>
          </p:spPr>
        </p:pic>
        <p:pic>
          <p:nvPicPr>
            <p:cNvPr id="631" name="Google Shape;631;p59"/>
            <p:cNvPicPr preferRelativeResize="0"/>
            <p:nvPr/>
          </p:nvPicPr>
          <p:blipFill rotWithShape="1">
            <a:blip r:embed="rId88">
              <a:alphaModFix/>
            </a:blip>
            <a:srcRect b="0" l="0" r="0" t="0"/>
            <a:stretch/>
          </p:blipFill>
          <p:spPr>
            <a:xfrm>
              <a:off x="8199870" y="2376266"/>
              <a:ext cx="753075" cy="201569"/>
            </a:xfrm>
            <a:prstGeom prst="rect">
              <a:avLst/>
            </a:prstGeom>
            <a:noFill/>
            <a:ln>
              <a:noFill/>
            </a:ln>
          </p:spPr>
        </p:pic>
        <p:pic>
          <p:nvPicPr>
            <p:cNvPr id="632" name="Google Shape;632;p59"/>
            <p:cNvPicPr preferRelativeResize="0"/>
            <p:nvPr/>
          </p:nvPicPr>
          <p:blipFill rotWithShape="1">
            <a:blip r:embed="rId89">
              <a:alphaModFix/>
            </a:blip>
            <a:srcRect b="0" l="0" r="0" t="0"/>
            <a:stretch/>
          </p:blipFill>
          <p:spPr>
            <a:xfrm>
              <a:off x="8387207" y="1711611"/>
              <a:ext cx="378400" cy="309130"/>
            </a:xfrm>
            <a:prstGeom prst="rect">
              <a:avLst/>
            </a:prstGeom>
            <a:noFill/>
            <a:ln>
              <a:noFill/>
            </a:ln>
          </p:spPr>
        </p:pic>
      </p:grpSp>
      <p:grpSp>
        <p:nvGrpSpPr>
          <p:cNvPr id="633" name="Google Shape;633;p59"/>
          <p:cNvGrpSpPr/>
          <p:nvPr/>
        </p:nvGrpSpPr>
        <p:grpSpPr>
          <a:xfrm>
            <a:off x="7856407" y="3005669"/>
            <a:ext cx="1440000" cy="1944706"/>
            <a:chOff x="7856407" y="3035944"/>
            <a:chExt cx="1440000" cy="1944706"/>
          </a:xfrm>
        </p:grpSpPr>
        <p:sp>
          <p:nvSpPr>
            <p:cNvPr id="634" name="Google Shape;634;p59"/>
            <p:cNvSpPr/>
            <p:nvPr/>
          </p:nvSpPr>
          <p:spPr>
            <a:xfrm>
              <a:off x="7856407" y="3035944"/>
              <a:ext cx="14400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2383F6"/>
                  </a:solidFill>
                  <a:latin typeface="Montserrat SemiBold"/>
                  <a:ea typeface="Montserrat SemiBold"/>
                  <a:cs typeface="Montserrat SemiBold"/>
                  <a:sym typeface="Montserrat SemiBold"/>
                </a:rPr>
                <a:t>NONPROFIT</a:t>
              </a:r>
              <a:endParaRPr b="0" i="0" sz="1000" u="none" cap="none" strike="noStrike">
                <a:solidFill>
                  <a:srgbClr val="2383F6"/>
                </a:solidFill>
                <a:latin typeface="Montserrat SemiBold"/>
                <a:ea typeface="Montserrat SemiBold"/>
                <a:cs typeface="Montserrat SemiBold"/>
                <a:sym typeface="Montserrat SemiBold"/>
              </a:endParaRPr>
            </a:p>
          </p:txBody>
        </p:sp>
        <p:grpSp>
          <p:nvGrpSpPr>
            <p:cNvPr id="635" name="Google Shape;635;p59"/>
            <p:cNvGrpSpPr/>
            <p:nvPr/>
          </p:nvGrpSpPr>
          <p:grpSpPr>
            <a:xfrm>
              <a:off x="8284420" y="3407745"/>
              <a:ext cx="583975" cy="1572905"/>
              <a:chOff x="8284420" y="3407745"/>
              <a:chExt cx="583975" cy="1572905"/>
            </a:xfrm>
          </p:grpSpPr>
          <p:pic>
            <p:nvPicPr>
              <p:cNvPr id="636" name="Google Shape;636;p59"/>
              <p:cNvPicPr preferRelativeResize="0"/>
              <p:nvPr/>
            </p:nvPicPr>
            <p:blipFill rotWithShape="1">
              <a:blip r:embed="rId90">
                <a:alphaModFix/>
              </a:blip>
              <a:srcRect b="0" l="0" r="0" t="0"/>
              <a:stretch/>
            </p:blipFill>
            <p:spPr>
              <a:xfrm>
                <a:off x="8394920" y="4117399"/>
                <a:ext cx="362975" cy="362975"/>
              </a:xfrm>
              <a:prstGeom prst="rect">
                <a:avLst/>
              </a:prstGeom>
              <a:noFill/>
              <a:ln>
                <a:noFill/>
              </a:ln>
            </p:spPr>
          </p:pic>
          <p:pic>
            <p:nvPicPr>
              <p:cNvPr id="637" name="Google Shape;637;p59"/>
              <p:cNvPicPr preferRelativeResize="0"/>
              <p:nvPr/>
            </p:nvPicPr>
            <p:blipFill rotWithShape="1">
              <a:blip r:embed="rId91">
                <a:alphaModFix/>
              </a:blip>
              <a:srcRect b="0" l="0" r="0" t="0"/>
              <a:stretch/>
            </p:blipFill>
            <p:spPr>
              <a:xfrm>
                <a:off x="8284432" y="4547580"/>
                <a:ext cx="583950" cy="184286"/>
              </a:xfrm>
              <a:prstGeom prst="rect">
                <a:avLst/>
              </a:prstGeom>
              <a:noFill/>
              <a:ln>
                <a:noFill/>
              </a:ln>
            </p:spPr>
          </p:pic>
          <p:pic>
            <p:nvPicPr>
              <p:cNvPr id="638" name="Google Shape;638;p59"/>
              <p:cNvPicPr preferRelativeResize="0"/>
              <p:nvPr/>
            </p:nvPicPr>
            <p:blipFill rotWithShape="1">
              <a:blip r:embed="rId92">
                <a:alphaModFix/>
              </a:blip>
              <a:srcRect b="0" l="0" r="0" t="0"/>
              <a:stretch/>
            </p:blipFill>
            <p:spPr>
              <a:xfrm>
                <a:off x="8362369" y="4799072"/>
                <a:ext cx="428076" cy="181578"/>
              </a:xfrm>
              <a:prstGeom prst="rect">
                <a:avLst/>
              </a:prstGeom>
              <a:noFill/>
              <a:ln>
                <a:noFill/>
              </a:ln>
            </p:spPr>
          </p:pic>
          <p:pic>
            <p:nvPicPr>
              <p:cNvPr id="639" name="Google Shape;639;p59"/>
              <p:cNvPicPr preferRelativeResize="0"/>
              <p:nvPr/>
            </p:nvPicPr>
            <p:blipFill rotWithShape="1">
              <a:blip r:embed="rId93">
                <a:alphaModFix/>
              </a:blip>
              <a:srcRect b="0" l="0" r="0" t="0"/>
              <a:stretch/>
            </p:blipFill>
            <p:spPr>
              <a:xfrm>
                <a:off x="8284420" y="3407745"/>
                <a:ext cx="583975" cy="234168"/>
              </a:xfrm>
              <a:prstGeom prst="rect">
                <a:avLst/>
              </a:prstGeom>
              <a:noFill/>
              <a:ln>
                <a:noFill/>
              </a:ln>
            </p:spPr>
          </p:pic>
          <p:pic>
            <p:nvPicPr>
              <p:cNvPr id="640" name="Google Shape;640;p59"/>
              <p:cNvPicPr preferRelativeResize="0"/>
              <p:nvPr/>
            </p:nvPicPr>
            <p:blipFill rotWithShape="1">
              <a:blip r:embed="rId94">
                <a:alphaModFix/>
              </a:blip>
              <a:srcRect b="0" l="0" r="0" t="0"/>
              <a:stretch/>
            </p:blipFill>
            <p:spPr>
              <a:xfrm>
                <a:off x="8375401" y="3709118"/>
                <a:ext cx="402012" cy="341075"/>
              </a:xfrm>
              <a:prstGeom prst="rect">
                <a:avLst/>
              </a:prstGeom>
              <a:noFill/>
              <a:ln>
                <a:noFill/>
              </a:ln>
            </p:spPr>
          </p:pic>
        </p:grpSp>
      </p:grpSp>
      <p:sp>
        <p:nvSpPr>
          <p:cNvPr id="641" name="Google Shape;641;p59"/>
          <p:cNvSpPr/>
          <p:nvPr/>
        </p:nvSpPr>
        <p:spPr>
          <a:xfrm>
            <a:off x="6857486" y="642952"/>
            <a:ext cx="12369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900" u="none" cap="none" strike="noStrike">
                <a:solidFill>
                  <a:srgbClr val="2EA4D7"/>
                </a:solidFill>
                <a:latin typeface="Montserrat"/>
                <a:ea typeface="Montserrat"/>
                <a:cs typeface="Montserrat"/>
                <a:sym typeface="Montserrat"/>
              </a:rPr>
              <a:t>EDUCATION</a:t>
            </a:r>
            <a:endParaRPr b="1" i="0" sz="900" u="none" cap="none" strike="noStrike">
              <a:solidFill>
                <a:srgbClr val="2EA4D7"/>
              </a:solidFill>
              <a:latin typeface="Montserrat"/>
              <a:ea typeface="Montserrat"/>
              <a:cs typeface="Montserrat"/>
              <a:sym typeface="Montserrat"/>
            </a:endParaRPr>
          </a:p>
        </p:txBody>
      </p:sp>
      <p:pic>
        <p:nvPicPr>
          <p:cNvPr id="642" name="Google Shape;642;p59"/>
          <p:cNvPicPr preferRelativeResize="0"/>
          <p:nvPr/>
        </p:nvPicPr>
        <p:blipFill rotWithShape="1">
          <a:blip r:embed="rId95">
            <a:alphaModFix/>
          </a:blip>
          <a:srcRect b="0" l="0" r="0" t="0"/>
          <a:stretch/>
        </p:blipFill>
        <p:spPr>
          <a:xfrm>
            <a:off x="7218110" y="1257156"/>
            <a:ext cx="515651" cy="341076"/>
          </a:xfrm>
          <a:prstGeom prst="rect">
            <a:avLst/>
          </a:prstGeom>
          <a:noFill/>
          <a:ln>
            <a:noFill/>
          </a:ln>
        </p:spPr>
      </p:pic>
      <p:pic>
        <p:nvPicPr>
          <p:cNvPr id="643" name="Google Shape;643;p59"/>
          <p:cNvPicPr preferRelativeResize="0"/>
          <p:nvPr/>
        </p:nvPicPr>
        <p:blipFill rotWithShape="1">
          <a:blip r:embed="rId96">
            <a:alphaModFix/>
          </a:blip>
          <a:srcRect b="0" l="0" r="0" t="0"/>
          <a:stretch/>
        </p:blipFill>
        <p:spPr>
          <a:xfrm>
            <a:off x="6985824" y="1708773"/>
            <a:ext cx="980225" cy="254639"/>
          </a:xfrm>
          <a:prstGeom prst="rect">
            <a:avLst/>
          </a:prstGeom>
          <a:noFill/>
          <a:ln>
            <a:noFill/>
          </a:ln>
        </p:spPr>
      </p:pic>
      <p:pic>
        <p:nvPicPr>
          <p:cNvPr id="644" name="Google Shape;644;p59"/>
          <p:cNvPicPr preferRelativeResize="0"/>
          <p:nvPr/>
        </p:nvPicPr>
        <p:blipFill rotWithShape="1">
          <a:blip r:embed="rId97">
            <a:alphaModFix/>
          </a:blip>
          <a:srcRect b="0" l="0" r="0" t="0"/>
          <a:stretch/>
        </p:blipFill>
        <p:spPr>
          <a:xfrm>
            <a:off x="7218111" y="2073953"/>
            <a:ext cx="515650" cy="323201"/>
          </a:xfrm>
          <a:prstGeom prst="rect">
            <a:avLst/>
          </a:prstGeom>
          <a:noFill/>
          <a:ln>
            <a:noFill/>
          </a:ln>
        </p:spPr>
      </p:pic>
      <p:pic>
        <p:nvPicPr>
          <p:cNvPr id="645" name="Google Shape;645;p59"/>
          <p:cNvPicPr preferRelativeResize="0"/>
          <p:nvPr/>
        </p:nvPicPr>
        <p:blipFill rotWithShape="1">
          <a:blip r:embed="rId98">
            <a:alphaModFix/>
          </a:blip>
          <a:srcRect b="0" l="0" r="0" t="0"/>
          <a:stretch/>
        </p:blipFill>
        <p:spPr>
          <a:xfrm>
            <a:off x="6960236" y="2507696"/>
            <a:ext cx="1031399" cy="193513"/>
          </a:xfrm>
          <a:prstGeom prst="rect">
            <a:avLst/>
          </a:prstGeom>
          <a:noFill/>
          <a:ln>
            <a:noFill/>
          </a:ln>
        </p:spPr>
      </p:pic>
      <p:pic>
        <p:nvPicPr>
          <p:cNvPr id="646" name="Google Shape;646;p59"/>
          <p:cNvPicPr preferRelativeResize="0"/>
          <p:nvPr/>
        </p:nvPicPr>
        <p:blipFill rotWithShape="1">
          <a:blip r:embed="rId99">
            <a:alphaModFix/>
          </a:blip>
          <a:srcRect b="0" l="0" r="0" t="0"/>
          <a:stretch/>
        </p:blipFill>
        <p:spPr>
          <a:xfrm>
            <a:off x="7305398" y="2811749"/>
            <a:ext cx="341075" cy="341075"/>
          </a:xfrm>
          <a:prstGeom prst="rect">
            <a:avLst/>
          </a:prstGeom>
          <a:noFill/>
          <a:ln>
            <a:noFill/>
          </a:ln>
        </p:spPr>
      </p:pic>
      <p:pic>
        <p:nvPicPr>
          <p:cNvPr id="647" name="Google Shape;647;p59"/>
          <p:cNvPicPr preferRelativeResize="0"/>
          <p:nvPr/>
        </p:nvPicPr>
        <p:blipFill rotWithShape="1">
          <a:blip r:embed="rId100">
            <a:alphaModFix/>
          </a:blip>
          <a:srcRect b="0" l="0" r="0" t="0"/>
          <a:stretch/>
        </p:blipFill>
        <p:spPr>
          <a:xfrm>
            <a:off x="7218111" y="3263365"/>
            <a:ext cx="515649" cy="515649"/>
          </a:xfrm>
          <a:prstGeom prst="rect">
            <a:avLst/>
          </a:prstGeom>
          <a:noFill/>
          <a:ln>
            <a:noFill/>
          </a:ln>
        </p:spPr>
      </p:pic>
      <p:pic>
        <p:nvPicPr>
          <p:cNvPr id="648" name="Google Shape;648;p59"/>
          <p:cNvPicPr preferRelativeResize="0"/>
          <p:nvPr/>
        </p:nvPicPr>
        <p:blipFill rotWithShape="1">
          <a:blip r:embed="rId101">
            <a:alphaModFix/>
          </a:blip>
          <a:srcRect b="0" l="0" r="0" t="0"/>
          <a:stretch/>
        </p:blipFill>
        <p:spPr>
          <a:xfrm>
            <a:off x="7074761" y="3840918"/>
            <a:ext cx="802350" cy="274210"/>
          </a:xfrm>
          <a:prstGeom prst="rect">
            <a:avLst/>
          </a:prstGeom>
          <a:noFill/>
          <a:ln>
            <a:noFill/>
          </a:ln>
        </p:spPr>
      </p:pic>
      <p:pic>
        <p:nvPicPr>
          <p:cNvPr id="649" name="Google Shape;649;p59"/>
          <p:cNvPicPr preferRelativeResize="0"/>
          <p:nvPr/>
        </p:nvPicPr>
        <p:blipFill rotWithShape="1">
          <a:blip r:embed="rId102">
            <a:alphaModFix/>
          </a:blip>
          <a:srcRect b="0" l="0" r="0" t="0"/>
          <a:stretch/>
        </p:blipFill>
        <p:spPr>
          <a:xfrm>
            <a:off x="7247923" y="4274307"/>
            <a:ext cx="456026" cy="203257"/>
          </a:xfrm>
          <a:prstGeom prst="rect">
            <a:avLst/>
          </a:prstGeom>
          <a:noFill/>
          <a:ln>
            <a:noFill/>
          </a:ln>
        </p:spPr>
      </p:pic>
      <p:pic>
        <p:nvPicPr>
          <p:cNvPr id="650" name="Google Shape;650;p59"/>
          <p:cNvPicPr preferRelativeResize="0"/>
          <p:nvPr/>
        </p:nvPicPr>
        <p:blipFill rotWithShape="1">
          <a:blip r:embed="rId103">
            <a:alphaModFix/>
          </a:blip>
          <a:srcRect b="0" l="0" r="0" t="0"/>
          <a:stretch/>
        </p:blipFill>
        <p:spPr>
          <a:xfrm>
            <a:off x="7183961" y="4588106"/>
            <a:ext cx="583950" cy="266483"/>
          </a:xfrm>
          <a:prstGeom prst="rect">
            <a:avLst/>
          </a:prstGeom>
          <a:noFill/>
          <a:ln>
            <a:noFill/>
          </a:ln>
        </p:spPr>
      </p:pic>
      <p:sp>
        <p:nvSpPr>
          <p:cNvPr id="651" name="Google Shape;651;p59"/>
          <p:cNvSpPr txBox="1"/>
          <p:nvPr/>
        </p:nvSpPr>
        <p:spPr>
          <a:xfrm>
            <a:off x="194581" y="112076"/>
            <a:ext cx="4693500" cy="60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lang="en" sz="2000">
                <a:solidFill>
                  <a:srgbClr val="2E75B5"/>
                </a:solidFill>
                <a:latin typeface="Montserrat Medium"/>
                <a:ea typeface="Montserrat Medium"/>
                <a:cs typeface="Montserrat Medium"/>
                <a:sym typeface="Montserrat Medium"/>
              </a:rPr>
              <a:t>The Company We Keep</a:t>
            </a:r>
            <a:endParaRPr b="0" i="0" sz="2000" u="none" cap="none" strike="noStrike">
              <a:solidFill>
                <a:srgbClr val="2E75B5"/>
              </a:solidFill>
              <a:latin typeface="Montserrat Medium"/>
              <a:ea typeface="Montserrat Medium"/>
              <a:cs typeface="Montserrat Medium"/>
              <a:sym typeface="Montserrat Medium"/>
            </a:endParaRPr>
          </a:p>
        </p:txBody>
      </p:sp>
      <p:cxnSp>
        <p:nvCxnSpPr>
          <p:cNvPr id="652" name="Google Shape;652;p59"/>
          <p:cNvCxnSpPr/>
          <p:nvPr/>
        </p:nvCxnSpPr>
        <p:spPr>
          <a:xfrm>
            <a:off x="3530975" y="412940"/>
            <a:ext cx="5325900" cy="0"/>
          </a:xfrm>
          <a:prstGeom prst="straightConnector1">
            <a:avLst/>
          </a:prstGeom>
          <a:noFill/>
          <a:ln cap="flat" cmpd="sng" w="9525">
            <a:solidFill>
              <a:srgbClr val="D9D9D9"/>
            </a:solidFill>
            <a:prstDash val="solid"/>
            <a:round/>
            <a:headEnd len="med" w="med" type="none"/>
            <a:tailEnd len="med" w="med" type="none"/>
          </a:ln>
        </p:spPr>
      </p:cxnSp>
      <p:sp>
        <p:nvSpPr>
          <p:cNvPr id="653" name="Google Shape;653;p59"/>
          <p:cNvSpPr txBox="1"/>
          <p:nvPr>
            <p:ph idx="12" type="sldNum"/>
          </p:nvPr>
        </p:nvSpPr>
        <p:spPr>
          <a:xfrm>
            <a:off x="85486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sz="700"/>
              <a:t>‹#›</a:t>
            </a:fld>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659" name="Google Shape;659;p60"/>
          <p:cNvSpPr txBox="1"/>
          <p:nvPr/>
        </p:nvSpPr>
        <p:spPr>
          <a:xfrm>
            <a:off x="892050" y="1035300"/>
            <a:ext cx="7359900" cy="17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2EA4D7"/>
                </a:solidFill>
                <a:latin typeface="Montserrat Medium"/>
                <a:ea typeface="Montserrat Medium"/>
                <a:cs typeface="Montserrat Medium"/>
                <a:sym typeface="Montserrat Medium"/>
              </a:rPr>
              <a:t>Thank you!</a:t>
            </a:r>
            <a:endParaRPr sz="5000">
              <a:solidFill>
                <a:srgbClr val="2EA4D7"/>
              </a:solidFill>
              <a:latin typeface="Montserrat Medium"/>
              <a:ea typeface="Montserrat Medium"/>
              <a:cs typeface="Montserrat Medium"/>
              <a:sym typeface="Montserrat Medium"/>
            </a:endParaRPr>
          </a:p>
        </p:txBody>
      </p:sp>
      <p:pic>
        <p:nvPicPr>
          <p:cNvPr descr="A picture containing text, sign, outdoor&#10;&#10;Description automatically generated" id="660" name="Google Shape;660;p60"/>
          <p:cNvPicPr preferRelativeResize="0"/>
          <p:nvPr/>
        </p:nvPicPr>
        <p:blipFill rotWithShape="1">
          <a:blip r:embed="rId3">
            <a:alphaModFix/>
          </a:blip>
          <a:srcRect b="0" l="0" r="0" t="24477"/>
          <a:stretch/>
        </p:blipFill>
        <p:spPr>
          <a:xfrm>
            <a:off x="2993999" y="2771981"/>
            <a:ext cx="3180376" cy="618819"/>
          </a:xfrm>
          <a:prstGeom prst="rect">
            <a:avLst/>
          </a:prstGeom>
          <a:noFill/>
          <a:ln>
            <a:noFill/>
          </a:ln>
        </p:spPr>
      </p:pic>
      <p:pic>
        <p:nvPicPr>
          <p:cNvPr id="661" name="Google Shape;661;p60"/>
          <p:cNvPicPr preferRelativeResize="0"/>
          <p:nvPr/>
        </p:nvPicPr>
        <p:blipFill rotWithShape="1">
          <a:blip r:embed="rId4">
            <a:alphaModFix/>
          </a:blip>
          <a:srcRect b="0" l="0" r="0" t="0"/>
          <a:stretch/>
        </p:blipFill>
        <p:spPr>
          <a:xfrm>
            <a:off x="3217210" y="2618825"/>
            <a:ext cx="870413" cy="1646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Blue.jpg" id="666" name="Google Shape;666;p61"/>
          <p:cNvPicPr preferRelativeResize="0"/>
          <p:nvPr/>
        </p:nvPicPr>
        <p:blipFill rotWithShape="1">
          <a:blip r:embed="rId3">
            <a:alphaModFix/>
          </a:blip>
          <a:srcRect b="0" l="0" r="0" t="0"/>
          <a:stretch/>
        </p:blipFill>
        <p:spPr>
          <a:xfrm>
            <a:off x="0" y="0"/>
            <a:ext cx="9144000" cy="6857999"/>
          </a:xfrm>
          <a:prstGeom prst="rect">
            <a:avLst/>
          </a:prstGeom>
          <a:noFill/>
          <a:ln>
            <a:noFill/>
          </a:ln>
        </p:spPr>
      </p:pic>
      <p:sp>
        <p:nvSpPr>
          <p:cNvPr id="667" name="Google Shape;667;p61"/>
          <p:cNvSpPr txBox="1"/>
          <p:nvPr>
            <p:ph idx="4294967295" type="body"/>
          </p:nvPr>
        </p:nvSpPr>
        <p:spPr>
          <a:xfrm>
            <a:off x="2256000" y="2109450"/>
            <a:ext cx="4632000" cy="9246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800">
                <a:solidFill>
                  <a:srgbClr val="FFFFFF"/>
                </a:solidFill>
                <a:latin typeface="Montserrat"/>
                <a:ea typeface="Montserrat"/>
                <a:cs typeface="Montserrat"/>
                <a:sym typeface="Montserrat"/>
              </a:rPr>
              <a:t>Appendix:</a:t>
            </a:r>
            <a:endParaRPr sz="2800">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Clr>
                <a:schemeClr val="dk1"/>
              </a:buClr>
              <a:buSzPts val="1100"/>
              <a:buFont typeface="Arial"/>
              <a:buNone/>
            </a:pPr>
            <a:r>
              <a:rPr lang="en" sz="2800">
                <a:solidFill>
                  <a:srgbClr val="FFFFFF"/>
                </a:solidFill>
                <a:latin typeface="Montserrat"/>
                <a:ea typeface="Montserrat"/>
                <a:cs typeface="Montserrat"/>
                <a:sym typeface="Montserrat"/>
              </a:rPr>
              <a:t>Data Solutions &amp; Case Studies</a:t>
            </a:r>
            <a:endParaRPr sz="2800">
              <a:solidFill>
                <a:srgbClr val="FFFFFF"/>
              </a:solidFill>
              <a:latin typeface="Montserrat"/>
              <a:ea typeface="Montserrat"/>
              <a:cs typeface="Montserrat"/>
              <a:sym typeface="Montserrat"/>
            </a:endParaRPr>
          </a:p>
        </p:txBody>
      </p:sp>
      <p:pic>
        <p:nvPicPr>
          <p:cNvPr id="668" name="Google Shape;668;p61"/>
          <p:cNvPicPr preferRelativeResize="0"/>
          <p:nvPr/>
        </p:nvPicPr>
        <p:blipFill rotWithShape="1">
          <a:blip r:embed="rId4">
            <a:alphaModFix/>
          </a:blip>
          <a:srcRect b="0" l="0" r="0" t="0"/>
          <a:stretch/>
        </p:blipFill>
        <p:spPr>
          <a:xfrm>
            <a:off x="197284" y="6340765"/>
            <a:ext cx="1250515" cy="452773"/>
          </a:xfrm>
          <a:prstGeom prst="rect">
            <a:avLst/>
          </a:prstGeom>
          <a:noFill/>
          <a:ln>
            <a:noFill/>
          </a:ln>
        </p:spPr>
      </p:pic>
      <p:sp>
        <p:nvSpPr>
          <p:cNvPr id="669" name="Google Shape;669;p61"/>
          <p:cNvSpPr txBox="1"/>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62"/>
          <p:cNvPicPr preferRelativeResize="0"/>
          <p:nvPr/>
        </p:nvPicPr>
        <p:blipFill>
          <a:blip r:embed="rId3">
            <a:alphaModFix/>
          </a:blip>
          <a:stretch>
            <a:fillRect/>
          </a:stretch>
        </p:blipFill>
        <p:spPr>
          <a:xfrm>
            <a:off x="1443764" y="0"/>
            <a:ext cx="7705866" cy="5143502"/>
          </a:xfrm>
          <a:prstGeom prst="rect">
            <a:avLst/>
          </a:prstGeom>
          <a:noFill/>
          <a:ln>
            <a:noFill/>
          </a:ln>
        </p:spPr>
      </p:pic>
      <p:sp>
        <p:nvSpPr>
          <p:cNvPr id="675" name="Google Shape;675;p62"/>
          <p:cNvSpPr txBox="1"/>
          <p:nvPr/>
        </p:nvSpPr>
        <p:spPr>
          <a:xfrm>
            <a:off x="332944" y="4809100"/>
            <a:ext cx="10230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aseline="30000" i="1" lang="en" sz="800">
                <a:solidFill>
                  <a:srgbClr val="9E9E9E"/>
                </a:solidFill>
                <a:latin typeface="Open Sans Light"/>
                <a:ea typeface="Open Sans Light"/>
                <a:cs typeface="Open Sans Light"/>
                <a:sym typeface="Open Sans Light"/>
              </a:rPr>
              <a:t>*</a:t>
            </a:r>
            <a:r>
              <a:rPr i="1" lang="en" sz="800" u="sng">
                <a:solidFill>
                  <a:srgbClr val="9E9E9E"/>
                </a:solidFill>
                <a:latin typeface="Open Sans Light"/>
                <a:ea typeface="Open Sans Light"/>
                <a:cs typeface="Open Sans Light"/>
                <a:sym typeface="Open Sans Light"/>
                <a:hlinkClick r:id="rId4">
                  <a:extLst>
                    <a:ext uri="{A12FA001-AC4F-418D-AE19-62706E023703}">
                      <ahyp:hlinkClr val="tx"/>
                    </a:ext>
                  </a:extLst>
                </a:hlinkClick>
              </a:rPr>
              <a:t>Ad Perceptions</a:t>
            </a:r>
            <a:endParaRPr i="1" sz="800">
              <a:solidFill>
                <a:srgbClr val="9E9E9E"/>
              </a:solidFill>
              <a:latin typeface="Open Sans Light"/>
              <a:ea typeface="Open Sans Light"/>
              <a:cs typeface="Open Sans Light"/>
              <a:sym typeface="Open Sans Light"/>
            </a:endParaRPr>
          </a:p>
        </p:txBody>
      </p:sp>
      <p:sp>
        <p:nvSpPr>
          <p:cNvPr id="676" name="Google Shape;676;p62"/>
          <p:cNvSpPr/>
          <p:nvPr/>
        </p:nvSpPr>
        <p:spPr>
          <a:xfrm>
            <a:off x="0" y="343800"/>
            <a:ext cx="4416000" cy="4455900"/>
          </a:xfrm>
          <a:prstGeom prst="rect">
            <a:avLst/>
          </a:prstGeom>
          <a:solidFill>
            <a:srgbClr val="2E75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2"/>
          <p:cNvSpPr txBox="1"/>
          <p:nvPr>
            <p:ph type="title"/>
          </p:nvPr>
        </p:nvSpPr>
        <p:spPr>
          <a:xfrm>
            <a:off x="361880" y="449660"/>
            <a:ext cx="382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Montserrat ExtraLight"/>
                <a:ea typeface="Montserrat ExtraLight"/>
                <a:cs typeface="Montserrat ExtraLight"/>
                <a:sym typeface="Montserrat ExtraLight"/>
              </a:rPr>
              <a:t>Identity Resolution</a:t>
            </a:r>
            <a:endParaRPr sz="2400">
              <a:solidFill>
                <a:srgbClr val="FFFFFF"/>
              </a:solidFill>
              <a:latin typeface="Montserrat ExtraLight"/>
              <a:ea typeface="Montserrat ExtraLight"/>
              <a:cs typeface="Montserrat ExtraLight"/>
              <a:sym typeface="Montserrat ExtraLight"/>
            </a:endParaRPr>
          </a:p>
        </p:txBody>
      </p:sp>
      <p:sp>
        <p:nvSpPr>
          <p:cNvPr id="678" name="Google Shape;678;p62"/>
          <p:cNvSpPr txBox="1"/>
          <p:nvPr/>
        </p:nvSpPr>
        <p:spPr>
          <a:xfrm>
            <a:off x="345900" y="1097297"/>
            <a:ext cx="3724200" cy="235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True identity resolution starts with our human identity graph. </a:t>
            </a:r>
            <a:endParaRPr sz="1100">
              <a:solidFill>
                <a:srgbClr val="FFFFFF"/>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100">
              <a:solidFill>
                <a:srgbClr val="FFFFFF"/>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On average, advertisers rely on four or more providers to obtain a holistic customer view.</a:t>
            </a:r>
            <a:r>
              <a:rPr baseline="30000" lang="en" sz="1100">
                <a:solidFill>
                  <a:srgbClr val="FFFFFF"/>
                </a:solidFill>
                <a:latin typeface="Open Sans Light"/>
                <a:ea typeface="Open Sans Light"/>
                <a:cs typeface="Open Sans Light"/>
                <a:sym typeface="Open Sans Light"/>
              </a:rPr>
              <a:t>*</a:t>
            </a:r>
            <a:r>
              <a:rPr lang="en" sz="1100">
                <a:solidFill>
                  <a:srgbClr val="FFFFFF"/>
                </a:solidFill>
                <a:latin typeface="Open Sans Light"/>
                <a:ea typeface="Open Sans Light"/>
                <a:cs typeface="Open Sans Light"/>
                <a:sym typeface="Open Sans Light"/>
              </a:rPr>
              <a:t> With us,  you only have to work with one provider because of our unique human identity graph.</a:t>
            </a:r>
            <a:endParaRPr sz="1100">
              <a:solidFill>
                <a:srgbClr val="FFFFFF"/>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100">
              <a:solidFill>
                <a:srgbClr val="FFFFF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Many providers resolve identities using methods that do not accurately represent people's true identities such as:</a:t>
            </a:r>
            <a:endParaRPr sz="1100">
              <a:solidFill>
                <a:srgbClr val="FFFFFF"/>
              </a:solidFill>
              <a:latin typeface="Open Sans Light"/>
              <a:ea typeface="Open Sans Light"/>
              <a:cs typeface="Open Sans Light"/>
              <a:sym typeface="Open Sans Light"/>
            </a:endParaRPr>
          </a:p>
          <a:p>
            <a:pPr indent="-298450" lvl="0" marL="457200" marR="0" rtl="0" algn="l">
              <a:lnSpc>
                <a:spcPct val="115000"/>
              </a:lnSpc>
              <a:spcBef>
                <a:spcPts val="100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 Persona-matching</a:t>
            </a:r>
            <a:endParaRPr sz="1100">
              <a:solidFill>
                <a:srgbClr val="FFFFFF"/>
              </a:solidFill>
              <a:latin typeface="Open Sans Light"/>
              <a:ea typeface="Open Sans Light"/>
              <a:cs typeface="Open Sans Light"/>
              <a:sym typeface="Open Sans Light"/>
            </a:endParaRPr>
          </a:p>
          <a:p>
            <a:pPr indent="-298450" lvl="0" marL="457200" marR="0" rtl="0" algn="l">
              <a:lnSpc>
                <a:spcPct val="115000"/>
              </a:lnSpc>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 Postal address-matching</a:t>
            </a:r>
            <a:endParaRPr sz="1100">
              <a:solidFill>
                <a:srgbClr val="FFFFFF"/>
              </a:solidFill>
              <a:latin typeface="Open Sans Light"/>
              <a:ea typeface="Open Sans Light"/>
              <a:cs typeface="Open Sans Light"/>
              <a:sym typeface="Open Sans Light"/>
            </a:endParaRPr>
          </a:p>
          <a:p>
            <a:pPr indent="-298450" lvl="0" marL="457200" marR="0" rtl="0" algn="l">
              <a:lnSpc>
                <a:spcPct val="115000"/>
              </a:lnSpc>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 Cookies</a:t>
            </a:r>
            <a:endParaRPr sz="1100">
              <a:solidFill>
                <a:srgbClr val="FFFFF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1100">
              <a:solidFill>
                <a:srgbClr val="FFFFF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Our profiles are created by connecting an individual's email address to their actual digital, mobile, and offline behavior. This is </a:t>
            </a:r>
            <a:r>
              <a:rPr lang="en" sz="1100">
                <a:solidFill>
                  <a:srgbClr val="FFFFFF"/>
                </a:solidFill>
                <a:latin typeface="Open Sans"/>
                <a:ea typeface="Open Sans"/>
                <a:cs typeface="Open Sans"/>
                <a:sym typeface="Open Sans"/>
              </a:rPr>
              <a:t>true identity resolution</a:t>
            </a:r>
            <a:r>
              <a:rPr lang="en" sz="1100">
                <a:solidFill>
                  <a:srgbClr val="FFFFFF"/>
                </a:solidFill>
                <a:latin typeface="Open Sans Light"/>
                <a:ea typeface="Open Sans Light"/>
                <a:cs typeface="Open Sans Light"/>
                <a:sym typeface="Open Sans Light"/>
              </a:rPr>
              <a:t>.</a:t>
            </a:r>
            <a:endParaRPr sz="1100">
              <a:solidFill>
                <a:srgbClr val="FFFFFF"/>
              </a:solidFill>
              <a:latin typeface="Open Sans Light"/>
              <a:ea typeface="Open Sans Light"/>
              <a:cs typeface="Open Sans Light"/>
              <a:sym typeface="Open Sa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63"/>
          <p:cNvPicPr preferRelativeResize="0"/>
          <p:nvPr/>
        </p:nvPicPr>
        <p:blipFill rotWithShape="1">
          <a:blip r:embed="rId3">
            <a:alphaModFix/>
          </a:blip>
          <a:srcRect b="0" l="9793" r="16072" t="25188"/>
          <a:stretch/>
        </p:blipFill>
        <p:spPr>
          <a:xfrm>
            <a:off x="0" y="0"/>
            <a:ext cx="7844902" cy="5143501"/>
          </a:xfrm>
          <a:prstGeom prst="rect">
            <a:avLst/>
          </a:prstGeom>
          <a:noFill/>
          <a:ln>
            <a:noFill/>
          </a:ln>
        </p:spPr>
      </p:pic>
      <p:sp>
        <p:nvSpPr>
          <p:cNvPr id="684" name="Google Shape;684;p63"/>
          <p:cNvSpPr txBox="1"/>
          <p:nvPr/>
        </p:nvSpPr>
        <p:spPr>
          <a:xfrm>
            <a:off x="0" y="-630850"/>
            <a:ext cx="3724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rPr>
              <a:t>DATA ENRICHMENT SLIDE</a:t>
            </a:r>
            <a:endParaRPr b="1" sz="1600">
              <a:solidFill>
                <a:srgbClr val="FF0000"/>
              </a:solidFill>
            </a:endParaRPr>
          </a:p>
        </p:txBody>
      </p:sp>
      <p:sp>
        <p:nvSpPr>
          <p:cNvPr id="685" name="Google Shape;685;p63"/>
          <p:cNvSpPr/>
          <p:nvPr/>
        </p:nvSpPr>
        <p:spPr>
          <a:xfrm>
            <a:off x="4753125" y="982575"/>
            <a:ext cx="4416000" cy="3445800"/>
          </a:xfrm>
          <a:prstGeom prst="rect">
            <a:avLst/>
          </a:prstGeom>
          <a:solidFill>
            <a:srgbClr val="2E75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3"/>
          <p:cNvSpPr txBox="1"/>
          <p:nvPr>
            <p:ph type="title"/>
          </p:nvPr>
        </p:nvSpPr>
        <p:spPr>
          <a:xfrm>
            <a:off x="5191375" y="1198814"/>
            <a:ext cx="31794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FFFFFF"/>
                </a:solidFill>
                <a:latin typeface="Montserrat ExtraLight"/>
                <a:ea typeface="Montserrat ExtraLight"/>
                <a:cs typeface="Montserrat ExtraLight"/>
                <a:sym typeface="Montserrat ExtraLight"/>
              </a:rPr>
              <a:t>Data Enrichment</a:t>
            </a:r>
            <a:endParaRPr sz="2400">
              <a:solidFill>
                <a:srgbClr val="FFFFFF"/>
              </a:solidFill>
              <a:latin typeface="Montserrat ExtraLight"/>
              <a:ea typeface="Montserrat ExtraLight"/>
              <a:cs typeface="Montserrat ExtraLight"/>
              <a:sym typeface="Montserrat ExtraLight"/>
            </a:endParaRPr>
          </a:p>
        </p:txBody>
      </p:sp>
      <p:sp>
        <p:nvSpPr>
          <p:cNvPr id="687" name="Google Shape;687;p63"/>
          <p:cNvSpPr txBox="1"/>
          <p:nvPr/>
        </p:nvSpPr>
        <p:spPr>
          <a:xfrm>
            <a:off x="5191375" y="1797425"/>
            <a:ext cx="3604200" cy="23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rgbClr val="FFFFFF"/>
                </a:solidFill>
                <a:latin typeface="Open Sans Light"/>
                <a:ea typeface="Open Sans Light"/>
                <a:cs typeface="Open Sans Light"/>
                <a:sym typeface="Open Sans Light"/>
              </a:rPr>
              <a:t>We match your consumer data </a:t>
            </a:r>
            <a:r>
              <a:rPr lang="en" sz="1100">
                <a:solidFill>
                  <a:srgbClr val="FFFFFF"/>
                </a:solidFill>
                <a:latin typeface="Open Sans Light"/>
                <a:ea typeface="Open Sans Light"/>
                <a:cs typeface="Open Sans Light"/>
                <a:sym typeface="Open Sans Light"/>
              </a:rPr>
              <a:t>to our</a:t>
            </a:r>
            <a:r>
              <a:rPr lang="en" sz="1100">
                <a:solidFill>
                  <a:srgbClr val="FFFFFF"/>
                </a:solidFill>
                <a:latin typeface="Open Sans Light"/>
                <a:ea typeface="Open Sans Light"/>
                <a:cs typeface="Open Sans Light"/>
                <a:sym typeface="Open Sans Light"/>
              </a:rPr>
              <a:t> premium audience database to provide deeper insights about your customers and prospects. With a more complete picture into your customers and their interests, you can reach them on a more personal, individual level.</a:t>
            </a:r>
            <a:endParaRPr sz="1100">
              <a:solidFill>
                <a:srgbClr val="FFFFFF"/>
              </a:solidFill>
              <a:latin typeface="Open Sans Light"/>
              <a:ea typeface="Open Sans Light"/>
              <a:cs typeface="Open Sans Light"/>
              <a:sym typeface="Open Sans Light"/>
            </a:endParaRPr>
          </a:p>
          <a:p>
            <a:pPr indent="0" lvl="0" marL="0" rtl="0" algn="l">
              <a:spcBef>
                <a:spcPts val="0"/>
              </a:spcBef>
              <a:spcAft>
                <a:spcPts val="0"/>
              </a:spcAft>
              <a:buClr>
                <a:srgbClr val="000000"/>
              </a:buClr>
              <a:buSzPts val="1100"/>
              <a:buFont typeface="Arial"/>
              <a:buNone/>
            </a:pPr>
            <a:r>
              <a:t/>
            </a:r>
            <a:endParaRPr sz="1100">
              <a:solidFill>
                <a:srgbClr val="FFFFFF"/>
              </a:solidFill>
              <a:latin typeface="Open Sans Light"/>
              <a:ea typeface="Open Sans Light"/>
              <a:cs typeface="Open Sans Light"/>
              <a:sym typeface="Open Sans Light"/>
            </a:endParaRPr>
          </a:p>
          <a:p>
            <a:pPr indent="0" lvl="0" marL="0" rtl="0" algn="l">
              <a:spcBef>
                <a:spcPts val="0"/>
              </a:spcBef>
              <a:spcAft>
                <a:spcPts val="0"/>
              </a:spcAft>
              <a:buClr>
                <a:srgbClr val="000000"/>
              </a:buClr>
              <a:buSzPts val="1100"/>
              <a:buFont typeface="Arial"/>
              <a:buNone/>
            </a:pPr>
            <a:r>
              <a:rPr lang="en" sz="1100">
                <a:solidFill>
                  <a:srgbClr val="FFFFFF"/>
                </a:solidFill>
                <a:latin typeface="Open Sans Light"/>
                <a:ea typeface="Open Sans Light"/>
                <a:cs typeface="Open Sans Light"/>
                <a:sym typeface="Open Sans Light"/>
              </a:rPr>
              <a:t>We enrich your data by with unique identifiers such as:</a:t>
            </a:r>
            <a:endParaRPr sz="1100">
              <a:solidFill>
                <a:srgbClr val="FFFFFF"/>
              </a:solidFill>
              <a:latin typeface="Open Sans Light"/>
              <a:ea typeface="Open Sans Light"/>
              <a:cs typeface="Open Sans Light"/>
              <a:sym typeface="Open Sans Light"/>
            </a:endParaRPr>
          </a:p>
          <a:p>
            <a:pPr indent="-298450" lvl="0" marL="457200" rtl="0" algn="l">
              <a:lnSpc>
                <a:spcPct val="115000"/>
              </a:lnSpc>
              <a:spcBef>
                <a:spcPts val="100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Email address</a:t>
            </a:r>
            <a:endParaRPr sz="1100">
              <a:solidFill>
                <a:srgbClr val="FFFFFF"/>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Mobile device ID</a:t>
            </a:r>
            <a:endParaRPr sz="1100">
              <a:solidFill>
                <a:srgbClr val="FFFFFF"/>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First &amp; last name</a:t>
            </a:r>
            <a:endParaRPr sz="1100">
              <a:solidFill>
                <a:srgbClr val="FFFFFF"/>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Postal address</a:t>
            </a:r>
            <a:endParaRPr sz="1100">
              <a:solidFill>
                <a:srgbClr val="FFFFFF"/>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rgbClr val="000000"/>
              </a:buClr>
              <a:buSzPts val="1100"/>
              <a:buFont typeface="Arial"/>
              <a:buNone/>
            </a:pPr>
            <a:r>
              <a:t/>
            </a:r>
            <a:endParaRPr sz="11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rgbClr val="000000"/>
              </a:buClr>
              <a:buSzPts val="1100"/>
              <a:buFont typeface="Arial"/>
              <a:buNone/>
            </a:pPr>
            <a:r>
              <a:t/>
            </a:r>
            <a:endParaRPr sz="1100">
              <a:solidFill>
                <a:srgbClr val="333333"/>
              </a:solidFill>
              <a:latin typeface="Open Sans Light"/>
              <a:ea typeface="Open Sans Light"/>
              <a:cs typeface="Open Sans Light"/>
              <a:sym typeface="Open Sa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64"/>
          <p:cNvPicPr preferRelativeResize="0"/>
          <p:nvPr/>
        </p:nvPicPr>
        <p:blipFill rotWithShape="1">
          <a:blip r:embed="rId3">
            <a:alphaModFix/>
          </a:blip>
          <a:srcRect b="0" l="0" r="0" t="0"/>
          <a:stretch/>
        </p:blipFill>
        <p:spPr>
          <a:xfrm flipH="1">
            <a:off x="1449962" y="0"/>
            <a:ext cx="7717156" cy="5143501"/>
          </a:xfrm>
          <a:prstGeom prst="rect">
            <a:avLst/>
          </a:prstGeom>
          <a:noFill/>
          <a:ln>
            <a:noFill/>
          </a:ln>
        </p:spPr>
      </p:pic>
      <p:sp>
        <p:nvSpPr>
          <p:cNvPr id="693" name="Google Shape;693;p64"/>
          <p:cNvSpPr/>
          <p:nvPr/>
        </p:nvSpPr>
        <p:spPr>
          <a:xfrm>
            <a:off x="0" y="693600"/>
            <a:ext cx="4416000" cy="3676200"/>
          </a:xfrm>
          <a:prstGeom prst="rect">
            <a:avLst/>
          </a:prstGeom>
          <a:solidFill>
            <a:srgbClr val="2E75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4"/>
          <p:cNvSpPr txBox="1"/>
          <p:nvPr>
            <p:ph type="title"/>
          </p:nvPr>
        </p:nvSpPr>
        <p:spPr>
          <a:xfrm>
            <a:off x="361880" y="842350"/>
            <a:ext cx="382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Montserrat ExtraLight"/>
                <a:ea typeface="Montserrat ExtraLight"/>
                <a:cs typeface="Montserrat ExtraLight"/>
                <a:sym typeface="Montserrat ExtraLight"/>
              </a:rPr>
              <a:t>Lookalike Audiences</a:t>
            </a:r>
            <a:endParaRPr sz="2400">
              <a:solidFill>
                <a:srgbClr val="FFFFFF"/>
              </a:solidFill>
              <a:latin typeface="Montserrat ExtraLight"/>
              <a:ea typeface="Montserrat ExtraLight"/>
              <a:cs typeface="Montserrat ExtraLight"/>
              <a:sym typeface="Montserrat ExtraLight"/>
            </a:endParaRPr>
          </a:p>
        </p:txBody>
      </p:sp>
      <p:sp>
        <p:nvSpPr>
          <p:cNvPr id="695" name="Google Shape;695;p64"/>
          <p:cNvSpPr txBox="1"/>
          <p:nvPr/>
        </p:nvSpPr>
        <p:spPr>
          <a:xfrm>
            <a:off x="0" y="-677075"/>
            <a:ext cx="3724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rPr>
              <a:t>DATA ENRICHMENT SLIDE</a:t>
            </a:r>
            <a:endParaRPr b="1" sz="1600">
              <a:solidFill>
                <a:srgbClr val="FF0000"/>
              </a:solidFill>
            </a:endParaRPr>
          </a:p>
        </p:txBody>
      </p:sp>
      <p:sp>
        <p:nvSpPr>
          <p:cNvPr id="696" name="Google Shape;696;p64"/>
          <p:cNvSpPr txBox="1"/>
          <p:nvPr/>
        </p:nvSpPr>
        <p:spPr>
          <a:xfrm>
            <a:off x="361880" y="1407725"/>
            <a:ext cx="3724200" cy="235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100">
                <a:solidFill>
                  <a:srgbClr val="FFFFFF"/>
                </a:solidFill>
                <a:latin typeface="Open Sans Light"/>
                <a:ea typeface="Open Sans Light"/>
                <a:cs typeface="Open Sans Light"/>
                <a:sym typeface="Open Sans Light"/>
              </a:rPr>
              <a:t>We  analyze your existing customers and prospects to build audiences who represent similar consumer profiles new, highly qualified people most likely to be interested in your products and services.</a:t>
            </a:r>
            <a:endParaRPr sz="1100">
              <a:solidFill>
                <a:srgbClr val="FFFFFF"/>
              </a:solidFill>
              <a:latin typeface="Open Sans Light"/>
              <a:ea typeface="Open Sans Light"/>
              <a:cs typeface="Open Sans Light"/>
              <a:sym typeface="Open Sans Light"/>
            </a:endParaRPr>
          </a:p>
          <a:p>
            <a:pPr indent="0" lvl="0" marL="0" rtl="0" algn="l">
              <a:lnSpc>
                <a:spcPct val="100000"/>
              </a:lnSpc>
              <a:spcBef>
                <a:spcPts val="0"/>
              </a:spcBef>
              <a:spcAft>
                <a:spcPts val="0"/>
              </a:spcAft>
              <a:buClr>
                <a:srgbClr val="000000"/>
              </a:buClr>
              <a:buSzPts val="1100"/>
              <a:buFont typeface="Arial"/>
              <a:buNone/>
            </a:pPr>
            <a:r>
              <a:t/>
            </a:r>
            <a:endParaRPr sz="1100">
              <a:solidFill>
                <a:srgbClr val="FFFFFF"/>
              </a:solidFill>
              <a:latin typeface="Open Sans Light"/>
              <a:ea typeface="Open Sans Light"/>
              <a:cs typeface="Open Sans Light"/>
              <a:sym typeface="Open Sans Light"/>
            </a:endParaRPr>
          </a:p>
          <a:p>
            <a:pPr indent="0" lvl="0" marL="0" rtl="0" algn="l">
              <a:lnSpc>
                <a:spcPct val="100000"/>
              </a:lnSpc>
              <a:spcBef>
                <a:spcPts val="0"/>
              </a:spcBef>
              <a:spcAft>
                <a:spcPts val="0"/>
              </a:spcAft>
              <a:buClr>
                <a:srgbClr val="000000"/>
              </a:buClr>
              <a:buSzPts val="1100"/>
              <a:buFont typeface="Arial"/>
              <a:buNone/>
            </a:pPr>
            <a:r>
              <a:rPr lang="en" sz="1100">
                <a:solidFill>
                  <a:srgbClr val="FFFFFF"/>
                </a:solidFill>
                <a:latin typeface="Open Sans Light"/>
                <a:ea typeface="Open Sans Light"/>
                <a:cs typeface="Open Sans Light"/>
                <a:sym typeface="Open Sans Light"/>
              </a:rPr>
              <a:t>Use Lookalike audiences to:</a:t>
            </a:r>
            <a:br>
              <a:rPr lang="en" sz="1100">
                <a:solidFill>
                  <a:srgbClr val="FFFFFF"/>
                </a:solidFill>
                <a:latin typeface="Open Sans Light"/>
                <a:ea typeface="Open Sans Light"/>
                <a:cs typeface="Open Sans Light"/>
                <a:sym typeface="Open Sans Light"/>
              </a:rPr>
            </a:br>
            <a:endParaRPr sz="1100">
              <a:solidFill>
                <a:srgbClr val="FFFFFF"/>
              </a:solidFill>
              <a:latin typeface="Open Sans Light"/>
              <a:ea typeface="Open Sans Light"/>
              <a:cs typeface="Open Sans Light"/>
              <a:sym typeface="Open Sans Light"/>
            </a:endParaRPr>
          </a:p>
          <a:p>
            <a:pPr indent="-207009" lvl="0" marL="365760" rtl="0" algn="l">
              <a:lnSpc>
                <a:spcPct val="100000"/>
              </a:lnSpc>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Expand your reach with new customers who mirror your own</a:t>
            </a:r>
            <a:endParaRPr sz="1100">
              <a:solidFill>
                <a:srgbClr val="FFFFFF"/>
              </a:solidFill>
              <a:latin typeface="Open Sans Light"/>
              <a:ea typeface="Open Sans Light"/>
              <a:cs typeface="Open Sans Light"/>
              <a:sym typeface="Open Sans Light"/>
            </a:endParaRPr>
          </a:p>
          <a:p>
            <a:pPr indent="-207009" lvl="0" marL="365760" rtl="0" algn="l">
              <a:lnSpc>
                <a:spcPct val="100000"/>
              </a:lnSpc>
              <a:spcBef>
                <a:spcPts val="100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Drive conversion by reaching even more people likely to be interested in your business</a:t>
            </a:r>
            <a:endParaRPr sz="1100">
              <a:solidFill>
                <a:srgbClr val="FFFFFF"/>
              </a:solidFill>
              <a:latin typeface="Open Sans Light"/>
              <a:ea typeface="Open Sans Light"/>
              <a:cs typeface="Open Sans Light"/>
              <a:sym typeface="Open Sans Light"/>
            </a:endParaRPr>
          </a:p>
          <a:p>
            <a:pPr indent="-207009" lvl="0" marL="365760" rtl="0" algn="l">
              <a:lnSpc>
                <a:spcPct val="100000"/>
              </a:lnSpc>
              <a:spcBef>
                <a:spcPts val="1000"/>
              </a:spcBef>
              <a:spcAft>
                <a:spcPts val="100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Gain deeper insights into your customers’ preferences, interests and behaviors</a:t>
            </a:r>
            <a:endParaRPr sz="1100">
              <a:solidFill>
                <a:srgbClr val="FFFFFF"/>
              </a:solidFill>
              <a:latin typeface="Open Sans Light"/>
              <a:ea typeface="Open Sans Light"/>
              <a:cs typeface="Open Sans Light"/>
              <a:sym typeface="Open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65"/>
          <p:cNvSpPr/>
          <p:nvPr/>
        </p:nvSpPr>
        <p:spPr>
          <a:xfrm>
            <a:off x="1229733" y="1215725"/>
            <a:ext cx="11760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ARTS &amp; CRAFTS</a:t>
            </a:r>
            <a:endParaRPr sz="900">
              <a:solidFill>
                <a:srgbClr val="FFFFFF"/>
              </a:solidFill>
              <a:latin typeface="Montserrat Medium"/>
              <a:ea typeface="Montserrat Medium"/>
              <a:cs typeface="Montserrat Medium"/>
              <a:sym typeface="Montserrat Medium"/>
            </a:endParaRPr>
          </a:p>
        </p:txBody>
      </p:sp>
      <p:sp>
        <p:nvSpPr>
          <p:cNvPr id="702" name="Google Shape;702;p65"/>
          <p:cNvSpPr/>
          <p:nvPr/>
        </p:nvSpPr>
        <p:spPr>
          <a:xfrm>
            <a:off x="819696" y="1207320"/>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65"/>
          <p:cNvSpPr/>
          <p:nvPr/>
        </p:nvSpPr>
        <p:spPr>
          <a:xfrm>
            <a:off x="838632" y="1225622"/>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6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2E75B5"/>
                </a:solidFill>
                <a:latin typeface="Montserrat Medium"/>
                <a:ea typeface="Montserrat Medium"/>
                <a:cs typeface="Montserrat Medium"/>
                <a:sym typeface="Montserrat Medium"/>
              </a:rPr>
              <a:t>Over 500 Unique Audience Segments</a:t>
            </a:r>
            <a:endParaRPr sz="2500">
              <a:solidFill>
                <a:srgbClr val="2E75B5"/>
              </a:solidFill>
              <a:latin typeface="Montserrat Medium"/>
              <a:ea typeface="Montserrat Medium"/>
              <a:cs typeface="Montserrat Medium"/>
              <a:sym typeface="Montserrat Medium"/>
            </a:endParaRPr>
          </a:p>
        </p:txBody>
      </p:sp>
      <p:sp>
        <p:nvSpPr>
          <p:cNvPr id="705" name="Google Shape;705;p65"/>
          <p:cNvSpPr txBox="1"/>
          <p:nvPr/>
        </p:nvSpPr>
        <p:spPr>
          <a:xfrm>
            <a:off x="998908" y="1340644"/>
            <a:ext cx="1883400" cy="1520100"/>
          </a:xfrm>
          <a:prstGeom prst="rect">
            <a:avLst/>
          </a:prstGeom>
          <a:noFill/>
          <a:ln>
            <a:noFill/>
          </a:ln>
        </p:spPr>
        <p:txBody>
          <a:bodyPr anchorCtr="0" anchor="t" bIns="91425" lIns="91425" spcFirstLastPara="1" rIns="91425" wrap="square" tIns="91425">
            <a:noAutofit/>
          </a:bodyPr>
          <a:lstStyle/>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Arts &amp; Crafts Lovers</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Avid Readers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Entertainment</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In-Market</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Active Credit Card User</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Active Investors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Casual Investors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High Net Work Individuals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Home Loans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Mobile Banking Users</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434343"/>
              </a:buClr>
              <a:buSzPts val="700"/>
              <a:buFont typeface="Open Sans Light"/>
              <a:buChar char="+"/>
            </a:pPr>
            <a:r>
              <a:rPr lang="en" sz="700">
                <a:solidFill>
                  <a:srgbClr val="434343"/>
                </a:solidFill>
                <a:latin typeface="Open Sans Light"/>
                <a:ea typeface="Open Sans Light"/>
                <a:cs typeface="Open Sans Light"/>
                <a:sym typeface="Open Sans Light"/>
              </a:rPr>
              <a:t>College Students</a:t>
            </a:r>
            <a:endParaRPr sz="700">
              <a:solidFill>
                <a:srgbClr val="434343"/>
              </a:solidFill>
              <a:latin typeface="Open Sans Light"/>
              <a:ea typeface="Open Sans Light"/>
              <a:cs typeface="Open Sans Light"/>
              <a:sym typeface="Open Sans Light"/>
            </a:endParaRPr>
          </a:p>
          <a:p>
            <a:pPr indent="0" lvl="0" marL="0" rtl="0" algn="l">
              <a:spcBef>
                <a:spcPts val="0"/>
              </a:spcBef>
              <a:spcAft>
                <a:spcPts val="0"/>
              </a:spcAft>
              <a:buNone/>
            </a:pPr>
            <a:r>
              <a:t/>
            </a:r>
            <a:endParaRPr/>
          </a:p>
        </p:txBody>
      </p:sp>
      <p:sp>
        <p:nvSpPr>
          <p:cNvPr id="706" name="Google Shape;706;p65"/>
          <p:cNvSpPr/>
          <p:nvPr/>
        </p:nvSpPr>
        <p:spPr>
          <a:xfrm>
            <a:off x="1229733" y="1727159"/>
            <a:ext cx="16527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ART &amp; ENTERTAINMENT</a:t>
            </a:r>
            <a:endParaRPr sz="900">
              <a:solidFill>
                <a:srgbClr val="FFFFFF"/>
              </a:solidFill>
              <a:latin typeface="Montserrat Medium"/>
              <a:ea typeface="Montserrat Medium"/>
              <a:cs typeface="Montserrat Medium"/>
              <a:sym typeface="Montserrat Medium"/>
            </a:endParaRPr>
          </a:p>
        </p:txBody>
      </p:sp>
      <p:sp>
        <p:nvSpPr>
          <p:cNvPr id="707" name="Google Shape;707;p65"/>
          <p:cNvSpPr/>
          <p:nvPr/>
        </p:nvSpPr>
        <p:spPr>
          <a:xfrm>
            <a:off x="1229733" y="2371519"/>
            <a:ext cx="5370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AUTO</a:t>
            </a:r>
            <a:endParaRPr sz="900">
              <a:solidFill>
                <a:srgbClr val="FFFFFF"/>
              </a:solidFill>
              <a:latin typeface="Montserrat Medium"/>
              <a:ea typeface="Montserrat Medium"/>
              <a:cs typeface="Montserrat Medium"/>
              <a:sym typeface="Montserrat Medium"/>
            </a:endParaRPr>
          </a:p>
        </p:txBody>
      </p:sp>
      <p:sp>
        <p:nvSpPr>
          <p:cNvPr id="708" name="Google Shape;708;p65"/>
          <p:cNvSpPr/>
          <p:nvPr/>
        </p:nvSpPr>
        <p:spPr>
          <a:xfrm>
            <a:off x="1229733" y="2888255"/>
            <a:ext cx="14688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BANKING &amp; FINANCE</a:t>
            </a:r>
            <a:endParaRPr sz="900">
              <a:solidFill>
                <a:srgbClr val="FFFFFF"/>
              </a:solidFill>
              <a:latin typeface="Montserrat Medium"/>
              <a:ea typeface="Montserrat Medium"/>
              <a:cs typeface="Montserrat Medium"/>
              <a:sym typeface="Montserrat Medium"/>
            </a:endParaRPr>
          </a:p>
        </p:txBody>
      </p:sp>
      <p:sp>
        <p:nvSpPr>
          <p:cNvPr id="709" name="Google Shape;709;p65"/>
          <p:cNvSpPr/>
          <p:nvPr/>
        </p:nvSpPr>
        <p:spPr>
          <a:xfrm>
            <a:off x="1229733" y="3413394"/>
            <a:ext cx="8475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BUSINESS</a:t>
            </a:r>
            <a:endParaRPr sz="900">
              <a:solidFill>
                <a:srgbClr val="FFFFFF"/>
              </a:solidFill>
              <a:latin typeface="Montserrat Medium"/>
              <a:ea typeface="Montserrat Medium"/>
              <a:cs typeface="Montserrat Medium"/>
              <a:sym typeface="Montserrat Medium"/>
            </a:endParaRPr>
          </a:p>
        </p:txBody>
      </p:sp>
      <p:sp>
        <p:nvSpPr>
          <p:cNvPr id="710" name="Google Shape;710;p65"/>
          <p:cNvSpPr txBox="1"/>
          <p:nvPr/>
        </p:nvSpPr>
        <p:spPr>
          <a:xfrm>
            <a:off x="3480733" y="1340644"/>
            <a:ext cx="2184600" cy="2818200"/>
          </a:xfrm>
          <a:prstGeom prst="rect">
            <a:avLst/>
          </a:prstGeom>
          <a:noFill/>
          <a:ln>
            <a:noFill/>
          </a:ln>
        </p:spPr>
        <p:txBody>
          <a:bodyPr anchorCtr="0" anchor="t" bIns="91425" lIns="91425" spcFirstLastPara="1" rIns="91425" wrap="square" tIns="91425">
            <a:noAutofit/>
          </a:bodyPr>
          <a:lstStyle/>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Family Milestones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New Parents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Single Parents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Singles</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Cooking Enthusiasts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Fast Food Patrons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Fine Dining Patrons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Foodies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Gourmet Cooking Enthusiasts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Wine Enthusiasts</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Action</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Board</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Card</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Casino</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Computer &amp; Video Gamers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Educational</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Games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Music</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Puzzles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Racing</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Role Playing</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Simulation</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Sports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Strategy</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Trivia</a:t>
            </a:r>
            <a:endParaRPr sz="700">
              <a:solidFill>
                <a:srgbClr val="434343"/>
              </a:solidFill>
              <a:latin typeface="Open Sans Light"/>
              <a:ea typeface="Open Sans Light"/>
              <a:cs typeface="Open Sans Light"/>
              <a:sym typeface="Open Sans Light"/>
            </a:endParaRPr>
          </a:p>
          <a:p>
            <a:pPr indent="0" lvl="0" marL="0" rtl="0" algn="l">
              <a:spcBef>
                <a:spcPts val="0"/>
              </a:spcBef>
              <a:spcAft>
                <a:spcPts val="0"/>
              </a:spcAft>
              <a:buNone/>
            </a:pPr>
            <a:r>
              <a:t/>
            </a:r>
            <a:endParaRPr/>
          </a:p>
        </p:txBody>
      </p:sp>
      <p:sp>
        <p:nvSpPr>
          <p:cNvPr id="711" name="Google Shape;711;p65"/>
          <p:cNvSpPr/>
          <p:nvPr/>
        </p:nvSpPr>
        <p:spPr>
          <a:xfrm>
            <a:off x="3711558" y="2025246"/>
            <a:ext cx="16527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FOOD &amp; RESTAURANTS</a:t>
            </a:r>
            <a:endParaRPr sz="900">
              <a:solidFill>
                <a:srgbClr val="FFFFFF"/>
              </a:solidFill>
              <a:latin typeface="Montserrat Medium"/>
              <a:ea typeface="Montserrat Medium"/>
              <a:cs typeface="Montserrat Medium"/>
              <a:sym typeface="Montserrat Medium"/>
            </a:endParaRPr>
          </a:p>
        </p:txBody>
      </p:sp>
      <p:sp>
        <p:nvSpPr>
          <p:cNvPr id="712" name="Google Shape;712;p65"/>
          <p:cNvSpPr/>
          <p:nvPr/>
        </p:nvSpPr>
        <p:spPr>
          <a:xfrm>
            <a:off x="3711558" y="1222419"/>
            <a:ext cx="11415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FAMILY STATUS</a:t>
            </a:r>
            <a:endParaRPr sz="900">
              <a:solidFill>
                <a:srgbClr val="FFFFFF"/>
              </a:solidFill>
              <a:latin typeface="Montserrat Medium"/>
              <a:ea typeface="Montserrat Medium"/>
              <a:cs typeface="Montserrat Medium"/>
              <a:sym typeface="Montserrat Medium"/>
            </a:endParaRPr>
          </a:p>
        </p:txBody>
      </p:sp>
      <p:sp>
        <p:nvSpPr>
          <p:cNvPr id="713" name="Google Shape;713;p65"/>
          <p:cNvSpPr/>
          <p:nvPr/>
        </p:nvSpPr>
        <p:spPr>
          <a:xfrm>
            <a:off x="3711558" y="3088687"/>
            <a:ext cx="7383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GAMING</a:t>
            </a:r>
            <a:endParaRPr sz="900">
              <a:solidFill>
                <a:srgbClr val="FFFFFF"/>
              </a:solidFill>
              <a:latin typeface="Montserrat Medium"/>
              <a:ea typeface="Montserrat Medium"/>
              <a:cs typeface="Montserrat Medium"/>
              <a:sym typeface="Montserrat Medium"/>
            </a:endParaRPr>
          </a:p>
        </p:txBody>
      </p:sp>
      <p:sp>
        <p:nvSpPr>
          <p:cNvPr id="714" name="Google Shape;714;p65"/>
          <p:cNvSpPr/>
          <p:nvPr/>
        </p:nvSpPr>
        <p:spPr>
          <a:xfrm>
            <a:off x="6359508" y="1215722"/>
            <a:ext cx="13524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HEALTH &amp; FITNESS</a:t>
            </a:r>
            <a:endParaRPr sz="900">
              <a:solidFill>
                <a:srgbClr val="FFFFFF"/>
              </a:solidFill>
              <a:latin typeface="Montserrat Medium"/>
              <a:ea typeface="Montserrat Medium"/>
              <a:cs typeface="Montserrat Medium"/>
              <a:sym typeface="Montserrat Medium"/>
            </a:endParaRPr>
          </a:p>
        </p:txBody>
      </p:sp>
      <p:sp>
        <p:nvSpPr>
          <p:cNvPr id="715" name="Google Shape;715;p65"/>
          <p:cNvSpPr/>
          <p:nvPr/>
        </p:nvSpPr>
        <p:spPr>
          <a:xfrm>
            <a:off x="6359508" y="1829664"/>
            <a:ext cx="14028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HOME &amp; GARDENS</a:t>
            </a:r>
            <a:endParaRPr sz="900">
              <a:solidFill>
                <a:srgbClr val="FFFFFF"/>
              </a:solidFill>
              <a:latin typeface="Montserrat Medium"/>
              <a:ea typeface="Montserrat Medium"/>
              <a:cs typeface="Montserrat Medium"/>
              <a:sym typeface="Montserrat Medium"/>
            </a:endParaRPr>
          </a:p>
        </p:txBody>
      </p:sp>
      <p:sp>
        <p:nvSpPr>
          <p:cNvPr id="716" name="Google Shape;716;p65"/>
          <p:cNvSpPr/>
          <p:nvPr/>
        </p:nvSpPr>
        <p:spPr>
          <a:xfrm>
            <a:off x="1229733" y="4358090"/>
            <a:ext cx="9618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EDUCATION</a:t>
            </a:r>
            <a:endParaRPr sz="900">
              <a:solidFill>
                <a:srgbClr val="FFFFFF"/>
              </a:solidFill>
              <a:latin typeface="Montserrat Medium"/>
              <a:ea typeface="Montserrat Medium"/>
              <a:cs typeface="Montserrat Medium"/>
              <a:sym typeface="Montserrat Medium"/>
            </a:endParaRPr>
          </a:p>
        </p:txBody>
      </p:sp>
      <p:sp>
        <p:nvSpPr>
          <p:cNvPr id="717" name="Google Shape;717;p65"/>
          <p:cNvSpPr/>
          <p:nvPr/>
        </p:nvSpPr>
        <p:spPr>
          <a:xfrm>
            <a:off x="6359508" y="2253270"/>
            <a:ext cx="8475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INTEREST</a:t>
            </a:r>
            <a:endParaRPr sz="900">
              <a:solidFill>
                <a:srgbClr val="FFFFFF"/>
              </a:solidFill>
              <a:latin typeface="Montserrat Medium"/>
              <a:ea typeface="Montserrat Medium"/>
              <a:cs typeface="Montserrat Medium"/>
              <a:sym typeface="Montserrat Medium"/>
            </a:endParaRPr>
          </a:p>
        </p:txBody>
      </p:sp>
      <p:sp>
        <p:nvSpPr>
          <p:cNvPr id="718" name="Google Shape;718;p65"/>
          <p:cNvSpPr/>
          <p:nvPr/>
        </p:nvSpPr>
        <p:spPr>
          <a:xfrm>
            <a:off x="6359508" y="2975539"/>
            <a:ext cx="14688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MEDICAL &amp; PHARMA</a:t>
            </a:r>
            <a:endParaRPr sz="900">
              <a:solidFill>
                <a:srgbClr val="FFFFFF"/>
              </a:solidFill>
              <a:latin typeface="Montserrat Medium"/>
              <a:ea typeface="Montserrat Medium"/>
              <a:cs typeface="Montserrat Medium"/>
              <a:sym typeface="Montserrat Medium"/>
            </a:endParaRPr>
          </a:p>
        </p:txBody>
      </p:sp>
      <p:sp>
        <p:nvSpPr>
          <p:cNvPr id="719" name="Google Shape;719;p65"/>
          <p:cNvSpPr/>
          <p:nvPr/>
        </p:nvSpPr>
        <p:spPr>
          <a:xfrm>
            <a:off x="6359508" y="3614425"/>
            <a:ext cx="1092000" cy="1767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ntserrat Medium"/>
                <a:ea typeface="Montserrat Medium"/>
                <a:cs typeface="Montserrat Medium"/>
                <a:sym typeface="Montserrat Medium"/>
              </a:rPr>
              <a:t>REAL ESTATE</a:t>
            </a:r>
            <a:endParaRPr sz="900">
              <a:solidFill>
                <a:srgbClr val="FFFFFF"/>
              </a:solidFill>
              <a:latin typeface="Montserrat Medium"/>
              <a:ea typeface="Montserrat Medium"/>
              <a:cs typeface="Montserrat Medium"/>
              <a:sym typeface="Montserrat Medium"/>
            </a:endParaRPr>
          </a:p>
        </p:txBody>
      </p:sp>
      <p:sp>
        <p:nvSpPr>
          <p:cNvPr id="720" name="Google Shape;720;p65"/>
          <p:cNvSpPr txBox="1"/>
          <p:nvPr/>
        </p:nvSpPr>
        <p:spPr>
          <a:xfrm>
            <a:off x="6142733" y="1328708"/>
            <a:ext cx="2184600" cy="2818200"/>
          </a:xfrm>
          <a:prstGeom prst="rect">
            <a:avLst/>
          </a:prstGeom>
          <a:noFill/>
          <a:ln>
            <a:noFill/>
          </a:ln>
        </p:spPr>
        <p:txBody>
          <a:bodyPr anchorCtr="0" anchor="t" bIns="91425" lIns="91425" spcFirstLastPara="1" rIns="91425" wrap="square" tIns="91425">
            <a:noAutofit/>
          </a:bodyPr>
          <a:lstStyle/>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Fitness Enthusiasts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Health &amp; Wellbeing</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Home Improvement Enthusiasts</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Comics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Dating</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Social Media</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Medical Information</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Medical Supplies Shoppers</a:t>
            </a:r>
            <a:endParaRPr sz="700">
              <a:solidFill>
                <a:srgbClr val="434343"/>
              </a:solidFill>
              <a:latin typeface="Open Sans Light"/>
              <a:ea typeface="Open Sans Light"/>
              <a:cs typeface="Open Sans Light"/>
              <a:sym typeface="Open Sans Light"/>
            </a:endParaRPr>
          </a:p>
          <a:p>
            <a:pPr indent="0" lvl="0" marL="45720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Home Owners</a:t>
            </a:r>
            <a:endParaRPr sz="700">
              <a:solidFill>
                <a:srgbClr val="434343"/>
              </a:solidFill>
              <a:latin typeface="Open Sans Light"/>
              <a:ea typeface="Open Sans Light"/>
              <a:cs typeface="Open Sans Light"/>
              <a:sym typeface="Open Sans Light"/>
            </a:endParaRPr>
          </a:p>
          <a:p>
            <a:pPr indent="-273050" lvl="0" marL="457200" rtl="0" algn="l">
              <a:lnSpc>
                <a:spcPct val="100000"/>
              </a:lnSpc>
              <a:spcBef>
                <a:spcPts val="0"/>
              </a:spcBef>
              <a:spcAft>
                <a:spcPts val="0"/>
              </a:spcAft>
              <a:buClr>
                <a:srgbClr val="2383F6"/>
              </a:buClr>
              <a:buSzPts val="700"/>
              <a:buFont typeface="Open Sans Light"/>
              <a:buChar char="+"/>
            </a:pPr>
            <a:r>
              <a:rPr lang="en" sz="700">
                <a:solidFill>
                  <a:srgbClr val="434343"/>
                </a:solidFill>
                <a:latin typeface="Open Sans Light"/>
                <a:ea typeface="Open Sans Light"/>
                <a:cs typeface="Open Sans Light"/>
                <a:sym typeface="Open Sans Light"/>
              </a:rPr>
              <a:t>Movers</a:t>
            </a:r>
            <a:endParaRPr sz="700">
              <a:solidFill>
                <a:srgbClr val="434343"/>
              </a:solidFill>
              <a:latin typeface="Open Sans Light"/>
              <a:ea typeface="Open Sans Light"/>
              <a:cs typeface="Open Sans Light"/>
              <a:sym typeface="Open Sans Light"/>
            </a:endParaRPr>
          </a:p>
          <a:p>
            <a:pPr indent="0" lvl="0" marL="0" rtl="0" algn="l">
              <a:spcBef>
                <a:spcPts val="0"/>
              </a:spcBef>
              <a:spcAft>
                <a:spcPts val="0"/>
              </a:spcAft>
              <a:buNone/>
            </a:pPr>
            <a:r>
              <a:t/>
            </a:r>
            <a:endParaRPr/>
          </a:p>
        </p:txBody>
      </p:sp>
      <p:pic>
        <p:nvPicPr>
          <p:cNvPr id="721" name="Google Shape;721;p65"/>
          <p:cNvPicPr preferRelativeResize="0"/>
          <p:nvPr/>
        </p:nvPicPr>
        <p:blipFill>
          <a:blip r:embed="rId3">
            <a:alphaModFix/>
          </a:blip>
          <a:stretch>
            <a:fillRect/>
          </a:stretch>
        </p:blipFill>
        <p:spPr>
          <a:xfrm>
            <a:off x="884054" y="1266135"/>
            <a:ext cx="199302" cy="199312"/>
          </a:xfrm>
          <a:prstGeom prst="rect">
            <a:avLst/>
          </a:prstGeom>
          <a:noFill/>
          <a:ln>
            <a:noFill/>
          </a:ln>
        </p:spPr>
      </p:pic>
      <p:sp>
        <p:nvSpPr>
          <p:cNvPr id="722" name="Google Shape;722;p65"/>
          <p:cNvSpPr/>
          <p:nvPr/>
        </p:nvSpPr>
        <p:spPr>
          <a:xfrm>
            <a:off x="819696" y="1719608"/>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65"/>
          <p:cNvSpPr/>
          <p:nvPr/>
        </p:nvSpPr>
        <p:spPr>
          <a:xfrm>
            <a:off x="838632" y="1737909"/>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4" name="Google Shape;724;p65"/>
          <p:cNvPicPr preferRelativeResize="0"/>
          <p:nvPr/>
        </p:nvPicPr>
        <p:blipFill>
          <a:blip r:embed="rId4">
            <a:alphaModFix/>
          </a:blip>
          <a:stretch>
            <a:fillRect/>
          </a:stretch>
        </p:blipFill>
        <p:spPr>
          <a:xfrm>
            <a:off x="893233" y="1797254"/>
            <a:ext cx="174893" cy="155557"/>
          </a:xfrm>
          <a:prstGeom prst="rect">
            <a:avLst/>
          </a:prstGeom>
          <a:noFill/>
          <a:ln>
            <a:noFill/>
          </a:ln>
        </p:spPr>
      </p:pic>
      <p:sp>
        <p:nvSpPr>
          <p:cNvPr id="725" name="Google Shape;725;p65"/>
          <p:cNvSpPr/>
          <p:nvPr/>
        </p:nvSpPr>
        <p:spPr>
          <a:xfrm>
            <a:off x="816667" y="2356073"/>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65"/>
          <p:cNvSpPr/>
          <p:nvPr/>
        </p:nvSpPr>
        <p:spPr>
          <a:xfrm>
            <a:off x="835603" y="2374374"/>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7" name="Google Shape;727;p65"/>
          <p:cNvPicPr preferRelativeResize="0"/>
          <p:nvPr/>
        </p:nvPicPr>
        <p:blipFill>
          <a:blip r:embed="rId5">
            <a:alphaModFix/>
          </a:blip>
          <a:stretch>
            <a:fillRect/>
          </a:stretch>
        </p:blipFill>
        <p:spPr>
          <a:xfrm>
            <a:off x="902907" y="2436753"/>
            <a:ext cx="155557" cy="155564"/>
          </a:xfrm>
          <a:prstGeom prst="rect">
            <a:avLst/>
          </a:prstGeom>
          <a:noFill/>
          <a:ln>
            <a:noFill/>
          </a:ln>
        </p:spPr>
      </p:pic>
      <p:sp>
        <p:nvSpPr>
          <p:cNvPr id="728" name="Google Shape;728;p65"/>
          <p:cNvSpPr/>
          <p:nvPr/>
        </p:nvSpPr>
        <p:spPr>
          <a:xfrm>
            <a:off x="819696" y="2886572"/>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5"/>
          <p:cNvSpPr/>
          <p:nvPr/>
        </p:nvSpPr>
        <p:spPr>
          <a:xfrm>
            <a:off x="838632" y="2904873"/>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0" name="Google Shape;730;p65"/>
          <p:cNvPicPr preferRelativeResize="0"/>
          <p:nvPr/>
        </p:nvPicPr>
        <p:blipFill>
          <a:blip r:embed="rId6">
            <a:alphaModFix/>
          </a:blip>
          <a:stretch>
            <a:fillRect/>
          </a:stretch>
        </p:blipFill>
        <p:spPr>
          <a:xfrm>
            <a:off x="884069" y="2940703"/>
            <a:ext cx="199307" cy="199299"/>
          </a:xfrm>
          <a:prstGeom prst="rect">
            <a:avLst/>
          </a:prstGeom>
          <a:noFill/>
          <a:ln>
            <a:noFill/>
          </a:ln>
        </p:spPr>
      </p:pic>
      <p:sp>
        <p:nvSpPr>
          <p:cNvPr id="731" name="Google Shape;731;p65"/>
          <p:cNvSpPr/>
          <p:nvPr/>
        </p:nvSpPr>
        <p:spPr>
          <a:xfrm>
            <a:off x="819714" y="3393200"/>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65"/>
          <p:cNvSpPr/>
          <p:nvPr/>
        </p:nvSpPr>
        <p:spPr>
          <a:xfrm>
            <a:off x="838650" y="3411501"/>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3" name="Google Shape;733;p65"/>
          <p:cNvPicPr preferRelativeResize="0"/>
          <p:nvPr/>
        </p:nvPicPr>
        <p:blipFill>
          <a:blip r:embed="rId7">
            <a:alphaModFix/>
          </a:blip>
          <a:stretch>
            <a:fillRect/>
          </a:stretch>
        </p:blipFill>
        <p:spPr>
          <a:xfrm>
            <a:off x="905936" y="3471257"/>
            <a:ext cx="155577" cy="155582"/>
          </a:xfrm>
          <a:prstGeom prst="rect">
            <a:avLst/>
          </a:prstGeom>
          <a:noFill/>
          <a:ln>
            <a:noFill/>
          </a:ln>
        </p:spPr>
      </p:pic>
      <p:sp>
        <p:nvSpPr>
          <p:cNvPr id="734" name="Google Shape;734;p65"/>
          <p:cNvSpPr/>
          <p:nvPr/>
        </p:nvSpPr>
        <p:spPr>
          <a:xfrm>
            <a:off x="819714" y="4342511"/>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5"/>
          <p:cNvSpPr/>
          <p:nvPr/>
        </p:nvSpPr>
        <p:spPr>
          <a:xfrm>
            <a:off x="838650" y="4360813"/>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6" name="Google Shape;736;p65"/>
          <p:cNvPicPr preferRelativeResize="0"/>
          <p:nvPr/>
        </p:nvPicPr>
        <p:blipFill>
          <a:blip r:embed="rId8">
            <a:alphaModFix/>
          </a:blip>
          <a:stretch>
            <a:fillRect/>
          </a:stretch>
        </p:blipFill>
        <p:spPr>
          <a:xfrm>
            <a:off x="896277" y="4413530"/>
            <a:ext cx="174894" cy="174899"/>
          </a:xfrm>
          <a:prstGeom prst="rect">
            <a:avLst/>
          </a:prstGeom>
          <a:noFill/>
          <a:ln>
            <a:noFill/>
          </a:ln>
        </p:spPr>
      </p:pic>
      <p:sp>
        <p:nvSpPr>
          <p:cNvPr id="737" name="Google Shape;737;p65"/>
          <p:cNvSpPr/>
          <p:nvPr/>
        </p:nvSpPr>
        <p:spPr>
          <a:xfrm>
            <a:off x="3299676" y="1215719"/>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5"/>
          <p:cNvSpPr/>
          <p:nvPr/>
        </p:nvSpPr>
        <p:spPr>
          <a:xfrm>
            <a:off x="3318612" y="1234020"/>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9" name="Google Shape;739;p65"/>
          <p:cNvPicPr preferRelativeResize="0"/>
          <p:nvPr/>
        </p:nvPicPr>
        <p:blipFill>
          <a:blip r:embed="rId9">
            <a:alphaModFix/>
          </a:blip>
          <a:stretch>
            <a:fillRect/>
          </a:stretch>
        </p:blipFill>
        <p:spPr>
          <a:xfrm>
            <a:off x="3343804" y="1245148"/>
            <a:ext cx="250176" cy="250176"/>
          </a:xfrm>
          <a:prstGeom prst="rect">
            <a:avLst/>
          </a:prstGeom>
          <a:noFill/>
          <a:ln>
            <a:noFill/>
          </a:ln>
        </p:spPr>
      </p:pic>
      <p:sp>
        <p:nvSpPr>
          <p:cNvPr id="740" name="Google Shape;740;p65"/>
          <p:cNvSpPr/>
          <p:nvPr/>
        </p:nvSpPr>
        <p:spPr>
          <a:xfrm>
            <a:off x="3304788" y="2022318"/>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65"/>
          <p:cNvSpPr/>
          <p:nvPr/>
        </p:nvSpPr>
        <p:spPr>
          <a:xfrm>
            <a:off x="3323724" y="2040619"/>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2" name="Google Shape;742;p65"/>
          <p:cNvPicPr preferRelativeResize="0"/>
          <p:nvPr/>
        </p:nvPicPr>
        <p:blipFill>
          <a:blip r:embed="rId10">
            <a:alphaModFix/>
          </a:blip>
          <a:stretch>
            <a:fillRect/>
          </a:stretch>
        </p:blipFill>
        <p:spPr>
          <a:xfrm>
            <a:off x="3368183" y="2081066"/>
            <a:ext cx="199324" cy="199324"/>
          </a:xfrm>
          <a:prstGeom prst="rect">
            <a:avLst/>
          </a:prstGeom>
          <a:noFill/>
          <a:ln>
            <a:noFill/>
          </a:ln>
        </p:spPr>
      </p:pic>
      <p:sp>
        <p:nvSpPr>
          <p:cNvPr id="743" name="Google Shape;743;p65"/>
          <p:cNvSpPr/>
          <p:nvPr/>
        </p:nvSpPr>
        <p:spPr>
          <a:xfrm>
            <a:off x="3303751" y="3088693"/>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65"/>
          <p:cNvSpPr/>
          <p:nvPr/>
        </p:nvSpPr>
        <p:spPr>
          <a:xfrm>
            <a:off x="3322687" y="3106994"/>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5" name="Google Shape;745;p65"/>
          <p:cNvPicPr preferRelativeResize="0"/>
          <p:nvPr/>
        </p:nvPicPr>
        <p:blipFill>
          <a:blip r:embed="rId11">
            <a:alphaModFix/>
          </a:blip>
          <a:stretch>
            <a:fillRect/>
          </a:stretch>
        </p:blipFill>
        <p:spPr>
          <a:xfrm>
            <a:off x="3358458" y="3158894"/>
            <a:ext cx="220874" cy="176699"/>
          </a:xfrm>
          <a:prstGeom prst="rect">
            <a:avLst/>
          </a:prstGeom>
          <a:noFill/>
          <a:ln>
            <a:noFill/>
          </a:ln>
        </p:spPr>
      </p:pic>
      <p:sp>
        <p:nvSpPr>
          <p:cNvPr id="746" name="Google Shape;746;p65"/>
          <p:cNvSpPr/>
          <p:nvPr/>
        </p:nvSpPr>
        <p:spPr>
          <a:xfrm>
            <a:off x="5969551" y="1217221"/>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65"/>
          <p:cNvSpPr/>
          <p:nvPr/>
        </p:nvSpPr>
        <p:spPr>
          <a:xfrm>
            <a:off x="5988487" y="1235522"/>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8" name="Google Shape;748;p65"/>
          <p:cNvPicPr preferRelativeResize="0"/>
          <p:nvPr/>
        </p:nvPicPr>
        <p:blipFill>
          <a:blip r:embed="rId12">
            <a:alphaModFix/>
          </a:blip>
          <a:stretch>
            <a:fillRect/>
          </a:stretch>
        </p:blipFill>
        <p:spPr>
          <a:xfrm>
            <a:off x="6034008" y="1291382"/>
            <a:ext cx="199299" cy="177178"/>
          </a:xfrm>
          <a:prstGeom prst="rect">
            <a:avLst/>
          </a:prstGeom>
          <a:noFill/>
          <a:ln>
            <a:noFill/>
          </a:ln>
        </p:spPr>
      </p:pic>
      <p:sp>
        <p:nvSpPr>
          <p:cNvPr id="749" name="Google Shape;749;p65"/>
          <p:cNvSpPr/>
          <p:nvPr/>
        </p:nvSpPr>
        <p:spPr>
          <a:xfrm>
            <a:off x="5969426" y="1829674"/>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65"/>
          <p:cNvSpPr/>
          <p:nvPr/>
        </p:nvSpPr>
        <p:spPr>
          <a:xfrm>
            <a:off x="5988362" y="1847976"/>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1" name="Google Shape;751;p65"/>
          <p:cNvPicPr preferRelativeResize="0"/>
          <p:nvPr/>
        </p:nvPicPr>
        <p:blipFill>
          <a:blip r:embed="rId13">
            <a:alphaModFix/>
          </a:blip>
          <a:stretch>
            <a:fillRect/>
          </a:stretch>
        </p:blipFill>
        <p:spPr>
          <a:xfrm>
            <a:off x="6033759" y="1887354"/>
            <a:ext cx="199299" cy="199299"/>
          </a:xfrm>
          <a:prstGeom prst="rect">
            <a:avLst/>
          </a:prstGeom>
          <a:noFill/>
          <a:ln>
            <a:noFill/>
          </a:ln>
        </p:spPr>
      </p:pic>
      <p:sp>
        <p:nvSpPr>
          <p:cNvPr id="752" name="Google Shape;752;p65"/>
          <p:cNvSpPr/>
          <p:nvPr/>
        </p:nvSpPr>
        <p:spPr>
          <a:xfrm>
            <a:off x="5969551" y="2246124"/>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65"/>
          <p:cNvSpPr/>
          <p:nvPr/>
        </p:nvSpPr>
        <p:spPr>
          <a:xfrm>
            <a:off x="5988487" y="2264426"/>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4" name="Google Shape;754;p65"/>
          <p:cNvPicPr preferRelativeResize="0"/>
          <p:nvPr/>
        </p:nvPicPr>
        <p:blipFill>
          <a:blip r:embed="rId14">
            <a:alphaModFix/>
          </a:blip>
          <a:stretch>
            <a:fillRect/>
          </a:stretch>
        </p:blipFill>
        <p:spPr>
          <a:xfrm>
            <a:off x="6033983" y="2315884"/>
            <a:ext cx="199325" cy="177283"/>
          </a:xfrm>
          <a:prstGeom prst="rect">
            <a:avLst/>
          </a:prstGeom>
          <a:noFill/>
          <a:ln>
            <a:noFill/>
          </a:ln>
        </p:spPr>
      </p:pic>
      <p:sp>
        <p:nvSpPr>
          <p:cNvPr id="755" name="Google Shape;755;p65"/>
          <p:cNvSpPr/>
          <p:nvPr/>
        </p:nvSpPr>
        <p:spPr>
          <a:xfrm>
            <a:off x="5950251" y="2978749"/>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5"/>
          <p:cNvSpPr/>
          <p:nvPr/>
        </p:nvSpPr>
        <p:spPr>
          <a:xfrm>
            <a:off x="5969187" y="2997051"/>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7" name="Google Shape;757;p65"/>
          <p:cNvPicPr preferRelativeResize="0"/>
          <p:nvPr/>
        </p:nvPicPr>
        <p:blipFill rotWithShape="1">
          <a:blip r:embed="rId15">
            <a:alphaModFix/>
          </a:blip>
          <a:srcRect b="0" l="0" r="20325" t="0"/>
          <a:stretch/>
        </p:blipFill>
        <p:spPr>
          <a:xfrm>
            <a:off x="6010261" y="3012350"/>
            <a:ext cx="199326" cy="250175"/>
          </a:xfrm>
          <a:prstGeom prst="rect">
            <a:avLst/>
          </a:prstGeom>
          <a:noFill/>
          <a:ln>
            <a:noFill/>
          </a:ln>
        </p:spPr>
      </p:pic>
      <p:sp>
        <p:nvSpPr>
          <p:cNvPr id="758" name="Google Shape;758;p65"/>
          <p:cNvSpPr/>
          <p:nvPr/>
        </p:nvSpPr>
        <p:spPr>
          <a:xfrm>
            <a:off x="5950126" y="3600499"/>
            <a:ext cx="328200" cy="3171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5"/>
          <p:cNvSpPr/>
          <p:nvPr/>
        </p:nvSpPr>
        <p:spPr>
          <a:xfrm>
            <a:off x="5969062" y="3618801"/>
            <a:ext cx="290100" cy="280200"/>
          </a:xfrm>
          <a:prstGeom prst="roundRect">
            <a:avLst>
              <a:gd fmla="val 14072" name="adj"/>
            </a:avLst>
          </a:prstGeom>
          <a:solidFill>
            <a:srgbClr val="2EA4D7"/>
          </a:solidFill>
          <a:ln cap="flat" cmpd="sng" w="952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0" name="Google Shape;760;p65"/>
          <p:cNvPicPr preferRelativeResize="0"/>
          <p:nvPr/>
        </p:nvPicPr>
        <p:blipFill>
          <a:blip r:embed="rId16">
            <a:alphaModFix/>
          </a:blip>
          <a:stretch>
            <a:fillRect/>
          </a:stretch>
        </p:blipFill>
        <p:spPr>
          <a:xfrm>
            <a:off x="6014459" y="3670466"/>
            <a:ext cx="199299" cy="1771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id="765" name="Google Shape;765;p66"/>
          <p:cNvPicPr preferRelativeResize="0"/>
          <p:nvPr/>
        </p:nvPicPr>
        <p:blipFill rotWithShape="1">
          <a:blip r:embed="rId3">
            <a:alphaModFix amt="89000"/>
          </a:blip>
          <a:srcRect b="68134" l="1200" r="10554" t="3206"/>
          <a:stretch/>
        </p:blipFill>
        <p:spPr>
          <a:xfrm>
            <a:off x="0" y="0"/>
            <a:ext cx="9144001" cy="2824100"/>
          </a:xfrm>
          <a:prstGeom prst="rect">
            <a:avLst/>
          </a:prstGeom>
          <a:noFill/>
          <a:ln>
            <a:noFill/>
          </a:ln>
        </p:spPr>
      </p:pic>
      <p:sp>
        <p:nvSpPr>
          <p:cNvPr id="766" name="Google Shape;766;p66"/>
          <p:cNvSpPr txBox="1"/>
          <p:nvPr>
            <p:ph idx="4294967295" type="ctrTitle"/>
          </p:nvPr>
        </p:nvSpPr>
        <p:spPr>
          <a:xfrm>
            <a:off x="311700" y="1433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2E75B5"/>
                </a:solidFill>
                <a:latin typeface="Montserrat"/>
                <a:ea typeface="Montserrat"/>
                <a:cs typeface="Montserrat"/>
                <a:sym typeface="Montserrat"/>
              </a:rPr>
              <a:t>Top Ranked Consumer Audience Data</a:t>
            </a:r>
            <a:br>
              <a:rPr b="1" lang="en" sz="2500">
                <a:solidFill>
                  <a:srgbClr val="2E75B5"/>
                </a:solidFill>
                <a:latin typeface="Montserrat"/>
                <a:ea typeface="Montserrat"/>
                <a:cs typeface="Montserrat"/>
                <a:sym typeface="Montserrat"/>
              </a:rPr>
            </a:br>
            <a:endParaRPr b="1" sz="2500">
              <a:solidFill>
                <a:srgbClr val="2E75B5"/>
              </a:solidFill>
              <a:latin typeface="Montserrat"/>
              <a:ea typeface="Montserrat"/>
              <a:cs typeface="Montserrat"/>
              <a:sym typeface="Montserrat"/>
            </a:endParaRPr>
          </a:p>
        </p:txBody>
      </p:sp>
      <p:sp>
        <p:nvSpPr>
          <p:cNvPr id="767" name="Google Shape;767;p66"/>
          <p:cNvSpPr/>
          <p:nvPr/>
        </p:nvSpPr>
        <p:spPr>
          <a:xfrm>
            <a:off x="0" y="2824100"/>
            <a:ext cx="9144000" cy="23424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6"/>
          <p:cNvSpPr txBox="1"/>
          <p:nvPr/>
        </p:nvSpPr>
        <p:spPr>
          <a:xfrm>
            <a:off x="454925" y="3598075"/>
            <a:ext cx="2371500" cy="38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Our data is </a:t>
            </a:r>
            <a:r>
              <a:rPr b="1" lang="en" sz="1200">
                <a:solidFill>
                  <a:srgbClr val="2EA4D7"/>
                </a:solidFill>
                <a:latin typeface="Open Sans"/>
                <a:ea typeface="Open Sans"/>
                <a:cs typeface="Open Sans"/>
                <a:sym typeface="Open Sans"/>
              </a:rPr>
              <a:t>accurate</a:t>
            </a:r>
            <a:r>
              <a:rPr lang="en" sz="1200">
                <a:solidFill>
                  <a:schemeClr val="dk1"/>
                </a:solidFill>
                <a:latin typeface="Open Sans"/>
                <a:ea typeface="Open Sans"/>
                <a:cs typeface="Open Sans"/>
                <a:sym typeface="Open Sans"/>
              </a:rPr>
              <a:t>, </a:t>
            </a:r>
            <a:r>
              <a:rPr b="1" lang="en" sz="1200">
                <a:solidFill>
                  <a:srgbClr val="2EA4D7"/>
                </a:solidFill>
                <a:latin typeface="Open Sans"/>
                <a:ea typeface="Open Sans"/>
                <a:cs typeface="Open Sans"/>
                <a:sym typeface="Open Sans"/>
              </a:rPr>
              <a:t>timely</a:t>
            </a:r>
            <a:r>
              <a:rPr lang="en" sz="1200">
                <a:solidFill>
                  <a:schemeClr val="dk1"/>
                </a:solidFill>
                <a:latin typeface="Open Sans"/>
                <a:ea typeface="Open Sans"/>
                <a:cs typeface="Open Sans"/>
                <a:sym typeface="Open Sans"/>
              </a:rPr>
              <a:t>, and </a:t>
            </a:r>
            <a:r>
              <a:rPr b="1" lang="en" sz="1200">
                <a:solidFill>
                  <a:srgbClr val="2EA4D7"/>
                </a:solidFill>
                <a:latin typeface="Open Sans"/>
                <a:ea typeface="Open Sans"/>
                <a:cs typeface="Open Sans"/>
                <a:sym typeface="Open Sans"/>
              </a:rPr>
              <a:t>complete</a:t>
            </a:r>
            <a:r>
              <a:rPr lang="en" sz="1200">
                <a:solidFill>
                  <a:schemeClr val="dk1"/>
                </a:solidFill>
                <a:latin typeface="Open Sans"/>
                <a:ea typeface="Open Sans"/>
                <a:cs typeface="Open Sans"/>
                <a:sym typeface="Open Sans"/>
              </a:rPr>
              <a:t> in many widely used consumer attributes, including:</a:t>
            </a:r>
            <a:endParaRPr>
              <a:latin typeface="Open Sans"/>
              <a:ea typeface="Open Sans"/>
              <a:cs typeface="Open Sans"/>
              <a:sym typeface="Open Sans"/>
            </a:endParaRPr>
          </a:p>
        </p:txBody>
      </p:sp>
      <p:pic>
        <p:nvPicPr>
          <p:cNvPr id="769" name="Google Shape;769;p66"/>
          <p:cNvPicPr preferRelativeResize="0"/>
          <p:nvPr/>
        </p:nvPicPr>
        <p:blipFill>
          <a:blip r:embed="rId4">
            <a:alphaModFix/>
          </a:blip>
          <a:stretch>
            <a:fillRect/>
          </a:stretch>
        </p:blipFill>
        <p:spPr>
          <a:xfrm>
            <a:off x="535285" y="3344523"/>
            <a:ext cx="198843" cy="279300"/>
          </a:xfrm>
          <a:prstGeom prst="rect">
            <a:avLst/>
          </a:prstGeom>
          <a:noFill/>
          <a:ln>
            <a:noFill/>
          </a:ln>
        </p:spPr>
      </p:pic>
      <p:sp>
        <p:nvSpPr>
          <p:cNvPr id="770" name="Google Shape;770;p66"/>
          <p:cNvSpPr/>
          <p:nvPr/>
        </p:nvSpPr>
        <p:spPr>
          <a:xfrm>
            <a:off x="6577925" y="3387318"/>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Luxury Car Owner</a:t>
            </a:r>
            <a:endParaRPr b="1" sz="1200">
              <a:solidFill>
                <a:srgbClr val="FFFFFF"/>
              </a:solidFill>
              <a:latin typeface="Montserrat"/>
              <a:ea typeface="Montserrat"/>
              <a:cs typeface="Montserrat"/>
              <a:sym typeface="Montserrat"/>
            </a:endParaRPr>
          </a:p>
        </p:txBody>
      </p:sp>
      <p:sp>
        <p:nvSpPr>
          <p:cNvPr id="771" name="Google Shape;771;p66"/>
          <p:cNvSpPr/>
          <p:nvPr/>
        </p:nvSpPr>
        <p:spPr>
          <a:xfrm>
            <a:off x="4786694" y="4050693"/>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Gender</a:t>
            </a:r>
            <a:endParaRPr b="1" sz="1200">
              <a:solidFill>
                <a:srgbClr val="FFFFFF"/>
              </a:solidFill>
              <a:latin typeface="Montserrat"/>
              <a:ea typeface="Montserrat"/>
              <a:cs typeface="Montserrat"/>
              <a:sym typeface="Montserrat"/>
            </a:endParaRPr>
          </a:p>
        </p:txBody>
      </p:sp>
      <p:sp>
        <p:nvSpPr>
          <p:cNvPr id="772" name="Google Shape;772;p66"/>
          <p:cNvSpPr/>
          <p:nvPr/>
        </p:nvSpPr>
        <p:spPr>
          <a:xfrm>
            <a:off x="7246818" y="4050693"/>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Pet Owner</a:t>
            </a:r>
            <a:endParaRPr b="1" sz="1200">
              <a:solidFill>
                <a:srgbClr val="FFFFFF"/>
              </a:solidFill>
              <a:latin typeface="Montserrat"/>
              <a:ea typeface="Montserrat"/>
              <a:cs typeface="Montserrat"/>
              <a:sym typeface="Montserrat"/>
            </a:endParaRPr>
          </a:p>
        </p:txBody>
      </p:sp>
      <p:sp>
        <p:nvSpPr>
          <p:cNvPr id="773" name="Google Shape;773;p66"/>
          <p:cNvSpPr/>
          <p:nvPr/>
        </p:nvSpPr>
        <p:spPr>
          <a:xfrm>
            <a:off x="6016756" y="4050693"/>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Military Status</a:t>
            </a:r>
            <a:endParaRPr b="1" sz="1200">
              <a:solidFill>
                <a:srgbClr val="FFFFFF"/>
              </a:solidFill>
              <a:latin typeface="Montserrat"/>
              <a:ea typeface="Montserrat"/>
              <a:cs typeface="Montserrat"/>
              <a:sym typeface="Montserrat"/>
            </a:endParaRPr>
          </a:p>
        </p:txBody>
      </p:sp>
      <p:sp>
        <p:nvSpPr>
          <p:cNvPr id="774" name="Google Shape;774;p66"/>
          <p:cNvSpPr/>
          <p:nvPr/>
        </p:nvSpPr>
        <p:spPr>
          <a:xfrm>
            <a:off x="2899025" y="3387318"/>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Hispanic Ethnicity</a:t>
            </a:r>
            <a:endParaRPr b="1" sz="1200">
              <a:solidFill>
                <a:srgbClr val="FFFFFF"/>
              </a:solidFill>
              <a:latin typeface="Montserrat"/>
              <a:ea typeface="Montserrat"/>
              <a:cs typeface="Montserrat"/>
              <a:sym typeface="Montserrat"/>
            </a:endParaRPr>
          </a:p>
        </p:txBody>
      </p:sp>
      <p:sp>
        <p:nvSpPr>
          <p:cNvPr id="775" name="Google Shape;775;p66"/>
          <p:cNvSpPr/>
          <p:nvPr/>
        </p:nvSpPr>
        <p:spPr>
          <a:xfrm>
            <a:off x="4125325" y="3387318"/>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Household Income</a:t>
            </a:r>
            <a:endParaRPr b="1" sz="1200">
              <a:solidFill>
                <a:srgbClr val="FFFFFF"/>
              </a:solidFill>
              <a:latin typeface="Montserrat"/>
              <a:ea typeface="Montserrat"/>
              <a:cs typeface="Montserrat"/>
              <a:sym typeface="Montserrat"/>
            </a:endParaRPr>
          </a:p>
        </p:txBody>
      </p:sp>
      <p:sp>
        <p:nvSpPr>
          <p:cNvPr id="776" name="Google Shape;776;p66"/>
          <p:cNvSpPr/>
          <p:nvPr/>
        </p:nvSpPr>
        <p:spPr>
          <a:xfrm>
            <a:off x="3556632" y="4050693"/>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Age</a:t>
            </a:r>
            <a:endParaRPr b="1" sz="1200">
              <a:solidFill>
                <a:srgbClr val="FFFFFF"/>
              </a:solidFill>
              <a:latin typeface="Montserrat"/>
              <a:ea typeface="Montserrat"/>
              <a:cs typeface="Montserrat"/>
              <a:sym typeface="Montserrat"/>
            </a:endParaRPr>
          </a:p>
        </p:txBody>
      </p:sp>
      <p:sp>
        <p:nvSpPr>
          <p:cNvPr id="777" name="Google Shape;777;p66"/>
          <p:cNvSpPr/>
          <p:nvPr/>
        </p:nvSpPr>
        <p:spPr>
          <a:xfrm>
            <a:off x="5351625" y="3387318"/>
            <a:ext cx="11382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Presence of Children</a:t>
            </a:r>
            <a:endParaRPr b="1" sz="1200">
              <a:solidFill>
                <a:srgbClr val="FFFFFF"/>
              </a:solidFill>
              <a:latin typeface="Montserrat"/>
              <a:ea typeface="Montserrat"/>
              <a:cs typeface="Montserrat"/>
              <a:sym typeface="Montserrat"/>
            </a:endParaRPr>
          </a:p>
        </p:txBody>
      </p:sp>
      <p:sp>
        <p:nvSpPr>
          <p:cNvPr id="778" name="Google Shape;778;p66"/>
          <p:cNvSpPr/>
          <p:nvPr/>
        </p:nvSpPr>
        <p:spPr>
          <a:xfrm>
            <a:off x="7804225" y="3387318"/>
            <a:ext cx="1238400" cy="552600"/>
          </a:xfrm>
          <a:prstGeom prst="rect">
            <a:avLst/>
          </a:prstGeom>
          <a:solidFill>
            <a:srgbClr val="2EA4D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Political Affiliation</a:t>
            </a:r>
            <a:endParaRPr b="1" sz="1200">
              <a:solidFill>
                <a:srgbClr val="FFFFFF"/>
              </a:solidFill>
              <a:latin typeface="Montserrat"/>
              <a:ea typeface="Montserrat"/>
              <a:cs typeface="Montserrat"/>
              <a:sym typeface="Montserrat"/>
            </a:endParaRPr>
          </a:p>
        </p:txBody>
      </p:sp>
      <p:grpSp>
        <p:nvGrpSpPr>
          <p:cNvPr id="779" name="Google Shape;779;p66"/>
          <p:cNvGrpSpPr/>
          <p:nvPr/>
        </p:nvGrpSpPr>
        <p:grpSpPr>
          <a:xfrm>
            <a:off x="3483705" y="354200"/>
            <a:ext cx="2176590" cy="1108200"/>
            <a:chOff x="3407504" y="354200"/>
            <a:chExt cx="2176590" cy="1108200"/>
          </a:xfrm>
        </p:grpSpPr>
        <p:pic>
          <p:nvPicPr>
            <p:cNvPr id="780" name="Google Shape;780;p66"/>
            <p:cNvPicPr preferRelativeResize="0"/>
            <p:nvPr/>
          </p:nvPicPr>
          <p:blipFill rotWithShape="1">
            <a:blip r:embed="rId5">
              <a:alphaModFix/>
            </a:blip>
            <a:srcRect b="3557" l="0" r="0" t="3557"/>
            <a:stretch/>
          </p:blipFill>
          <p:spPr>
            <a:xfrm>
              <a:off x="4441929" y="377853"/>
              <a:ext cx="1142164" cy="1060895"/>
            </a:xfrm>
            <a:prstGeom prst="rect">
              <a:avLst/>
            </a:prstGeom>
            <a:noFill/>
            <a:ln>
              <a:noFill/>
            </a:ln>
          </p:spPr>
        </p:pic>
        <p:pic>
          <p:nvPicPr>
            <p:cNvPr id="781" name="Google Shape;781;p66"/>
            <p:cNvPicPr preferRelativeResize="0"/>
            <p:nvPr/>
          </p:nvPicPr>
          <p:blipFill>
            <a:blip r:embed="rId6">
              <a:alphaModFix/>
            </a:blip>
            <a:stretch>
              <a:fillRect/>
            </a:stretch>
          </p:blipFill>
          <p:spPr>
            <a:xfrm>
              <a:off x="3407504" y="354200"/>
              <a:ext cx="1108200" cy="1108200"/>
            </a:xfrm>
            <a:prstGeom prst="rect">
              <a:avLst/>
            </a:prstGeom>
            <a:noFill/>
            <a:ln>
              <a:noFill/>
            </a:ln>
          </p:spPr>
        </p:pic>
      </p:grpSp>
      <p:sp>
        <p:nvSpPr>
          <p:cNvPr id="782" name="Google Shape;782;p66"/>
          <p:cNvSpPr txBox="1"/>
          <p:nvPr/>
        </p:nvSpPr>
        <p:spPr>
          <a:xfrm>
            <a:off x="1621750" y="2005050"/>
            <a:ext cx="59016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latin typeface="Open Sans Light"/>
                <a:ea typeface="Open Sans Light"/>
                <a:cs typeface="Open Sans Light"/>
                <a:sym typeface="Open Sans Light"/>
              </a:rPr>
              <a:t>We</a:t>
            </a:r>
            <a:r>
              <a:rPr lang="en" sz="1200">
                <a:solidFill>
                  <a:srgbClr val="000000"/>
                </a:solidFill>
                <a:latin typeface="Open Sans Light"/>
                <a:ea typeface="Open Sans Light"/>
                <a:cs typeface="Open Sans Light"/>
                <a:sym typeface="Open Sans Light"/>
              </a:rPr>
              <a:t> </a:t>
            </a:r>
            <a:r>
              <a:rPr b="1" lang="en" sz="1200">
                <a:solidFill>
                  <a:srgbClr val="2EA4D7"/>
                </a:solidFill>
                <a:latin typeface="Open Sans"/>
                <a:ea typeface="Open Sans"/>
                <a:cs typeface="Open Sans"/>
                <a:sym typeface="Open Sans"/>
              </a:rPr>
              <a:t>outpaced our competitors</a:t>
            </a:r>
            <a:r>
              <a:rPr lang="en" sz="1200">
                <a:solidFill>
                  <a:srgbClr val="000000"/>
                </a:solidFill>
                <a:latin typeface="Open Sans Light"/>
                <a:ea typeface="Open Sans Light"/>
                <a:cs typeface="Open Sans Light"/>
                <a:sym typeface="Open Sans Light"/>
              </a:rPr>
              <a:t> in a study by Truth{set}, an independent firm that measures the quality of consumer audience data. </a:t>
            </a:r>
            <a:endParaRPr sz="1200">
              <a:solidFill>
                <a:srgbClr val="000000"/>
              </a:solidFill>
              <a:latin typeface="Open Sans Light"/>
              <a:ea typeface="Open Sans Light"/>
              <a:cs typeface="Open Sans Light"/>
              <a:sym typeface="Open Sans Light"/>
            </a:endParaRPr>
          </a:p>
        </p:txBody>
      </p:sp>
      <p:pic>
        <p:nvPicPr>
          <p:cNvPr descr="A picture containing text, sign, outdoor&#10;&#10;Description automatically generated" id="783" name="Google Shape;783;p66"/>
          <p:cNvPicPr preferRelativeResize="0"/>
          <p:nvPr/>
        </p:nvPicPr>
        <p:blipFill rotWithShape="1">
          <a:blip r:embed="rId7">
            <a:alphaModFix/>
          </a:blip>
          <a:srcRect b="0" l="0" r="0" t="24477"/>
          <a:stretch/>
        </p:blipFill>
        <p:spPr>
          <a:xfrm>
            <a:off x="6790712" y="193944"/>
            <a:ext cx="2175714" cy="423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7"/>
          <p:cNvSpPr txBox="1"/>
          <p:nvPr/>
        </p:nvSpPr>
        <p:spPr>
          <a:xfrm>
            <a:off x="400144" y="1580600"/>
            <a:ext cx="21330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Open Sans Light"/>
                <a:ea typeface="Open Sans Light"/>
                <a:cs typeface="Open Sans Light"/>
                <a:sym typeface="Open Sans Light"/>
              </a:rPr>
              <a:t>An iconic clothing company was looking to maximize Video Completion Rate (VCR) and Click-Through Rate (CTR) performance. They were eager to test new media channels and different data providers for a more creative approach. The retailer turned to our powerful data to drive sales. </a:t>
            </a:r>
            <a:endParaRPr sz="1100">
              <a:latin typeface="Open Sans Light"/>
              <a:ea typeface="Open Sans Light"/>
              <a:cs typeface="Open Sans Light"/>
              <a:sym typeface="Open Sans Light"/>
            </a:endParaRPr>
          </a:p>
        </p:txBody>
      </p:sp>
      <p:cxnSp>
        <p:nvCxnSpPr>
          <p:cNvPr id="789" name="Google Shape;789;p67"/>
          <p:cNvCxnSpPr/>
          <p:nvPr/>
        </p:nvCxnSpPr>
        <p:spPr>
          <a:xfrm>
            <a:off x="476344" y="1479703"/>
            <a:ext cx="2148900" cy="0"/>
          </a:xfrm>
          <a:prstGeom prst="straightConnector1">
            <a:avLst/>
          </a:prstGeom>
          <a:noFill/>
          <a:ln cap="flat" cmpd="sng" w="9525">
            <a:solidFill>
              <a:srgbClr val="888888"/>
            </a:solidFill>
            <a:prstDash val="solid"/>
            <a:round/>
            <a:headEnd len="med" w="med" type="none"/>
            <a:tailEnd len="med" w="med" type="none"/>
          </a:ln>
        </p:spPr>
      </p:cxnSp>
      <p:sp>
        <p:nvSpPr>
          <p:cNvPr id="790" name="Google Shape;790;p67"/>
          <p:cNvSpPr txBox="1"/>
          <p:nvPr/>
        </p:nvSpPr>
        <p:spPr>
          <a:xfrm>
            <a:off x="400144" y="1145575"/>
            <a:ext cx="19713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600">
                <a:solidFill>
                  <a:srgbClr val="D23138"/>
                </a:solidFill>
                <a:latin typeface="Montserrat Medium"/>
                <a:ea typeface="Montserrat Medium"/>
                <a:cs typeface="Montserrat Medium"/>
                <a:sym typeface="Montserrat Medium"/>
              </a:rPr>
              <a:t>The Challenge</a:t>
            </a:r>
            <a:endParaRPr sz="1600">
              <a:solidFill>
                <a:srgbClr val="D23138"/>
              </a:solidFill>
              <a:latin typeface="Montserrat Medium"/>
              <a:ea typeface="Montserrat Medium"/>
              <a:cs typeface="Montserrat Medium"/>
              <a:sym typeface="Montserrat Medium"/>
            </a:endParaRPr>
          </a:p>
        </p:txBody>
      </p:sp>
      <p:sp>
        <p:nvSpPr>
          <p:cNvPr id="791" name="Google Shape;791;p67"/>
          <p:cNvSpPr txBox="1"/>
          <p:nvPr/>
        </p:nvSpPr>
        <p:spPr>
          <a:xfrm>
            <a:off x="4688450" y="1809200"/>
            <a:ext cx="3883800" cy="12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We took the initial request of identifying individuals who are </a:t>
            </a:r>
            <a:r>
              <a:rPr b="1" lang="en" sz="1100">
                <a:solidFill>
                  <a:schemeClr val="dk1"/>
                </a:solidFill>
                <a:latin typeface="Open Sans"/>
                <a:ea typeface="Open Sans"/>
                <a:cs typeface="Open Sans"/>
                <a:sym typeface="Open Sans"/>
              </a:rPr>
              <a:t>fans of the Emmys </a:t>
            </a:r>
            <a:r>
              <a:rPr lang="en" sz="1100">
                <a:solidFill>
                  <a:schemeClr val="dk1"/>
                </a:solidFill>
                <a:latin typeface="Open Sans Light"/>
                <a:ea typeface="Open Sans Light"/>
                <a:cs typeface="Open Sans Light"/>
                <a:sym typeface="Open Sans Light"/>
              </a:rPr>
              <a:t>and used our experience in audience creation to determine the attributes that make up that </a:t>
            </a:r>
            <a:r>
              <a:rPr b="1" lang="en" sz="1100">
                <a:solidFill>
                  <a:schemeClr val="dk1"/>
                </a:solidFill>
                <a:latin typeface="Open Sans"/>
                <a:ea typeface="Open Sans"/>
                <a:cs typeface="Open Sans"/>
                <a:sym typeface="Open Sans"/>
              </a:rPr>
              <a:t>specific audience. </a:t>
            </a:r>
            <a:r>
              <a:rPr lang="en" sz="1100">
                <a:solidFill>
                  <a:schemeClr val="dk1"/>
                </a:solidFill>
                <a:latin typeface="Open Sans Light"/>
                <a:ea typeface="Open Sans Light"/>
                <a:cs typeface="Open Sans Light"/>
                <a:sym typeface="Open Sans Light"/>
              </a:rPr>
              <a:t>The custom segment included men ages 18-25 and women 55+ who had an interest in performance and television.</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latin typeface="Open Sans Light"/>
              <a:ea typeface="Open Sans Light"/>
              <a:cs typeface="Open Sans Light"/>
              <a:sym typeface="Open Sans Light"/>
            </a:endParaRPr>
          </a:p>
        </p:txBody>
      </p:sp>
      <p:cxnSp>
        <p:nvCxnSpPr>
          <p:cNvPr id="792" name="Google Shape;792;p67"/>
          <p:cNvCxnSpPr/>
          <p:nvPr/>
        </p:nvCxnSpPr>
        <p:spPr>
          <a:xfrm>
            <a:off x="2987548" y="1479695"/>
            <a:ext cx="5323500" cy="0"/>
          </a:xfrm>
          <a:prstGeom prst="straightConnector1">
            <a:avLst/>
          </a:prstGeom>
          <a:noFill/>
          <a:ln cap="flat" cmpd="sng" w="9525">
            <a:solidFill>
              <a:srgbClr val="888888"/>
            </a:solidFill>
            <a:prstDash val="solid"/>
            <a:round/>
            <a:headEnd len="med" w="med" type="none"/>
            <a:tailEnd len="med" w="med" type="none"/>
          </a:ln>
        </p:spPr>
      </p:cxnSp>
      <p:sp>
        <p:nvSpPr>
          <p:cNvPr id="793" name="Google Shape;793;p67"/>
          <p:cNvSpPr txBox="1"/>
          <p:nvPr/>
        </p:nvSpPr>
        <p:spPr>
          <a:xfrm>
            <a:off x="2890325" y="1145570"/>
            <a:ext cx="17853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600">
                <a:solidFill>
                  <a:srgbClr val="D23138"/>
                </a:solidFill>
                <a:latin typeface="Montserrat Medium"/>
                <a:ea typeface="Montserrat Medium"/>
                <a:cs typeface="Montserrat Medium"/>
                <a:sym typeface="Montserrat Medium"/>
              </a:rPr>
              <a:t>Our Approach</a:t>
            </a:r>
            <a:endParaRPr sz="1600">
              <a:solidFill>
                <a:srgbClr val="D23138"/>
              </a:solidFill>
              <a:latin typeface="Montserrat Medium"/>
              <a:ea typeface="Montserrat Medium"/>
              <a:cs typeface="Montserrat Medium"/>
              <a:sym typeface="Montserrat Medium"/>
            </a:endParaRPr>
          </a:p>
        </p:txBody>
      </p:sp>
      <p:cxnSp>
        <p:nvCxnSpPr>
          <p:cNvPr id="794" name="Google Shape;794;p67"/>
          <p:cNvCxnSpPr/>
          <p:nvPr/>
        </p:nvCxnSpPr>
        <p:spPr>
          <a:xfrm>
            <a:off x="476344" y="4000535"/>
            <a:ext cx="3802200" cy="0"/>
          </a:xfrm>
          <a:prstGeom prst="straightConnector1">
            <a:avLst/>
          </a:prstGeom>
          <a:noFill/>
          <a:ln cap="flat" cmpd="sng" w="9525">
            <a:solidFill>
              <a:srgbClr val="888888"/>
            </a:solidFill>
            <a:prstDash val="solid"/>
            <a:round/>
            <a:headEnd len="med" w="med" type="none"/>
            <a:tailEnd len="med" w="med" type="none"/>
          </a:ln>
        </p:spPr>
      </p:cxnSp>
      <p:sp>
        <p:nvSpPr>
          <p:cNvPr id="795" name="Google Shape;795;p67"/>
          <p:cNvSpPr txBox="1"/>
          <p:nvPr/>
        </p:nvSpPr>
        <p:spPr>
          <a:xfrm>
            <a:off x="400144" y="3618623"/>
            <a:ext cx="32298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D23138"/>
                </a:solidFill>
                <a:latin typeface="Montserrat Medium"/>
                <a:ea typeface="Montserrat Medium"/>
                <a:cs typeface="Montserrat Medium"/>
                <a:sym typeface="Montserrat Medium"/>
              </a:rPr>
              <a:t>Custom Audience Solution </a:t>
            </a:r>
            <a:endParaRPr sz="1600">
              <a:solidFill>
                <a:srgbClr val="D23138"/>
              </a:solidFill>
              <a:latin typeface="Montserrat Medium"/>
              <a:ea typeface="Montserrat Medium"/>
              <a:cs typeface="Montserrat Medium"/>
              <a:sym typeface="Montserrat Medium"/>
            </a:endParaRPr>
          </a:p>
        </p:txBody>
      </p:sp>
      <p:sp>
        <p:nvSpPr>
          <p:cNvPr id="796" name="Google Shape;796;p67"/>
          <p:cNvSpPr txBox="1"/>
          <p:nvPr/>
        </p:nvSpPr>
        <p:spPr>
          <a:xfrm>
            <a:off x="400147" y="4005200"/>
            <a:ext cx="4142100" cy="8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We utilized our custom audience solution to help this iconic clothing company </a:t>
            </a:r>
            <a:r>
              <a:rPr b="1" lang="en" sz="1100">
                <a:solidFill>
                  <a:schemeClr val="dk1"/>
                </a:solidFill>
                <a:latin typeface="Open Sans"/>
                <a:ea typeface="Open Sans"/>
                <a:cs typeface="Open Sans"/>
                <a:sym typeface="Open Sans"/>
              </a:rPr>
              <a:t>drive greater ROAS (Return on Ad Spend)</a:t>
            </a:r>
            <a:r>
              <a:rPr lang="en" sz="1100">
                <a:solidFill>
                  <a:schemeClr val="dk1"/>
                </a:solidFill>
                <a:latin typeface="Open Sans Light"/>
                <a:ea typeface="Open Sans Light"/>
                <a:cs typeface="Open Sans Light"/>
                <a:sym typeface="Open Sans Light"/>
              </a:rPr>
              <a:t> and </a:t>
            </a:r>
            <a:r>
              <a:rPr b="1" lang="en" sz="1100">
                <a:solidFill>
                  <a:schemeClr val="dk1"/>
                </a:solidFill>
                <a:latin typeface="Open Sans"/>
                <a:ea typeface="Open Sans"/>
                <a:cs typeface="Open Sans"/>
                <a:sym typeface="Open Sans"/>
              </a:rPr>
              <a:t>exceed KPI goals.</a:t>
            </a:r>
            <a:r>
              <a:rPr lang="en" sz="1100">
                <a:solidFill>
                  <a:schemeClr val="dk1"/>
                </a:solidFill>
                <a:latin typeface="Open Sans Light"/>
                <a:ea typeface="Open Sans Light"/>
                <a:cs typeface="Open Sans Light"/>
                <a:sym typeface="Open Sans Light"/>
              </a:rPr>
              <a:t> </a:t>
            </a:r>
            <a:endParaRPr sz="1100">
              <a:solidFill>
                <a:schemeClr val="dk1"/>
              </a:solidFill>
              <a:latin typeface="Open Sans Light"/>
              <a:ea typeface="Open Sans Light"/>
              <a:cs typeface="Open Sans Light"/>
              <a:sym typeface="Open Sans Light"/>
            </a:endParaRPr>
          </a:p>
        </p:txBody>
      </p:sp>
      <p:sp>
        <p:nvSpPr>
          <p:cNvPr id="797" name="Google Shape;797;p67"/>
          <p:cNvSpPr/>
          <p:nvPr/>
        </p:nvSpPr>
        <p:spPr>
          <a:xfrm>
            <a:off x="0" y="5028000"/>
            <a:ext cx="9144000" cy="115500"/>
          </a:xfrm>
          <a:prstGeom prst="rect">
            <a:avLst/>
          </a:prstGeom>
          <a:solidFill>
            <a:srgbClr val="D23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7"/>
          <p:cNvSpPr/>
          <p:nvPr/>
        </p:nvSpPr>
        <p:spPr>
          <a:xfrm>
            <a:off x="2930039" y="1605050"/>
            <a:ext cx="1689000" cy="1669200"/>
          </a:xfrm>
          <a:prstGeom prst="ellipse">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9" name="Google Shape;799;p67"/>
          <p:cNvPicPr preferRelativeResize="0"/>
          <p:nvPr/>
        </p:nvPicPr>
        <p:blipFill rotWithShape="1">
          <a:blip r:embed="rId3">
            <a:alphaModFix/>
          </a:blip>
          <a:srcRect b="0" l="13804" r="11535" t="0"/>
          <a:stretch/>
        </p:blipFill>
        <p:spPr>
          <a:xfrm>
            <a:off x="2984787" y="1653200"/>
            <a:ext cx="1588800" cy="1572900"/>
          </a:xfrm>
          <a:prstGeom prst="ellipse">
            <a:avLst/>
          </a:prstGeom>
          <a:noFill/>
          <a:ln>
            <a:noFill/>
          </a:ln>
        </p:spPr>
      </p:pic>
      <p:sp>
        <p:nvSpPr>
          <p:cNvPr id="800" name="Google Shape;800;p67"/>
          <p:cNvSpPr/>
          <p:nvPr/>
        </p:nvSpPr>
        <p:spPr>
          <a:xfrm>
            <a:off x="4675625" y="3577954"/>
            <a:ext cx="4482000" cy="11178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67"/>
          <p:cNvSpPr txBox="1"/>
          <p:nvPr/>
        </p:nvSpPr>
        <p:spPr>
          <a:xfrm>
            <a:off x="4919525" y="3823525"/>
            <a:ext cx="3994200" cy="8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Open Sans Light"/>
                <a:ea typeface="Open Sans Light"/>
                <a:cs typeface="Open Sans Light"/>
                <a:sym typeface="Open Sans Light"/>
              </a:rPr>
              <a:t>Post-campaign reporting showed that our </a:t>
            </a:r>
            <a:r>
              <a:rPr b="1" lang="en" sz="1100">
                <a:solidFill>
                  <a:srgbClr val="BE2033"/>
                </a:solidFill>
                <a:latin typeface="Open Sans"/>
                <a:ea typeface="Open Sans"/>
                <a:cs typeface="Open Sans"/>
                <a:sym typeface="Open Sans"/>
              </a:rPr>
              <a:t>mobile-first data was a</a:t>
            </a:r>
            <a:r>
              <a:rPr lang="en" sz="1100">
                <a:solidFill>
                  <a:srgbClr val="BE2033"/>
                </a:solidFill>
                <a:latin typeface="Open Sans Light"/>
                <a:ea typeface="Open Sans Light"/>
                <a:cs typeface="Open Sans Light"/>
                <a:sym typeface="Open Sans Light"/>
              </a:rPr>
              <a:t> </a:t>
            </a:r>
            <a:r>
              <a:rPr b="1" lang="en" sz="1100">
                <a:solidFill>
                  <a:srgbClr val="BE2033"/>
                </a:solidFill>
                <a:latin typeface="Open Sans"/>
                <a:ea typeface="Open Sans"/>
                <a:cs typeface="Open Sans"/>
                <a:sym typeface="Open Sans"/>
              </a:rPr>
              <a:t>top performer</a:t>
            </a:r>
            <a:r>
              <a:rPr b="1" lang="en" sz="1100">
                <a:solidFill>
                  <a:schemeClr val="dk1"/>
                </a:solidFill>
                <a:latin typeface="Open Sans"/>
                <a:ea typeface="Open Sans"/>
                <a:cs typeface="Open Sans"/>
                <a:sym typeface="Open Sans"/>
              </a:rPr>
              <a:t> </a:t>
            </a:r>
            <a:r>
              <a:rPr lang="en" sz="1100">
                <a:solidFill>
                  <a:schemeClr val="dk1"/>
                </a:solidFill>
                <a:latin typeface="Open Sans Light"/>
                <a:ea typeface="Open Sans Light"/>
                <a:cs typeface="Open Sans Light"/>
                <a:sym typeface="Open Sans Light"/>
              </a:rPr>
              <a:t>against other partner segments that the clothing company targeted within this campaign. </a:t>
            </a:r>
            <a:endParaRPr>
              <a:solidFill>
                <a:schemeClr val="dk1"/>
              </a:solidFill>
            </a:endParaRPr>
          </a:p>
          <a:p>
            <a:pPr indent="0" lvl="0" marL="0" rtl="0" algn="l">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sp>
        <p:nvSpPr>
          <p:cNvPr id="802" name="Google Shape;802;p67"/>
          <p:cNvSpPr/>
          <p:nvPr/>
        </p:nvSpPr>
        <p:spPr>
          <a:xfrm>
            <a:off x="4520875" y="3357364"/>
            <a:ext cx="1107600" cy="393600"/>
          </a:xfrm>
          <a:prstGeom prst="rect">
            <a:avLst/>
          </a:prstGeom>
          <a:solidFill>
            <a:srgbClr val="D23138"/>
          </a:solidFill>
          <a:ln cap="flat" cmpd="sng" w="9525">
            <a:solidFill>
              <a:srgbClr val="F3F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67"/>
          <p:cNvSpPr txBox="1"/>
          <p:nvPr/>
        </p:nvSpPr>
        <p:spPr>
          <a:xfrm>
            <a:off x="4556221" y="3356821"/>
            <a:ext cx="11076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Success</a:t>
            </a:r>
            <a:endParaRPr sz="1600">
              <a:solidFill>
                <a:srgbClr val="FFFFFF"/>
              </a:solidFill>
              <a:latin typeface="Montserrat Medium"/>
              <a:ea typeface="Montserrat Medium"/>
              <a:cs typeface="Montserrat Medium"/>
              <a:sym typeface="Montserrat Medium"/>
            </a:endParaRPr>
          </a:p>
        </p:txBody>
      </p:sp>
      <p:sp>
        <p:nvSpPr>
          <p:cNvPr id="804" name="Google Shape;804;p67"/>
          <p:cNvSpPr txBox="1"/>
          <p:nvPr/>
        </p:nvSpPr>
        <p:spPr>
          <a:xfrm>
            <a:off x="524801" y="313546"/>
            <a:ext cx="1722000" cy="26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D23138"/>
                </a:solidFill>
                <a:latin typeface="Proxima Nova Semibold"/>
                <a:ea typeface="Proxima Nova Semibold"/>
                <a:cs typeface="Proxima Nova Semibold"/>
                <a:sym typeface="Proxima Nova Semibold"/>
              </a:rPr>
              <a:t>CASE STUDY |</a:t>
            </a:r>
            <a:r>
              <a:rPr b="1" lang="en" sz="1000">
                <a:solidFill>
                  <a:srgbClr val="D23138"/>
                </a:solidFill>
                <a:latin typeface="Montserrat"/>
                <a:ea typeface="Montserrat"/>
                <a:cs typeface="Montserrat"/>
                <a:sym typeface="Montserrat"/>
              </a:rPr>
              <a:t> RETAIL</a:t>
            </a:r>
            <a:endParaRPr b="1" sz="1000">
              <a:solidFill>
                <a:srgbClr val="D23138"/>
              </a:solidFill>
              <a:latin typeface="Montserrat"/>
              <a:ea typeface="Montserrat"/>
              <a:cs typeface="Montserrat"/>
              <a:sym typeface="Montserrat"/>
            </a:endParaRPr>
          </a:p>
        </p:txBody>
      </p:sp>
      <p:sp>
        <p:nvSpPr>
          <p:cNvPr id="805" name="Google Shape;805;p67"/>
          <p:cNvSpPr/>
          <p:nvPr/>
        </p:nvSpPr>
        <p:spPr>
          <a:xfrm>
            <a:off x="433827" y="395459"/>
            <a:ext cx="158099" cy="157182"/>
          </a:xfrm>
          <a:custGeom>
            <a:rect b="b" l="l" r="r" t="t"/>
            <a:pathLst>
              <a:path extrusionOk="0" fill="none" h="16611" w="16708">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cap="rnd" cmpd="sng" w="9525">
            <a:solidFill>
              <a:srgbClr val="D23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806" name="Google Shape;806;p67"/>
          <p:cNvSpPr txBox="1"/>
          <p:nvPr/>
        </p:nvSpPr>
        <p:spPr>
          <a:xfrm>
            <a:off x="360002" y="578175"/>
            <a:ext cx="5472300" cy="444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Montserrat Light"/>
                <a:ea typeface="Montserrat Light"/>
                <a:cs typeface="Montserrat Light"/>
                <a:sym typeface="Montserrat Light"/>
              </a:rPr>
              <a:t>Iconic Clothing Company</a:t>
            </a:r>
            <a:endParaRPr sz="2200">
              <a:latin typeface="Montserrat Light"/>
              <a:ea typeface="Montserrat Light"/>
              <a:cs typeface="Montserrat Light"/>
              <a:sym typeface="Montserrat Light"/>
            </a:endParaRPr>
          </a:p>
        </p:txBody>
      </p:sp>
      <p:sp>
        <p:nvSpPr>
          <p:cNvPr id="807" name="Google Shape;807;p67"/>
          <p:cNvSpPr txBox="1"/>
          <p:nvPr/>
        </p:nvSpPr>
        <p:spPr>
          <a:xfrm>
            <a:off x="2066655" y="313553"/>
            <a:ext cx="3000000" cy="2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Light"/>
                <a:ea typeface="Montserrat Light"/>
                <a:cs typeface="Montserrat Light"/>
                <a:sym typeface="Montserrat Light"/>
              </a:rPr>
              <a:t>Use Case: </a:t>
            </a:r>
            <a:r>
              <a:rPr b="1" lang="en" sz="1000">
                <a:solidFill>
                  <a:schemeClr val="dk1"/>
                </a:solidFill>
                <a:latin typeface="Montserrat"/>
                <a:ea typeface="Montserrat"/>
                <a:cs typeface="Montserrat"/>
                <a:sym typeface="Montserrat"/>
              </a:rPr>
              <a:t>Targeting Campaign</a:t>
            </a:r>
            <a:endParaRPr sz="1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50"/>
          <p:cNvPicPr preferRelativeResize="0"/>
          <p:nvPr/>
        </p:nvPicPr>
        <p:blipFill rotWithShape="1">
          <a:blip r:embed="rId3">
            <a:alphaModFix/>
          </a:blip>
          <a:srcRect b="0" l="10217" r="10209" t="0"/>
          <a:stretch/>
        </p:blipFill>
        <p:spPr>
          <a:xfrm>
            <a:off x="-16359" y="0"/>
            <a:ext cx="2727901" cy="5143501"/>
          </a:xfrm>
          <a:prstGeom prst="rect">
            <a:avLst/>
          </a:prstGeom>
          <a:noFill/>
          <a:ln>
            <a:noFill/>
          </a:ln>
        </p:spPr>
      </p:pic>
      <p:sp>
        <p:nvSpPr>
          <p:cNvPr id="233" name="Google Shape;233;p50"/>
          <p:cNvSpPr/>
          <p:nvPr/>
        </p:nvSpPr>
        <p:spPr>
          <a:xfrm rot="10800000">
            <a:off x="-31525" y="-20700"/>
            <a:ext cx="2759400" cy="4946100"/>
          </a:xfrm>
          <a:prstGeom prst="rect">
            <a:avLst/>
          </a:prstGeom>
          <a:gradFill>
            <a:gsLst>
              <a:gs pos="0">
                <a:srgbClr val="14192E">
                  <a:alpha val="36862"/>
                  <a:alpha val="41340"/>
                </a:srgbClr>
              </a:gs>
              <a:gs pos="100000">
                <a:srgbClr val="14192E">
                  <a:alpha val="4134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50"/>
          <p:cNvSpPr txBox="1"/>
          <p:nvPr/>
        </p:nvSpPr>
        <p:spPr>
          <a:xfrm>
            <a:off x="282741" y="1114050"/>
            <a:ext cx="2129700" cy="43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br>
              <a:rPr lang="en" sz="2200">
                <a:solidFill>
                  <a:srgbClr val="FFFFFF"/>
                </a:solidFill>
                <a:latin typeface="Montserrat Medium"/>
                <a:ea typeface="Montserrat Medium"/>
                <a:cs typeface="Montserrat Medium"/>
                <a:sym typeface="Montserrat Medium"/>
              </a:rPr>
            </a:br>
            <a:r>
              <a:rPr lang="en" sz="2200">
                <a:solidFill>
                  <a:srgbClr val="FFFFFF"/>
                </a:solidFill>
                <a:latin typeface="Montserrat Medium"/>
                <a:ea typeface="Montserrat Medium"/>
                <a:cs typeface="Montserrat Medium"/>
                <a:sym typeface="Montserrat Medium"/>
              </a:rPr>
              <a:t>is your ideal partner</a:t>
            </a:r>
            <a:endParaRPr i="0" sz="2200" u="none" cap="none" strike="noStrike">
              <a:solidFill>
                <a:srgbClr val="FFFFFF"/>
              </a:solidFill>
              <a:latin typeface="Montserrat Medium"/>
              <a:ea typeface="Montserrat Medium"/>
              <a:cs typeface="Montserrat Medium"/>
              <a:sym typeface="Montserrat Medium"/>
            </a:endParaRPr>
          </a:p>
        </p:txBody>
      </p:sp>
      <p:sp>
        <p:nvSpPr>
          <p:cNvPr id="235" name="Google Shape;235;p50"/>
          <p:cNvSpPr txBox="1"/>
          <p:nvPr/>
        </p:nvSpPr>
        <p:spPr>
          <a:xfrm>
            <a:off x="3395725" y="554250"/>
            <a:ext cx="4708200" cy="359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200">
              <a:solidFill>
                <a:srgbClr val="1A73E8"/>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500">
                <a:solidFill>
                  <a:srgbClr val="2E75B5"/>
                </a:solidFill>
                <a:latin typeface="Montserrat Medium"/>
                <a:ea typeface="Montserrat Medium"/>
                <a:cs typeface="Montserrat Medium"/>
                <a:sym typeface="Montserrat Medium"/>
              </a:rPr>
              <a:t>We solve one of marketing’s most daunting challenges: </a:t>
            </a:r>
            <a:r>
              <a:rPr b="1" lang="en" sz="1500">
                <a:solidFill>
                  <a:srgbClr val="2E75B5"/>
                </a:solidFill>
                <a:latin typeface="Montserrat"/>
                <a:ea typeface="Montserrat"/>
                <a:cs typeface="Montserrat"/>
                <a:sym typeface="Montserrat"/>
              </a:rPr>
              <a:t>finding your next customer. </a:t>
            </a:r>
            <a:endParaRPr b="1" sz="1500">
              <a:solidFill>
                <a:srgbClr val="2E75B5"/>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rgbClr val="1A73E8"/>
              </a:solidFill>
              <a:latin typeface="Open Sans"/>
              <a:ea typeface="Open Sans"/>
              <a:cs typeface="Open Sans"/>
              <a:sym typeface="Open Sans"/>
            </a:endParaRPr>
          </a:p>
          <a:p>
            <a:pPr indent="-304800" lvl="0" marL="457200" rtl="0" algn="l">
              <a:lnSpc>
                <a:spcPct val="115000"/>
              </a:lnSpc>
              <a:spcBef>
                <a:spcPts val="0"/>
              </a:spcBef>
              <a:spcAft>
                <a:spcPts val="0"/>
              </a:spcAft>
              <a:buClr>
                <a:srgbClr val="2EA4D7"/>
              </a:buClr>
              <a:buSzPts val="1200"/>
              <a:buFont typeface="Open Sans Light"/>
              <a:buChar char="+"/>
            </a:pPr>
            <a:r>
              <a:rPr lang="en" sz="1200">
                <a:solidFill>
                  <a:schemeClr val="dk1"/>
                </a:solidFill>
                <a:latin typeface="Open Sans Light"/>
                <a:ea typeface="Open Sans Light"/>
                <a:cs typeface="Open Sans Light"/>
                <a:sym typeface="Open Sans Light"/>
              </a:rPr>
              <a:t>Our unique data connects you to </a:t>
            </a:r>
            <a:r>
              <a:rPr lang="en" sz="1200">
                <a:solidFill>
                  <a:srgbClr val="2EA4D7"/>
                </a:solidFill>
                <a:latin typeface="Open Sans Medium"/>
                <a:ea typeface="Open Sans Medium"/>
                <a:cs typeface="Open Sans Medium"/>
                <a:sym typeface="Open Sans Medium"/>
              </a:rPr>
              <a:t>REAL people </a:t>
            </a:r>
            <a:r>
              <a:rPr lang="en" sz="1200">
                <a:solidFill>
                  <a:schemeClr val="dk1"/>
                </a:solidFill>
                <a:latin typeface="Open Sans Light"/>
                <a:ea typeface="Open Sans Light"/>
                <a:cs typeface="Open Sans Light"/>
                <a:sym typeface="Open Sans Light"/>
              </a:rPr>
              <a:t>wherever they are and with complete transparency, from first touch to attribution</a:t>
            </a:r>
            <a:endParaRPr sz="1200">
              <a:solidFill>
                <a:schemeClr val="dk1"/>
              </a:solidFill>
              <a:latin typeface="Open Sans Light"/>
              <a:ea typeface="Open Sans Light"/>
              <a:cs typeface="Open Sans Light"/>
              <a:sym typeface="Open Sans Light"/>
            </a:endParaRPr>
          </a:p>
          <a:p>
            <a:pPr indent="-304800" lvl="0" marL="457200" rtl="0" algn="l">
              <a:lnSpc>
                <a:spcPct val="115000"/>
              </a:lnSpc>
              <a:spcBef>
                <a:spcPts val="1000"/>
              </a:spcBef>
              <a:spcAft>
                <a:spcPts val="0"/>
              </a:spcAft>
              <a:buClr>
                <a:srgbClr val="2EA4D7"/>
              </a:buClr>
              <a:buSzPts val="1200"/>
              <a:buFont typeface="Open Sans Light"/>
              <a:buChar char="+"/>
            </a:pPr>
            <a:r>
              <a:rPr lang="en" sz="1200">
                <a:solidFill>
                  <a:schemeClr val="dk1"/>
                </a:solidFill>
                <a:latin typeface="Open Sans Light"/>
                <a:ea typeface="Open Sans Light"/>
                <a:cs typeface="Open Sans Light"/>
                <a:sym typeface="Open Sans Light"/>
              </a:rPr>
              <a:t>We connect you to real people across every media channel and device</a:t>
            </a:r>
            <a:r>
              <a:rPr lang="en" sz="1200">
                <a:solidFill>
                  <a:schemeClr val="dk1"/>
                </a:solidFill>
                <a:latin typeface="Open Sans Light"/>
                <a:ea typeface="Open Sans Light"/>
                <a:cs typeface="Open Sans Light"/>
                <a:sym typeface="Open Sans Light"/>
              </a:rPr>
              <a:t>. </a:t>
            </a:r>
            <a:endParaRPr sz="1200">
              <a:solidFill>
                <a:schemeClr val="dk1"/>
              </a:solidFill>
              <a:latin typeface="Open Sans Light"/>
              <a:ea typeface="Open Sans Light"/>
              <a:cs typeface="Open Sans Light"/>
              <a:sym typeface="Open Sans Light"/>
            </a:endParaRPr>
          </a:p>
          <a:p>
            <a:pPr indent="-304800" lvl="0" marL="457200" rtl="0" algn="l">
              <a:lnSpc>
                <a:spcPct val="115000"/>
              </a:lnSpc>
              <a:spcBef>
                <a:spcPts val="1000"/>
              </a:spcBef>
              <a:spcAft>
                <a:spcPts val="1000"/>
              </a:spcAft>
              <a:buClr>
                <a:srgbClr val="2EA4D7"/>
              </a:buClr>
              <a:buSzPts val="1200"/>
              <a:buFont typeface="Open Sans Light"/>
              <a:buChar char="+"/>
            </a:pPr>
            <a:r>
              <a:rPr lang="en" sz="1200">
                <a:solidFill>
                  <a:schemeClr val="dk1"/>
                </a:solidFill>
                <a:latin typeface="Open Sans Light"/>
                <a:ea typeface="Open Sans Light"/>
                <a:cs typeface="Open Sans Light"/>
                <a:sym typeface="Open Sans Light"/>
              </a:rPr>
              <a:t>Because we're connecting you with </a:t>
            </a:r>
            <a:r>
              <a:rPr lang="en" sz="1200">
                <a:solidFill>
                  <a:srgbClr val="2EA4D7"/>
                </a:solidFill>
                <a:latin typeface="Open Sans Medium"/>
                <a:ea typeface="Open Sans Medium"/>
                <a:cs typeface="Open Sans Medium"/>
                <a:sym typeface="Open Sans Medium"/>
              </a:rPr>
              <a:t>actual individuals</a:t>
            </a:r>
            <a:r>
              <a:rPr lang="en" sz="1200">
                <a:solidFill>
                  <a:schemeClr val="dk1"/>
                </a:solidFill>
                <a:latin typeface="Open Sans Light"/>
                <a:ea typeface="Open Sans Light"/>
                <a:cs typeface="Open Sans Light"/>
                <a:sym typeface="Open Sans Light"/>
              </a:rPr>
              <a:t>, we can accurately measure how well your campaign performs.</a:t>
            </a:r>
            <a:endParaRPr sz="1200">
              <a:solidFill>
                <a:schemeClr val="dk1"/>
              </a:solidFill>
              <a:latin typeface="Open Sans Light"/>
              <a:ea typeface="Open Sans Light"/>
              <a:cs typeface="Open Sans Light"/>
              <a:sym typeface="Open Sans Light"/>
            </a:endParaRPr>
          </a:p>
        </p:txBody>
      </p:sp>
      <p:sp>
        <p:nvSpPr>
          <p:cNvPr id="236" name="Google Shape;236;p50"/>
          <p:cNvSpPr txBox="1"/>
          <p:nvPr>
            <p:ph idx="12" type="sldNum"/>
          </p:nvPr>
        </p:nvSpPr>
        <p:spPr>
          <a:xfrm>
            <a:off x="85486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sz="700">
                <a:solidFill>
                  <a:schemeClr val="lt1"/>
                </a:solidFill>
              </a:rPr>
              <a:t>‹#›</a:t>
            </a:fld>
            <a:endParaRPr sz="700">
              <a:solidFill>
                <a:schemeClr val="lt1"/>
              </a:solidFill>
            </a:endParaRPr>
          </a:p>
        </p:txBody>
      </p:sp>
      <p:pic>
        <p:nvPicPr>
          <p:cNvPr descr="A picture containing text, sign, outdoor&#10;&#10;Description automatically generated" id="237" name="Google Shape;237;p50"/>
          <p:cNvPicPr preferRelativeResize="0"/>
          <p:nvPr/>
        </p:nvPicPr>
        <p:blipFill rotWithShape="1">
          <a:blip r:embed="rId4">
            <a:alphaModFix/>
          </a:blip>
          <a:srcRect b="0" l="0" r="0" t="24477"/>
          <a:stretch/>
        </p:blipFill>
        <p:spPr>
          <a:xfrm>
            <a:off x="282750" y="706652"/>
            <a:ext cx="2175714" cy="423350"/>
          </a:xfrm>
          <a:prstGeom prst="rect">
            <a:avLst/>
          </a:prstGeom>
          <a:noFill/>
          <a:ln>
            <a:noFill/>
          </a:ln>
        </p:spPr>
      </p:pic>
      <p:sp>
        <p:nvSpPr>
          <p:cNvPr id="238" name="Google Shape;238;p50"/>
          <p:cNvSpPr txBox="1"/>
          <p:nvPr/>
        </p:nvSpPr>
        <p:spPr>
          <a:xfrm>
            <a:off x="8576733" y="47096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pic>
        <p:nvPicPr>
          <p:cNvPr id="239" name="Google Shape;239;p50"/>
          <p:cNvPicPr preferRelativeResize="0"/>
          <p:nvPr/>
        </p:nvPicPr>
        <p:blipFill rotWithShape="1">
          <a:blip r:embed="rId5">
            <a:alphaModFix/>
          </a:blip>
          <a:srcRect b="0" l="0" r="0" t="0"/>
          <a:stretch/>
        </p:blipFill>
        <p:spPr>
          <a:xfrm>
            <a:off x="0" y="4610835"/>
            <a:ext cx="9143998" cy="578716"/>
          </a:xfrm>
          <a:prstGeom prst="rect">
            <a:avLst/>
          </a:prstGeom>
          <a:noFill/>
          <a:ln>
            <a:noFill/>
          </a:ln>
        </p:spPr>
      </p:pic>
      <p:sp>
        <p:nvSpPr>
          <p:cNvPr id="240" name="Google Shape;240;p50"/>
          <p:cNvSpPr/>
          <p:nvPr/>
        </p:nvSpPr>
        <p:spPr>
          <a:xfrm>
            <a:off x="0" y="4594750"/>
            <a:ext cx="3361200" cy="578700"/>
          </a:xfrm>
          <a:prstGeom prst="rect">
            <a:avLst/>
          </a:prstGeom>
          <a:gradFill>
            <a:gsLst>
              <a:gs pos="0">
                <a:srgbClr val="000000"/>
              </a:gs>
              <a:gs pos="49000">
                <a:srgbClr val="000000">
                  <a:alpha val="41960"/>
                </a:srgbClr>
              </a:gs>
              <a:gs pos="82000">
                <a:srgbClr val="000000">
                  <a:alpha val="0"/>
                </a:srgbClr>
              </a:gs>
              <a:gs pos="100000">
                <a:srgbClr val="000000">
                  <a:alpha val="0"/>
                </a:srgbClr>
              </a:gs>
            </a:gsLst>
            <a:lin ang="239989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41" name="Google Shape;241;p50"/>
          <p:cNvPicPr preferRelativeResize="0"/>
          <p:nvPr/>
        </p:nvPicPr>
        <p:blipFill rotWithShape="1">
          <a:blip r:embed="rId6">
            <a:alphaModFix/>
          </a:blip>
          <a:srcRect b="0" l="0" r="0" t="0"/>
          <a:stretch/>
        </p:blipFill>
        <p:spPr>
          <a:xfrm>
            <a:off x="197284" y="4664365"/>
            <a:ext cx="1250515" cy="452773"/>
          </a:xfrm>
          <a:prstGeom prst="rect">
            <a:avLst/>
          </a:prstGeom>
          <a:noFill/>
          <a:ln>
            <a:noFill/>
          </a:ln>
        </p:spPr>
      </p:pic>
      <p:sp>
        <p:nvSpPr>
          <p:cNvPr id="242" name="Google Shape;242;p50"/>
          <p:cNvSpPr txBox="1"/>
          <p:nvPr/>
        </p:nvSpPr>
        <p:spPr>
          <a:xfrm>
            <a:off x="8576733" y="47096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
        <p:nvSpPr>
          <p:cNvPr id="243" name="Google Shape;243;p50"/>
          <p:cNvSpPr/>
          <p:nvPr/>
        </p:nvSpPr>
        <p:spPr>
          <a:xfrm>
            <a:off x="6143018" y="4552209"/>
            <a:ext cx="2321544" cy="637342"/>
          </a:xfrm>
          <a:prstGeom prst="flowChartInputOutput">
            <a:avLst/>
          </a:prstGeom>
          <a:solidFill>
            <a:srgbClr val="4472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picture containing text, clipart&#10;&#10;Description automatically generated" id="244" name="Google Shape;244;p50"/>
          <p:cNvPicPr preferRelativeResize="0"/>
          <p:nvPr/>
        </p:nvPicPr>
        <p:blipFill rotWithShape="1">
          <a:blip r:embed="rId7">
            <a:alphaModFix/>
          </a:blip>
          <a:srcRect b="0" l="0" r="0" t="0"/>
          <a:stretch/>
        </p:blipFill>
        <p:spPr>
          <a:xfrm>
            <a:off x="6503754" y="4693052"/>
            <a:ext cx="1600072" cy="3925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68"/>
          <p:cNvSpPr txBox="1"/>
          <p:nvPr/>
        </p:nvSpPr>
        <p:spPr>
          <a:xfrm>
            <a:off x="360002" y="578175"/>
            <a:ext cx="5472300" cy="444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Montserrat Light"/>
                <a:ea typeface="Montserrat Light"/>
                <a:cs typeface="Montserrat Light"/>
                <a:sym typeface="Montserrat Light"/>
              </a:rPr>
              <a:t>Iconic Clothing Company</a:t>
            </a:r>
            <a:endParaRPr sz="2200">
              <a:latin typeface="Montserrat Light"/>
              <a:ea typeface="Montserrat Light"/>
              <a:cs typeface="Montserrat Light"/>
              <a:sym typeface="Montserrat Light"/>
            </a:endParaRPr>
          </a:p>
        </p:txBody>
      </p:sp>
      <p:sp>
        <p:nvSpPr>
          <p:cNvPr id="813" name="Google Shape;813;p68"/>
          <p:cNvSpPr/>
          <p:nvPr/>
        </p:nvSpPr>
        <p:spPr>
          <a:xfrm>
            <a:off x="281625" y="1288300"/>
            <a:ext cx="4535400" cy="11163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4" name="Google Shape;814;p68"/>
          <p:cNvPicPr preferRelativeResize="0"/>
          <p:nvPr/>
        </p:nvPicPr>
        <p:blipFill>
          <a:blip r:embed="rId3">
            <a:alphaModFix/>
          </a:blip>
          <a:stretch>
            <a:fillRect/>
          </a:stretch>
        </p:blipFill>
        <p:spPr>
          <a:xfrm>
            <a:off x="4953710" y="701287"/>
            <a:ext cx="4067648" cy="4067674"/>
          </a:xfrm>
          <a:prstGeom prst="rect">
            <a:avLst/>
          </a:prstGeom>
          <a:noFill/>
          <a:ln>
            <a:noFill/>
          </a:ln>
        </p:spPr>
      </p:pic>
      <p:sp>
        <p:nvSpPr>
          <p:cNvPr id="815" name="Google Shape;815;p68"/>
          <p:cNvSpPr/>
          <p:nvPr/>
        </p:nvSpPr>
        <p:spPr>
          <a:xfrm>
            <a:off x="5394866" y="1146922"/>
            <a:ext cx="3176400" cy="31764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68"/>
          <p:cNvSpPr/>
          <p:nvPr/>
        </p:nvSpPr>
        <p:spPr>
          <a:xfrm>
            <a:off x="5297627" y="962272"/>
            <a:ext cx="3506400" cy="3550500"/>
          </a:xfrm>
          <a:prstGeom prst="arc">
            <a:avLst>
              <a:gd fmla="val 16200000" name="adj1"/>
              <a:gd fmla="val 3521895" name="adj2"/>
            </a:avLst>
          </a:prstGeom>
          <a:noFill/>
          <a:ln cap="flat" cmpd="sng" w="28575">
            <a:solidFill>
              <a:srgbClr val="434343"/>
            </a:solidFill>
            <a:prstDash val="solid"/>
            <a:round/>
            <a:headEnd len="sm" w="sm" type="non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68"/>
          <p:cNvSpPr/>
          <p:nvPr/>
        </p:nvSpPr>
        <p:spPr>
          <a:xfrm>
            <a:off x="5190661" y="941147"/>
            <a:ext cx="3550500" cy="3550500"/>
          </a:xfrm>
          <a:prstGeom prst="arc">
            <a:avLst>
              <a:gd fmla="val 6595223" name="adj1"/>
              <a:gd fmla="val 14871517" name="adj2"/>
            </a:avLst>
          </a:prstGeom>
          <a:noFill/>
          <a:ln cap="flat" cmpd="sng" w="28575">
            <a:solidFill>
              <a:srgbClr val="434343"/>
            </a:solidFill>
            <a:prstDash val="solid"/>
            <a:round/>
            <a:headEnd len="sm" w="sm" type="non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8" name="Google Shape;818;p68"/>
          <p:cNvPicPr preferRelativeResize="0"/>
          <p:nvPr/>
        </p:nvPicPr>
        <p:blipFill>
          <a:blip r:embed="rId4">
            <a:alphaModFix/>
          </a:blip>
          <a:stretch>
            <a:fillRect/>
          </a:stretch>
        </p:blipFill>
        <p:spPr>
          <a:xfrm>
            <a:off x="5891900" y="1629750"/>
            <a:ext cx="2167499" cy="2167499"/>
          </a:xfrm>
          <a:prstGeom prst="rect">
            <a:avLst/>
          </a:prstGeom>
          <a:noFill/>
          <a:ln>
            <a:noFill/>
          </a:ln>
        </p:spPr>
      </p:pic>
      <p:sp>
        <p:nvSpPr>
          <p:cNvPr id="819" name="Google Shape;819;p68"/>
          <p:cNvSpPr txBox="1"/>
          <p:nvPr/>
        </p:nvSpPr>
        <p:spPr>
          <a:xfrm rot="-1549973">
            <a:off x="6390823" y="2132133"/>
            <a:ext cx="629952" cy="26351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HEALTH</a:t>
            </a:r>
            <a:endParaRPr sz="8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CARE</a:t>
            </a:r>
            <a:endParaRPr sz="800">
              <a:solidFill>
                <a:srgbClr val="FFFFFF"/>
              </a:solidFill>
              <a:latin typeface="Montserrat SemiBold"/>
              <a:ea typeface="Montserrat SemiBold"/>
              <a:cs typeface="Montserrat SemiBold"/>
              <a:sym typeface="Montserrat SemiBold"/>
            </a:endParaRPr>
          </a:p>
        </p:txBody>
      </p:sp>
      <p:sp>
        <p:nvSpPr>
          <p:cNvPr id="820" name="Google Shape;820;p68"/>
          <p:cNvSpPr txBox="1"/>
          <p:nvPr/>
        </p:nvSpPr>
        <p:spPr>
          <a:xfrm rot="-1478">
            <a:off x="6109647" y="2590272"/>
            <a:ext cx="697800" cy="2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AUTO</a:t>
            </a:r>
            <a:endParaRPr sz="800">
              <a:solidFill>
                <a:srgbClr val="FFFFFF"/>
              </a:solidFill>
              <a:latin typeface="Montserrat SemiBold"/>
              <a:ea typeface="Montserrat SemiBold"/>
              <a:cs typeface="Montserrat SemiBold"/>
              <a:sym typeface="Montserrat SemiBold"/>
            </a:endParaRPr>
          </a:p>
        </p:txBody>
      </p:sp>
      <p:sp>
        <p:nvSpPr>
          <p:cNvPr id="821" name="Google Shape;821;p68"/>
          <p:cNvSpPr txBox="1"/>
          <p:nvPr/>
        </p:nvSpPr>
        <p:spPr>
          <a:xfrm rot="-1479">
            <a:off x="7077760" y="2590272"/>
            <a:ext cx="697500" cy="263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FFFFFF"/>
                </a:solidFill>
                <a:latin typeface="Montserrat SemiBold"/>
                <a:ea typeface="Montserrat SemiBold"/>
                <a:cs typeface="Montserrat SemiBold"/>
                <a:sym typeface="Montserrat SemiBold"/>
              </a:rPr>
              <a:t>GLOBAL</a:t>
            </a:r>
            <a:endParaRPr sz="800">
              <a:solidFill>
                <a:srgbClr val="FFFFFF"/>
              </a:solidFill>
              <a:latin typeface="Montserrat SemiBold"/>
              <a:ea typeface="Montserrat SemiBold"/>
              <a:cs typeface="Montserrat SemiBold"/>
              <a:sym typeface="Montserrat SemiBold"/>
            </a:endParaRPr>
          </a:p>
        </p:txBody>
      </p:sp>
      <p:sp>
        <p:nvSpPr>
          <p:cNvPr id="822" name="Google Shape;822;p68"/>
          <p:cNvSpPr txBox="1"/>
          <p:nvPr/>
        </p:nvSpPr>
        <p:spPr>
          <a:xfrm rot="1764897">
            <a:off x="6450137" y="3058216"/>
            <a:ext cx="491111" cy="26341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CPG</a:t>
            </a:r>
            <a:endParaRPr sz="800">
              <a:solidFill>
                <a:srgbClr val="FFFFFF"/>
              </a:solidFill>
              <a:latin typeface="Montserrat SemiBold"/>
              <a:ea typeface="Montserrat SemiBold"/>
              <a:cs typeface="Montserrat SemiBold"/>
              <a:sym typeface="Montserrat SemiBold"/>
            </a:endParaRPr>
          </a:p>
        </p:txBody>
      </p:sp>
      <p:sp>
        <p:nvSpPr>
          <p:cNvPr id="823" name="Google Shape;823;p68"/>
          <p:cNvSpPr txBox="1"/>
          <p:nvPr/>
        </p:nvSpPr>
        <p:spPr>
          <a:xfrm rot="-1853538">
            <a:off x="6943165" y="3041855"/>
            <a:ext cx="618785" cy="2631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TRAVEL</a:t>
            </a:r>
            <a:endParaRPr sz="800">
              <a:solidFill>
                <a:srgbClr val="FFFFFF"/>
              </a:solidFill>
              <a:latin typeface="Montserrat SemiBold"/>
              <a:ea typeface="Montserrat SemiBold"/>
              <a:cs typeface="Montserrat SemiBold"/>
              <a:sym typeface="Montserrat SemiBold"/>
            </a:endParaRPr>
          </a:p>
        </p:txBody>
      </p:sp>
      <p:sp>
        <p:nvSpPr>
          <p:cNvPr id="824" name="Google Shape;824;p68"/>
          <p:cNvSpPr txBox="1"/>
          <p:nvPr/>
        </p:nvSpPr>
        <p:spPr>
          <a:xfrm rot="1730595">
            <a:off x="7033381" y="2150621"/>
            <a:ext cx="371257" cy="26289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Montserrat SemiBold"/>
                <a:ea typeface="Montserrat SemiBold"/>
                <a:cs typeface="Montserrat SemiBold"/>
                <a:sym typeface="Montserrat SemiBold"/>
              </a:rPr>
              <a:t>FSI</a:t>
            </a:r>
            <a:endParaRPr sz="800">
              <a:solidFill>
                <a:srgbClr val="FFFFFF"/>
              </a:solidFill>
              <a:latin typeface="Montserrat SemiBold"/>
              <a:ea typeface="Montserrat SemiBold"/>
              <a:cs typeface="Montserrat SemiBold"/>
              <a:sym typeface="Montserrat SemiBold"/>
            </a:endParaRPr>
          </a:p>
        </p:txBody>
      </p:sp>
      <p:sp>
        <p:nvSpPr>
          <p:cNvPr id="825" name="Google Shape;825;p68"/>
          <p:cNvSpPr txBox="1"/>
          <p:nvPr/>
        </p:nvSpPr>
        <p:spPr>
          <a:xfrm rot="-1798026">
            <a:off x="5822254" y="1545742"/>
            <a:ext cx="1141736" cy="38144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ONBOARDING</a:t>
            </a:r>
            <a:endParaRPr b="1" sz="800">
              <a:solidFill>
                <a:srgbClr val="FFFFFF"/>
              </a:solidFill>
              <a:latin typeface="Montserrat"/>
              <a:ea typeface="Montserrat"/>
              <a:cs typeface="Montserrat"/>
              <a:sym typeface="Montserrat"/>
            </a:endParaRPr>
          </a:p>
        </p:txBody>
      </p:sp>
      <p:sp>
        <p:nvSpPr>
          <p:cNvPr id="826" name="Google Shape;826;p68"/>
          <p:cNvSpPr txBox="1"/>
          <p:nvPr/>
        </p:nvSpPr>
        <p:spPr>
          <a:xfrm rot="1576">
            <a:off x="7837523" y="2618604"/>
            <a:ext cx="654300" cy="2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FILL IN THE GAPS</a:t>
            </a:r>
            <a:endParaRPr b="1" sz="800">
              <a:solidFill>
                <a:srgbClr val="FFFFFF"/>
              </a:solidFill>
              <a:latin typeface="Montserrat"/>
              <a:ea typeface="Montserrat"/>
              <a:cs typeface="Montserrat"/>
              <a:sym typeface="Montserrat"/>
            </a:endParaRPr>
          </a:p>
        </p:txBody>
      </p:sp>
      <p:sp>
        <p:nvSpPr>
          <p:cNvPr id="827" name="Google Shape;827;p68"/>
          <p:cNvSpPr txBox="1"/>
          <p:nvPr/>
        </p:nvSpPr>
        <p:spPr>
          <a:xfrm rot="-1495339">
            <a:off x="7025714" y="3598641"/>
            <a:ext cx="1141937" cy="38117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RETENTION</a:t>
            </a:r>
            <a:endParaRPr b="1" sz="800">
              <a:solidFill>
                <a:srgbClr val="FFFFFF"/>
              </a:solidFill>
              <a:latin typeface="Montserrat"/>
              <a:ea typeface="Montserrat"/>
              <a:cs typeface="Montserrat"/>
              <a:sym typeface="Montserrat"/>
            </a:endParaRPr>
          </a:p>
        </p:txBody>
      </p:sp>
      <p:sp>
        <p:nvSpPr>
          <p:cNvPr id="828" name="Google Shape;828;p68"/>
          <p:cNvSpPr txBox="1"/>
          <p:nvPr/>
        </p:nvSpPr>
        <p:spPr>
          <a:xfrm rot="1612081">
            <a:off x="5800983" y="3629923"/>
            <a:ext cx="1141752" cy="38129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TARGETING</a:t>
            </a:r>
            <a:endParaRPr b="1" sz="800">
              <a:solidFill>
                <a:srgbClr val="FFFFFF"/>
              </a:solidFill>
              <a:latin typeface="Montserrat"/>
              <a:ea typeface="Montserrat"/>
              <a:cs typeface="Montserrat"/>
              <a:sym typeface="Montserrat"/>
            </a:endParaRPr>
          </a:p>
        </p:txBody>
      </p:sp>
      <p:sp>
        <p:nvSpPr>
          <p:cNvPr id="829" name="Google Shape;829;p68"/>
          <p:cNvSpPr txBox="1"/>
          <p:nvPr/>
        </p:nvSpPr>
        <p:spPr>
          <a:xfrm rot="1799564">
            <a:off x="7179729" y="1576952"/>
            <a:ext cx="929004" cy="2954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CONQUEST</a:t>
            </a:r>
            <a:endParaRPr b="1" sz="800">
              <a:solidFill>
                <a:srgbClr val="FFFFFF"/>
              </a:solidFill>
              <a:latin typeface="Montserrat"/>
              <a:ea typeface="Montserrat"/>
              <a:cs typeface="Montserrat"/>
              <a:sym typeface="Montserrat"/>
            </a:endParaRPr>
          </a:p>
        </p:txBody>
      </p:sp>
      <p:sp>
        <p:nvSpPr>
          <p:cNvPr id="830" name="Google Shape;830;p68"/>
          <p:cNvSpPr txBox="1"/>
          <p:nvPr/>
        </p:nvSpPr>
        <p:spPr>
          <a:xfrm rot="1311">
            <a:off x="5394277" y="2559418"/>
            <a:ext cx="786600" cy="38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DATA LICENSING</a:t>
            </a:r>
            <a:endParaRPr b="1" sz="800">
              <a:solidFill>
                <a:srgbClr val="FFFFFF"/>
              </a:solidFill>
              <a:latin typeface="Montserrat"/>
              <a:ea typeface="Montserrat"/>
              <a:cs typeface="Montserrat"/>
              <a:sym typeface="Montserrat"/>
            </a:endParaRPr>
          </a:p>
        </p:txBody>
      </p:sp>
      <p:sp>
        <p:nvSpPr>
          <p:cNvPr id="831" name="Google Shape;831;p68"/>
          <p:cNvSpPr txBox="1"/>
          <p:nvPr/>
        </p:nvSpPr>
        <p:spPr>
          <a:xfrm>
            <a:off x="378300" y="2571975"/>
            <a:ext cx="3655200" cy="19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ontserrat Medium"/>
                <a:ea typeface="Montserrat Medium"/>
                <a:cs typeface="Montserrat Medium"/>
                <a:sym typeface="Montserrat Medium"/>
              </a:rPr>
              <a:t>Why it matters:</a:t>
            </a:r>
            <a:endParaRPr sz="1600">
              <a:solidFill>
                <a:srgbClr val="00366E"/>
              </a:solidFill>
              <a:latin typeface="Montserrat Light"/>
              <a:ea typeface="Montserrat Light"/>
              <a:cs typeface="Montserrat Light"/>
              <a:sym typeface="Montserrat Light"/>
            </a:endParaRPr>
          </a:p>
          <a:p>
            <a:pPr indent="0" lvl="0" marL="0" rtl="0" algn="l">
              <a:spcBef>
                <a:spcPts val="0"/>
              </a:spcBef>
              <a:spcAft>
                <a:spcPts val="0"/>
              </a:spcAft>
              <a:buNone/>
            </a:pPr>
            <a:r>
              <a:t/>
            </a:r>
            <a:endParaRPr sz="500">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Our</a:t>
            </a:r>
            <a:r>
              <a:rPr lang="en" sz="1100">
                <a:solidFill>
                  <a:schemeClr val="dk1"/>
                </a:solidFill>
                <a:latin typeface="Open Sans Light"/>
                <a:ea typeface="Open Sans Light"/>
                <a:cs typeface="Open Sans Light"/>
                <a:sym typeface="Open Sans Light"/>
              </a:rPr>
              <a:t> data can be used across multiple verticals and a variety of data use cases.</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We can pair any vertical case study with a data use case that is specifically tailored to a client’s data needs.</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Contact us to get started with your custom audience solution.</a:t>
            </a:r>
            <a:endParaRPr sz="1100">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rgbClr val="000000"/>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1100">
              <a:latin typeface="Open Sans Light"/>
              <a:ea typeface="Open Sans Light"/>
              <a:cs typeface="Open Sans Light"/>
              <a:sym typeface="Open Sans Light"/>
            </a:endParaRPr>
          </a:p>
        </p:txBody>
      </p:sp>
      <p:cxnSp>
        <p:nvCxnSpPr>
          <p:cNvPr id="832" name="Google Shape;832;p68"/>
          <p:cNvCxnSpPr/>
          <p:nvPr/>
        </p:nvCxnSpPr>
        <p:spPr>
          <a:xfrm>
            <a:off x="473009" y="1002520"/>
            <a:ext cx="1090200" cy="0"/>
          </a:xfrm>
          <a:prstGeom prst="straightConnector1">
            <a:avLst/>
          </a:prstGeom>
          <a:noFill/>
          <a:ln cap="flat" cmpd="sng" w="19050">
            <a:solidFill>
              <a:srgbClr val="E4E6E8"/>
            </a:solidFill>
            <a:prstDash val="solid"/>
            <a:round/>
            <a:headEnd len="sm" w="sm" type="none"/>
            <a:tailEnd len="sm" w="sm" type="none"/>
          </a:ln>
        </p:spPr>
      </p:cxnSp>
      <p:cxnSp>
        <p:nvCxnSpPr>
          <p:cNvPr id="833" name="Google Shape;833;p68"/>
          <p:cNvCxnSpPr/>
          <p:nvPr/>
        </p:nvCxnSpPr>
        <p:spPr>
          <a:xfrm flipH="1">
            <a:off x="6107056" y="2682657"/>
            <a:ext cx="897300" cy="762600"/>
          </a:xfrm>
          <a:prstGeom prst="straightConnector1">
            <a:avLst/>
          </a:prstGeom>
          <a:noFill/>
          <a:ln cap="flat" cmpd="sng" w="28575">
            <a:solidFill>
              <a:srgbClr val="000000"/>
            </a:solidFill>
            <a:prstDash val="solid"/>
            <a:round/>
            <a:headEnd len="med" w="med" type="oval"/>
            <a:tailEnd len="med" w="med" type="stealth"/>
          </a:ln>
        </p:spPr>
      </p:cxnSp>
      <p:sp>
        <p:nvSpPr>
          <p:cNvPr id="834" name="Google Shape;834;p68"/>
          <p:cNvSpPr/>
          <p:nvPr/>
        </p:nvSpPr>
        <p:spPr>
          <a:xfrm>
            <a:off x="-450" y="4986300"/>
            <a:ext cx="9144900" cy="157200"/>
          </a:xfrm>
          <a:prstGeom prst="rect">
            <a:avLst/>
          </a:prstGeom>
          <a:solidFill>
            <a:srgbClr val="BE20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68"/>
          <p:cNvSpPr txBox="1"/>
          <p:nvPr/>
        </p:nvSpPr>
        <p:spPr>
          <a:xfrm>
            <a:off x="420585" y="1615375"/>
            <a:ext cx="43155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We have the flexibility to use standard audiences built by our data experts or can create a unique and dynamic custom audience tailored to your client’s KPI goals. </a:t>
            </a:r>
            <a:endParaRPr sz="1100">
              <a:solidFill>
                <a:schemeClr val="dk1"/>
              </a:solidFill>
              <a:latin typeface="Open Sans Light"/>
              <a:ea typeface="Open Sans Light"/>
              <a:cs typeface="Open Sans Light"/>
              <a:sym typeface="Open Sans Light"/>
            </a:endParaRPr>
          </a:p>
          <a:p>
            <a:pPr indent="0" lvl="0" marL="0" rtl="0" algn="l">
              <a:lnSpc>
                <a:spcPct val="100000"/>
              </a:lnSpc>
              <a:spcBef>
                <a:spcPts val="0"/>
              </a:spcBef>
              <a:spcAft>
                <a:spcPts val="0"/>
              </a:spcAft>
              <a:buClr>
                <a:srgbClr val="000000"/>
              </a:buClr>
              <a:buSzPts val="1100"/>
              <a:buFont typeface="Arial"/>
              <a:buNone/>
            </a:pPr>
            <a:r>
              <a:t/>
            </a:r>
            <a:endParaRPr sz="1100">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1100">
              <a:latin typeface="Open Sans Light"/>
              <a:ea typeface="Open Sans Light"/>
              <a:cs typeface="Open Sans Light"/>
              <a:sym typeface="Open Sans Light"/>
            </a:endParaRPr>
          </a:p>
        </p:txBody>
      </p:sp>
      <p:sp>
        <p:nvSpPr>
          <p:cNvPr id="836" name="Google Shape;836;p68"/>
          <p:cNvSpPr txBox="1"/>
          <p:nvPr/>
        </p:nvSpPr>
        <p:spPr>
          <a:xfrm>
            <a:off x="420593" y="1390252"/>
            <a:ext cx="38325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BE2033"/>
                </a:solidFill>
                <a:latin typeface="Montserrat ExtraLight"/>
                <a:ea typeface="Montserrat ExtraLight"/>
                <a:cs typeface="Montserrat ExtraLight"/>
                <a:sym typeface="Montserrat ExtraLight"/>
              </a:rPr>
              <a:t>Use Case:</a:t>
            </a:r>
            <a:r>
              <a:rPr lang="en" sz="1200">
                <a:solidFill>
                  <a:srgbClr val="BE2033"/>
                </a:solidFill>
                <a:latin typeface="Montserrat Medium"/>
                <a:ea typeface="Montserrat Medium"/>
                <a:cs typeface="Montserrat Medium"/>
                <a:sym typeface="Montserrat Medium"/>
              </a:rPr>
              <a:t> Targeting</a:t>
            </a:r>
            <a:endParaRPr sz="1200">
              <a:solidFill>
                <a:srgbClr val="BE2033"/>
              </a:solidFill>
              <a:latin typeface="Montserrat Medium"/>
              <a:ea typeface="Montserrat Medium"/>
              <a:cs typeface="Montserrat Medium"/>
              <a:sym typeface="Montserrat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69"/>
          <p:cNvSpPr/>
          <p:nvPr/>
        </p:nvSpPr>
        <p:spPr>
          <a:xfrm>
            <a:off x="631100" y="3631550"/>
            <a:ext cx="7953000" cy="11865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69"/>
          <p:cNvSpPr/>
          <p:nvPr/>
        </p:nvSpPr>
        <p:spPr>
          <a:xfrm>
            <a:off x="466972" y="3410950"/>
            <a:ext cx="1033800" cy="393600"/>
          </a:xfrm>
          <a:prstGeom prst="rect">
            <a:avLst/>
          </a:prstGeom>
          <a:solidFill>
            <a:srgbClr val="09A9EA"/>
          </a:solidFill>
          <a:ln cap="flat" cmpd="sng" w="9525">
            <a:solidFill>
              <a:srgbClr val="F3F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69"/>
          <p:cNvSpPr txBox="1"/>
          <p:nvPr/>
        </p:nvSpPr>
        <p:spPr>
          <a:xfrm>
            <a:off x="466972" y="3410950"/>
            <a:ext cx="1033800" cy="393600"/>
          </a:xfrm>
          <a:prstGeom prst="rect">
            <a:avLst/>
          </a:prstGeom>
          <a:solidFill>
            <a:srgbClr val="1DB9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Success</a:t>
            </a:r>
            <a:endParaRPr sz="1600">
              <a:solidFill>
                <a:srgbClr val="FFFFFF"/>
              </a:solidFill>
              <a:latin typeface="Montserrat Medium"/>
              <a:ea typeface="Montserrat Medium"/>
              <a:cs typeface="Montserrat Medium"/>
              <a:sym typeface="Montserrat Medium"/>
            </a:endParaRPr>
          </a:p>
        </p:txBody>
      </p:sp>
      <p:sp>
        <p:nvSpPr>
          <p:cNvPr id="844" name="Google Shape;844;p69"/>
          <p:cNvSpPr txBox="1"/>
          <p:nvPr/>
        </p:nvSpPr>
        <p:spPr>
          <a:xfrm>
            <a:off x="591625" y="397075"/>
            <a:ext cx="2511300" cy="2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1DB954"/>
                </a:solidFill>
                <a:latin typeface="Proxima Nova Semibold"/>
                <a:ea typeface="Proxima Nova Semibold"/>
                <a:cs typeface="Proxima Nova Semibold"/>
                <a:sym typeface="Proxima Nova Semibold"/>
              </a:rPr>
              <a:t>CASE STUDY |</a:t>
            </a:r>
            <a:r>
              <a:rPr b="1" lang="en" sz="1000">
                <a:solidFill>
                  <a:srgbClr val="1DB954"/>
                </a:solidFill>
                <a:latin typeface="Montserrat"/>
                <a:ea typeface="Montserrat"/>
                <a:cs typeface="Montserrat"/>
                <a:sym typeface="Montserrat"/>
              </a:rPr>
              <a:t> GLOBAL</a:t>
            </a:r>
            <a:endParaRPr b="1" sz="1000">
              <a:solidFill>
                <a:srgbClr val="1DB954"/>
              </a:solidFill>
              <a:latin typeface="Montserrat"/>
              <a:ea typeface="Montserrat"/>
              <a:cs typeface="Montserrat"/>
              <a:sym typeface="Montserrat"/>
            </a:endParaRPr>
          </a:p>
        </p:txBody>
      </p:sp>
      <p:sp>
        <p:nvSpPr>
          <p:cNvPr id="845" name="Google Shape;845;p69"/>
          <p:cNvSpPr txBox="1"/>
          <p:nvPr/>
        </p:nvSpPr>
        <p:spPr>
          <a:xfrm>
            <a:off x="323950" y="1504400"/>
            <a:ext cx="31839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An audio streaming platform company wanted to fill in the gaps in their data with good, quality, and at-scale international data. </a:t>
            </a:r>
            <a:r>
              <a:rPr b="1" lang="en" sz="1100">
                <a:solidFill>
                  <a:schemeClr val="dk1"/>
                </a:solidFill>
                <a:latin typeface="Open Sans"/>
                <a:ea typeface="Open Sans"/>
                <a:cs typeface="Open Sans"/>
                <a:sym typeface="Open Sans"/>
              </a:rPr>
              <a:t>They recognized our international data scale and quality and reached out to us to acquire specific segments by country</a:t>
            </a:r>
            <a:r>
              <a:rPr lang="en" sz="1100">
                <a:solidFill>
                  <a:schemeClr val="dk1"/>
                </a:solidFill>
                <a:latin typeface="Open Sans Light"/>
                <a:ea typeface="Open Sans Light"/>
                <a:cs typeface="Open Sans Light"/>
                <a:sym typeface="Open Sans Light"/>
              </a:rPr>
              <a:t>. The audio streaming platform company was interested in adding our attributes to a few of their existing segments.</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cxnSp>
        <p:nvCxnSpPr>
          <p:cNvPr id="846" name="Google Shape;846;p69"/>
          <p:cNvCxnSpPr/>
          <p:nvPr/>
        </p:nvCxnSpPr>
        <p:spPr>
          <a:xfrm>
            <a:off x="400144" y="1479703"/>
            <a:ext cx="2148900" cy="0"/>
          </a:xfrm>
          <a:prstGeom prst="straightConnector1">
            <a:avLst/>
          </a:prstGeom>
          <a:noFill/>
          <a:ln cap="flat" cmpd="sng" w="9525">
            <a:solidFill>
              <a:srgbClr val="888888"/>
            </a:solidFill>
            <a:prstDash val="solid"/>
            <a:round/>
            <a:headEnd len="med" w="med" type="none"/>
            <a:tailEnd len="med" w="med" type="none"/>
          </a:ln>
        </p:spPr>
      </p:cxnSp>
      <p:sp>
        <p:nvSpPr>
          <p:cNvPr id="847" name="Google Shape;847;p69"/>
          <p:cNvSpPr txBox="1"/>
          <p:nvPr/>
        </p:nvSpPr>
        <p:spPr>
          <a:xfrm>
            <a:off x="323944" y="1145575"/>
            <a:ext cx="19713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600">
                <a:solidFill>
                  <a:srgbClr val="1DB954"/>
                </a:solidFill>
                <a:latin typeface="Montserrat Medium"/>
                <a:ea typeface="Montserrat Medium"/>
                <a:cs typeface="Montserrat Medium"/>
                <a:sym typeface="Montserrat Medium"/>
              </a:rPr>
              <a:t>The Challenge</a:t>
            </a:r>
            <a:endParaRPr sz="1600">
              <a:solidFill>
                <a:srgbClr val="1DB954"/>
              </a:solidFill>
              <a:latin typeface="Montserrat Medium"/>
              <a:ea typeface="Montserrat Medium"/>
              <a:cs typeface="Montserrat Medium"/>
              <a:sym typeface="Montserrat Medium"/>
            </a:endParaRPr>
          </a:p>
        </p:txBody>
      </p:sp>
      <p:sp>
        <p:nvSpPr>
          <p:cNvPr id="848" name="Google Shape;848;p69"/>
          <p:cNvSpPr txBox="1"/>
          <p:nvPr/>
        </p:nvSpPr>
        <p:spPr>
          <a:xfrm>
            <a:off x="5666225" y="1504400"/>
            <a:ext cx="3139800" cy="127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Using </a:t>
            </a:r>
            <a:r>
              <a:rPr b="1" lang="en" sz="1100">
                <a:solidFill>
                  <a:schemeClr val="dk1"/>
                </a:solidFill>
                <a:latin typeface="Open Sans"/>
                <a:ea typeface="Open Sans"/>
                <a:cs typeface="Open Sans"/>
                <a:sym typeface="Open Sans"/>
              </a:rPr>
              <a:t>actual, verified and GDPR compliant </a:t>
            </a:r>
            <a:r>
              <a:rPr lang="en" sz="1100">
                <a:solidFill>
                  <a:schemeClr val="dk1"/>
                </a:solidFill>
                <a:latin typeface="Open Sans Light"/>
                <a:ea typeface="Open Sans Light"/>
                <a:cs typeface="Open Sans Light"/>
                <a:sym typeface="Open Sans Light"/>
              </a:rPr>
              <a:t>customer profiles, we were able to amplify the audio streaming company’s global audience scale. We identified MAIDs requested from specific countries including: </a:t>
            </a:r>
            <a:r>
              <a:rPr b="1" lang="en" sz="1100">
                <a:solidFill>
                  <a:schemeClr val="dk1"/>
                </a:solidFill>
                <a:latin typeface="Open Sans"/>
                <a:ea typeface="Open Sans"/>
                <a:cs typeface="Open Sans"/>
                <a:sym typeface="Open Sans"/>
              </a:rPr>
              <a:t>Germany, UK, France</a:t>
            </a:r>
            <a:r>
              <a:rPr lang="en" sz="1100">
                <a:solidFill>
                  <a:schemeClr val="dk1"/>
                </a:solidFill>
                <a:latin typeface="Open Sans Light"/>
                <a:ea typeface="Open Sans Light"/>
                <a:cs typeface="Open Sans Light"/>
                <a:sym typeface="Open Sans Light"/>
              </a:rPr>
              <a:t> and have since added </a:t>
            </a:r>
            <a:r>
              <a:rPr b="1" lang="en" sz="1100">
                <a:solidFill>
                  <a:schemeClr val="dk1"/>
                </a:solidFill>
                <a:latin typeface="Open Sans"/>
                <a:ea typeface="Open Sans"/>
                <a:cs typeface="Open Sans"/>
                <a:sym typeface="Open Sans"/>
              </a:rPr>
              <a:t>Spain and Italy</a:t>
            </a:r>
            <a:r>
              <a:rPr lang="en" sz="1100">
                <a:solidFill>
                  <a:schemeClr val="dk1"/>
                </a:solidFill>
                <a:latin typeface="Open Sans Light"/>
                <a:ea typeface="Open Sans Light"/>
                <a:cs typeface="Open Sans Light"/>
                <a:sym typeface="Open Sans Light"/>
              </a:rPr>
              <a:t>. The audio streaming company was able to layer the country specific segments with the international segments to create custom segments by country.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cxnSp>
        <p:nvCxnSpPr>
          <p:cNvPr id="849" name="Google Shape;849;p69"/>
          <p:cNvCxnSpPr/>
          <p:nvPr/>
        </p:nvCxnSpPr>
        <p:spPr>
          <a:xfrm>
            <a:off x="3978148" y="1479695"/>
            <a:ext cx="4719000" cy="0"/>
          </a:xfrm>
          <a:prstGeom prst="straightConnector1">
            <a:avLst/>
          </a:prstGeom>
          <a:noFill/>
          <a:ln cap="flat" cmpd="sng" w="9525">
            <a:solidFill>
              <a:srgbClr val="888888"/>
            </a:solidFill>
            <a:prstDash val="solid"/>
            <a:round/>
            <a:headEnd len="med" w="med" type="none"/>
            <a:tailEnd len="med" w="med" type="none"/>
          </a:ln>
        </p:spPr>
      </p:cxnSp>
      <p:sp>
        <p:nvSpPr>
          <p:cNvPr id="850" name="Google Shape;850;p69"/>
          <p:cNvSpPr txBox="1"/>
          <p:nvPr/>
        </p:nvSpPr>
        <p:spPr>
          <a:xfrm>
            <a:off x="3880925" y="1145570"/>
            <a:ext cx="17853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600">
                <a:solidFill>
                  <a:srgbClr val="1DB954"/>
                </a:solidFill>
                <a:latin typeface="Montserrat Medium"/>
                <a:ea typeface="Montserrat Medium"/>
                <a:cs typeface="Montserrat Medium"/>
                <a:sym typeface="Montserrat Medium"/>
              </a:rPr>
              <a:t>Our Approach</a:t>
            </a:r>
            <a:endParaRPr sz="1600">
              <a:solidFill>
                <a:srgbClr val="1DB954"/>
              </a:solidFill>
              <a:latin typeface="Montserrat Medium"/>
              <a:ea typeface="Montserrat Medium"/>
              <a:cs typeface="Montserrat Medium"/>
              <a:sym typeface="Montserrat Medium"/>
            </a:endParaRPr>
          </a:p>
        </p:txBody>
      </p:sp>
      <p:sp>
        <p:nvSpPr>
          <p:cNvPr id="851" name="Google Shape;851;p69"/>
          <p:cNvSpPr txBox="1"/>
          <p:nvPr/>
        </p:nvSpPr>
        <p:spPr>
          <a:xfrm>
            <a:off x="1012100" y="3876079"/>
            <a:ext cx="7356000" cy="8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Open Sans Light"/>
                <a:ea typeface="Open Sans Light"/>
                <a:cs typeface="Open Sans Light"/>
                <a:sym typeface="Open Sans Light"/>
              </a:rPr>
              <a:t>The audio streaming company chose us instead of using their own data as they typically do. They decided to partner with us to </a:t>
            </a:r>
            <a:r>
              <a:rPr b="1" lang="en" sz="1100">
                <a:solidFill>
                  <a:schemeClr val="dk1"/>
                </a:solidFill>
                <a:latin typeface="Open Sans"/>
                <a:ea typeface="Open Sans"/>
                <a:cs typeface="Open Sans"/>
                <a:sym typeface="Open Sans"/>
              </a:rPr>
              <a:t>increase their international audience scale. </a:t>
            </a:r>
            <a:r>
              <a:rPr lang="en" sz="1100">
                <a:solidFill>
                  <a:schemeClr val="dk1"/>
                </a:solidFill>
                <a:latin typeface="Open Sans Light"/>
                <a:ea typeface="Open Sans Light"/>
                <a:cs typeface="Open Sans Light"/>
                <a:sym typeface="Open Sans Light"/>
              </a:rPr>
              <a:t>They valued our </a:t>
            </a:r>
            <a:r>
              <a:rPr b="1" lang="en" sz="1100">
                <a:solidFill>
                  <a:schemeClr val="dk1"/>
                </a:solidFill>
                <a:latin typeface="Open Sans"/>
                <a:ea typeface="Open Sans"/>
                <a:cs typeface="Open Sans"/>
                <a:sym typeface="Open Sans"/>
              </a:rPr>
              <a:t>GDPR-compliant 3rd party data</a:t>
            </a:r>
            <a:r>
              <a:rPr lang="en" sz="1100">
                <a:solidFill>
                  <a:schemeClr val="dk1"/>
                </a:solidFill>
                <a:latin typeface="Open Sans Light"/>
                <a:ea typeface="Open Sans Light"/>
                <a:cs typeface="Open Sans Light"/>
                <a:sym typeface="Open Sans Light"/>
              </a:rPr>
              <a:t> against others and used it to </a:t>
            </a:r>
            <a:r>
              <a:rPr b="1" lang="en" sz="1100">
                <a:solidFill>
                  <a:schemeClr val="dk1"/>
                </a:solidFill>
                <a:latin typeface="Open Sans"/>
                <a:ea typeface="Open Sans"/>
                <a:cs typeface="Open Sans"/>
                <a:sym typeface="Open Sans"/>
              </a:rPr>
              <a:t>fill in the gaps</a:t>
            </a:r>
            <a:r>
              <a:rPr lang="en" sz="1100">
                <a:solidFill>
                  <a:schemeClr val="dk1"/>
                </a:solidFill>
                <a:latin typeface="Open Sans Light"/>
                <a:ea typeface="Open Sans Light"/>
                <a:cs typeface="Open Sans Light"/>
                <a:sym typeface="Open Sans Light"/>
              </a:rPr>
              <a:t> of their global customers.</a:t>
            </a:r>
            <a:endParaRPr sz="1100">
              <a:solidFill>
                <a:schemeClr val="dk1"/>
              </a:solidFill>
              <a:latin typeface="Open Sans Light"/>
              <a:ea typeface="Open Sans Light"/>
              <a:cs typeface="Open Sans Light"/>
              <a:sym typeface="Open Sans Light"/>
            </a:endParaRPr>
          </a:p>
        </p:txBody>
      </p:sp>
      <p:sp>
        <p:nvSpPr>
          <p:cNvPr id="852" name="Google Shape;852;p69"/>
          <p:cNvSpPr txBox="1"/>
          <p:nvPr/>
        </p:nvSpPr>
        <p:spPr>
          <a:xfrm>
            <a:off x="360002" y="654375"/>
            <a:ext cx="5472300" cy="444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sz="2200">
                <a:latin typeface="Montserrat Light"/>
                <a:ea typeface="Montserrat Light"/>
                <a:cs typeface="Montserrat Light"/>
                <a:sym typeface="Montserrat Light"/>
              </a:rPr>
              <a:t>Audio Streaming Platform</a:t>
            </a:r>
            <a:endParaRPr sz="2200">
              <a:latin typeface="Montserrat Light"/>
              <a:ea typeface="Montserrat Light"/>
              <a:cs typeface="Montserrat Light"/>
              <a:sym typeface="Montserrat Light"/>
            </a:endParaRPr>
          </a:p>
        </p:txBody>
      </p:sp>
      <p:sp>
        <p:nvSpPr>
          <p:cNvPr id="853" name="Google Shape;853;p69"/>
          <p:cNvSpPr/>
          <p:nvPr/>
        </p:nvSpPr>
        <p:spPr>
          <a:xfrm>
            <a:off x="0" y="5028000"/>
            <a:ext cx="9144000" cy="115500"/>
          </a:xfrm>
          <a:prstGeom prst="rect">
            <a:avLst/>
          </a:prstGeom>
          <a:solidFill>
            <a:srgbClr val="1DB9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9"/>
          <p:cNvSpPr txBox="1"/>
          <p:nvPr/>
        </p:nvSpPr>
        <p:spPr>
          <a:xfrm>
            <a:off x="2082758" y="389750"/>
            <a:ext cx="3428100" cy="2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Light"/>
                <a:ea typeface="Montserrat Light"/>
                <a:cs typeface="Montserrat Light"/>
                <a:sym typeface="Montserrat Light"/>
              </a:rPr>
              <a:t>Use Case: </a:t>
            </a:r>
            <a:r>
              <a:rPr b="1" lang="en" sz="1000">
                <a:solidFill>
                  <a:schemeClr val="dk1"/>
                </a:solidFill>
                <a:latin typeface="Montserrat"/>
                <a:ea typeface="Montserrat"/>
                <a:cs typeface="Montserrat"/>
                <a:sym typeface="Montserrat"/>
              </a:rPr>
              <a:t>Filling In The Gaps In 1st Party Data </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000">
              <a:solidFill>
                <a:schemeClr val="dk1"/>
              </a:solidFill>
              <a:latin typeface="Montserrat"/>
              <a:ea typeface="Montserrat"/>
              <a:cs typeface="Montserrat"/>
              <a:sym typeface="Montserrat"/>
            </a:endParaRPr>
          </a:p>
        </p:txBody>
      </p:sp>
      <p:sp>
        <p:nvSpPr>
          <p:cNvPr id="855" name="Google Shape;855;p69"/>
          <p:cNvSpPr/>
          <p:nvPr/>
        </p:nvSpPr>
        <p:spPr>
          <a:xfrm>
            <a:off x="454213" y="478688"/>
            <a:ext cx="137407" cy="158102"/>
          </a:xfrm>
          <a:custGeom>
            <a:rect b="b" l="l" r="r" t="t"/>
            <a:pathLst>
              <a:path extrusionOk="0" fill="none" h="15978" w="13883">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cap="rnd" cmpd="sng" w="9525">
            <a:solidFill>
              <a:srgbClr val="1DB9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856" name="Google Shape;856;p69"/>
          <p:cNvSpPr/>
          <p:nvPr/>
        </p:nvSpPr>
        <p:spPr>
          <a:xfrm>
            <a:off x="3762443" y="1651100"/>
            <a:ext cx="1748400" cy="1683600"/>
          </a:xfrm>
          <a:prstGeom prst="ellipse">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7" name="Google Shape;857;p69"/>
          <p:cNvPicPr preferRelativeResize="0"/>
          <p:nvPr/>
        </p:nvPicPr>
        <p:blipFill rotWithShape="1">
          <a:blip r:embed="rId3">
            <a:alphaModFix/>
          </a:blip>
          <a:srcRect b="19270" l="43350" r="3221" t="3829"/>
          <a:stretch/>
        </p:blipFill>
        <p:spPr>
          <a:xfrm>
            <a:off x="3820517" y="1708497"/>
            <a:ext cx="1632300" cy="15690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70"/>
          <p:cNvPicPr preferRelativeResize="0"/>
          <p:nvPr/>
        </p:nvPicPr>
        <p:blipFill>
          <a:blip r:embed="rId3">
            <a:alphaModFix/>
          </a:blip>
          <a:stretch>
            <a:fillRect/>
          </a:stretch>
        </p:blipFill>
        <p:spPr>
          <a:xfrm>
            <a:off x="4956000" y="690325"/>
            <a:ext cx="4067648" cy="4067674"/>
          </a:xfrm>
          <a:prstGeom prst="rect">
            <a:avLst/>
          </a:prstGeom>
          <a:noFill/>
          <a:ln>
            <a:noFill/>
          </a:ln>
        </p:spPr>
      </p:pic>
      <p:sp>
        <p:nvSpPr>
          <p:cNvPr id="863" name="Google Shape;863;p70"/>
          <p:cNvSpPr/>
          <p:nvPr/>
        </p:nvSpPr>
        <p:spPr>
          <a:xfrm>
            <a:off x="5394866" y="1146922"/>
            <a:ext cx="3176400" cy="31764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70"/>
          <p:cNvSpPr/>
          <p:nvPr/>
        </p:nvSpPr>
        <p:spPr>
          <a:xfrm>
            <a:off x="5297627" y="962272"/>
            <a:ext cx="3506400" cy="3550500"/>
          </a:xfrm>
          <a:prstGeom prst="arc">
            <a:avLst>
              <a:gd fmla="val 16200000" name="adj1"/>
              <a:gd fmla="val 3521895" name="adj2"/>
            </a:avLst>
          </a:prstGeom>
          <a:noFill/>
          <a:ln cap="flat" cmpd="sng" w="28575">
            <a:solidFill>
              <a:srgbClr val="434343"/>
            </a:solidFill>
            <a:prstDash val="solid"/>
            <a:round/>
            <a:headEnd len="sm" w="sm" type="non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70"/>
          <p:cNvSpPr/>
          <p:nvPr/>
        </p:nvSpPr>
        <p:spPr>
          <a:xfrm>
            <a:off x="5190661" y="941147"/>
            <a:ext cx="3550500" cy="3550500"/>
          </a:xfrm>
          <a:prstGeom prst="arc">
            <a:avLst>
              <a:gd fmla="val 6595223" name="adj1"/>
              <a:gd fmla="val 14871517" name="adj2"/>
            </a:avLst>
          </a:prstGeom>
          <a:noFill/>
          <a:ln cap="flat" cmpd="sng" w="28575">
            <a:solidFill>
              <a:srgbClr val="434343"/>
            </a:solidFill>
            <a:prstDash val="solid"/>
            <a:round/>
            <a:headEnd len="sm" w="sm" type="non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6" name="Google Shape;866;p70"/>
          <p:cNvPicPr preferRelativeResize="0"/>
          <p:nvPr/>
        </p:nvPicPr>
        <p:blipFill>
          <a:blip r:embed="rId4">
            <a:alphaModFix/>
          </a:blip>
          <a:stretch>
            <a:fillRect/>
          </a:stretch>
        </p:blipFill>
        <p:spPr>
          <a:xfrm>
            <a:off x="5891900" y="1629750"/>
            <a:ext cx="2167499" cy="2167499"/>
          </a:xfrm>
          <a:prstGeom prst="rect">
            <a:avLst/>
          </a:prstGeom>
          <a:noFill/>
          <a:ln>
            <a:noFill/>
          </a:ln>
        </p:spPr>
      </p:pic>
      <p:sp>
        <p:nvSpPr>
          <p:cNvPr id="867" name="Google Shape;867;p70"/>
          <p:cNvSpPr txBox="1"/>
          <p:nvPr/>
        </p:nvSpPr>
        <p:spPr>
          <a:xfrm rot="-1549973">
            <a:off x="6390823" y="2132133"/>
            <a:ext cx="629952" cy="26351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HEALTH</a:t>
            </a:r>
            <a:endParaRPr sz="8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CARE</a:t>
            </a:r>
            <a:endParaRPr sz="800">
              <a:solidFill>
                <a:srgbClr val="FFFFFF"/>
              </a:solidFill>
              <a:latin typeface="Montserrat SemiBold"/>
              <a:ea typeface="Montserrat SemiBold"/>
              <a:cs typeface="Montserrat SemiBold"/>
              <a:sym typeface="Montserrat SemiBold"/>
            </a:endParaRPr>
          </a:p>
        </p:txBody>
      </p:sp>
      <p:sp>
        <p:nvSpPr>
          <p:cNvPr id="868" name="Google Shape;868;p70"/>
          <p:cNvSpPr txBox="1"/>
          <p:nvPr/>
        </p:nvSpPr>
        <p:spPr>
          <a:xfrm rot="-1478">
            <a:off x="6109647" y="2590272"/>
            <a:ext cx="697800" cy="2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AUTO</a:t>
            </a:r>
            <a:endParaRPr sz="800">
              <a:solidFill>
                <a:srgbClr val="FFFFFF"/>
              </a:solidFill>
              <a:latin typeface="Montserrat SemiBold"/>
              <a:ea typeface="Montserrat SemiBold"/>
              <a:cs typeface="Montserrat SemiBold"/>
              <a:sym typeface="Montserrat SemiBold"/>
            </a:endParaRPr>
          </a:p>
        </p:txBody>
      </p:sp>
      <p:sp>
        <p:nvSpPr>
          <p:cNvPr id="869" name="Google Shape;869;p70"/>
          <p:cNvSpPr txBox="1"/>
          <p:nvPr/>
        </p:nvSpPr>
        <p:spPr>
          <a:xfrm rot="-1479">
            <a:off x="7077760" y="2590272"/>
            <a:ext cx="697500" cy="263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FFFFFF"/>
                </a:solidFill>
                <a:latin typeface="Montserrat SemiBold"/>
                <a:ea typeface="Montserrat SemiBold"/>
                <a:cs typeface="Montserrat SemiBold"/>
                <a:sym typeface="Montserrat SemiBold"/>
              </a:rPr>
              <a:t>GLOBAL</a:t>
            </a:r>
            <a:endParaRPr sz="800">
              <a:solidFill>
                <a:srgbClr val="FFFFFF"/>
              </a:solidFill>
              <a:latin typeface="Montserrat SemiBold"/>
              <a:ea typeface="Montserrat SemiBold"/>
              <a:cs typeface="Montserrat SemiBold"/>
              <a:sym typeface="Montserrat SemiBold"/>
            </a:endParaRPr>
          </a:p>
        </p:txBody>
      </p:sp>
      <p:sp>
        <p:nvSpPr>
          <p:cNvPr id="870" name="Google Shape;870;p70"/>
          <p:cNvSpPr txBox="1"/>
          <p:nvPr/>
        </p:nvSpPr>
        <p:spPr>
          <a:xfrm rot="1764897">
            <a:off x="6450137" y="3058216"/>
            <a:ext cx="491111" cy="26341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CPG</a:t>
            </a:r>
            <a:endParaRPr sz="800">
              <a:solidFill>
                <a:srgbClr val="FFFFFF"/>
              </a:solidFill>
              <a:latin typeface="Montserrat SemiBold"/>
              <a:ea typeface="Montserrat SemiBold"/>
              <a:cs typeface="Montserrat SemiBold"/>
              <a:sym typeface="Montserrat SemiBold"/>
            </a:endParaRPr>
          </a:p>
        </p:txBody>
      </p:sp>
      <p:sp>
        <p:nvSpPr>
          <p:cNvPr id="871" name="Google Shape;871;p70"/>
          <p:cNvSpPr txBox="1"/>
          <p:nvPr/>
        </p:nvSpPr>
        <p:spPr>
          <a:xfrm rot="-1853538">
            <a:off x="6943165" y="3041855"/>
            <a:ext cx="618785" cy="2631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TRAVEL</a:t>
            </a:r>
            <a:endParaRPr sz="800">
              <a:solidFill>
                <a:srgbClr val="FFFFFF"/>
              </a:solidFill>
              <a:latin typeface="Montserrat SemiBold"/>
              <a:ea typeface="Montserrat SemiBold"/>
              <a:cs typeface="Montserrat SemiBold"/>
              <a:sym typeface="Montserrat SemiBold"/>
            </a:endParaRPr>
          </a:p>
        </p:txBody>
      </p:sp>
      <p:sp>
        <p:nvSpPr>
          <p:cNvPr id="872" name="Google Shape;872;p70"/>
          <p:cNvSpPr txBox="1"/>
          <p:nvPr/>
        </p:nvSpPr>
        <p:spPr>
          <a:xfrm rot="1730595">
            <a:off x="7033381" y="2150621"/>
            <a:ext cx="371257" cy="26289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Montserrat SemiBold"/>
                <a:ea typeface="Montserrat SemiBold"/>
                <a:cs typeface="Montserrat SemiBold"/>
                <a:sym typeface="Montserrat SemiBold"/>
              </a:rPr>
              <a:t>FSI</a:t>
            </a:r>
            <a:endParaRPr sz="800">
              <a:solidFill>
                <a:srgbClr val="FFFFFF"/>
              </a:solidFill>
              <a:latin typeface="Montserrat SemiBold"/>
              <a:ea typeface="Montserrat SemiBold"/>
              <a:cs typeface="Montserrat SemiBold"/>
              <a:sym typeface="Montserrat SemiBold"/>
            </a:endParaRPr>
          </a:p>
        </p:txBody>
      </p:sp>
      <p:sp>
        <p:nvSpPr>
          <p:cNvPr id="873" name="Google Shape;873;p70"/>
          <p:cNvSpPr txBox="1"/>
          <p:nvPr/>
        </p:nvSpPr>
        <p:spPr>
          <a:xfrm rot="-1798026">
            <a:off x="5822254" y="1545742"/>
            <a:ext cx="1141736" cy="38144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ONBOARDING</a:t>
            </a:r>
            <a:endParaRPr b="1" sz="800">
              <a:solidFill>
                <a:srgbClr val="FFFFFF"/>
              </a:solidFill>
              <a:latin typeface="Montserrat"/>
              <a:ea typeface="Montserrat"/>
              <a:cs typeface="Montserrat"/>
              <a:sym typeface="Montserrat"/>
            </a:endParaRPr>
          </a:p>
        </p:txBody>
      </p:sp>
      <p:sp>
        <p:nvSpPr>
          <p:cNvPr id="874" name="Google Shape;874;p70"/>
          <p:cNvSpPr txBox="1"/>
          <p:nvPr/>
        </p:nvSpPr>
        <p:spPr>
          <a:xfrm rot="1576">
            <a:off x="7837523" y="2618604"/>
            <a:ext cx="654300" cy="2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FILL IN THE GAPS</a:t>
            </a:r>
            <a:endParaRPr b="1" sz="800">
              <a:solidFill>
                <a:srgbClr val="FFFFFF"/>
              </a:solidFill>
              <a:latin typeface="Montserrat"/>
              <a:ea typeface="Montserrat"/>
              <a:cs typeface="Montserrat"/>
              <a:sym typeface="Montserrat"/>
            </a:endParaRPr>
          </a:p>
        </p:txBody>
      </p:sp>
      <p:sp>
        <p:nvSpPr>
          <p:cNvPr id="875" name="Google Shape;875;p70"/>
          <p:cNvSpPr txBox="1"/>
          <p:nvPr/>
        </p:nvSpPr>
        <p:spPr>
          <a:xfrm rot="-1495339">
            <a:off x="7025714" y="3598641"/>
            <a:ext cx="1141937" cy="38117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RETENTION</a:t>
            </a:r>
            <a:endParaRPr b="1" sz="800">
              <a:solidFill>
                <a:srgbClr val="FFFFFF"/>
              </a:solidFill>
              <a:latin typeface="Montserrat"/>
              <a:ea typeface="Montserrat"/>
              <a:cs typeface="Montserrat"/>
              <a:sym typeface="Montserrat"/>
            </a:endParaRPr>
          </a:p>
        </p:txBody>
      </p:sp>
      <p:sp>
        <p:nvSpPr>
          <p:cNvPr id="876" name="Google Shape;876;p70"/>
          <p:cNvSpPr txBox="1"/>
          <p:nvPr/>
        </p:nvSpPr>
        <p:spPr>
          <a:xfrm rot="1612081">
            <a:off x="5800983" y="3629923"/>
            <a:ext cx="1141752" cy="38129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TARGETING</a:t>
            </a:r>
            <a:endParaRPr b="1" sz="800">
              <a:solidFill>
                <a:srgbClr val="FFFFFF"/>
              </a:solidFill>
              <a:latin typeface="Montserrat"/>
              <a:ea typeface="Montserrat"/>
              <a:cs typeface="Montserrat"/>
              <a:sym typeface="Montserrat"/>
            </a:endParaRPr>
          </a:p>
        </p:txBody>
      </p:sp>
      <p:sp>
        <p:nvSpPr>
          <p:cNvPr id="877" name="Google Shape;877;p70"/>
          <p:cNvSpPr txBox="1"/>
          <p:nvPr/>
        </p:nvSpPr>
        <p:spPr>
          <a:xfrm rot="1799564">
            <a:off x="7179729" y="1576952"/>
            <a:ext cx="929004" cy="2954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CONQUEST</a:t>
            </a:r>
            <a:endParaRPr b="1" sz="800">
              <a:solidFill>
                <a:srgbClr val="FFFFFF"/>
              </a:solidFill>
              <a:latin typeface="Montserrat"/>
              <a:ea typeface="Montserrat"/>
              <a:cs typeface="Montserrat"/>
              <a:sym typeface="Montserrat"/>
            </a:endParaRPr>
          </a:p>
        </p:txBody>
      </p:sp>
      <p:sp>
        <p:nvSpPr>
          <p:cNvPr id="878" name="Google Shape;878;p70"/>
          <p:cNvSpPr txBox="1"/>
          <p:nvPr/>
        </p:nvSpPr>
        <p:spPr>
          <a:xfrm rot="1311">
            <a:off x="5394277" y="2559418"/>
            <a:ext cx="786600" cy="38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DATA LICENSING</a:t>
            </a:r>
            <a:endParaRPr b="1" sz="800">
              <a:solidFill>
                <a:srgbClr val="FFFFFF"/>
              </a:solidFill>
              <a:latin typeface="Montserrat"/>
              <a:ea typeface="Montserrat"/>
              <a:cs typeface="Montserrat"/>
              <a:sym typeface="Montserrat"/>
            </a:endParaRPr>
          </a:p>
        </p:txBody>
      </p:sp>
      <p:sp>
        <p:nvSpPr>
          <p:cNvPr id="879" name="Google Shape;879;p70"/>
          <p:cNvSpPr txBox="1"/>
          <p:nvPr/>
        </p:nvSpPr>
        <p:spPr>
          <a:xfrm>
            <a:off x="378300" y="2617850"/>
            <a:ext cx="3655200" cy="19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ontserrat Medium"/>
                <a:ea typeface="Montserrat Medium"/>
                <a:cs typeface="Montserrat Medium"/>
                <a:sym typeface="Montserrat Medium"/>
              </a:rPr>
              <a:t>Why it matters:</a:t>
            </a:r>
            <a:endParaRPr sz="1600">
              <a:solidFill>
                <a:srgbClr val="00366E"/>
              </a:solidFill>
              <a:latin typeface="Montserrat Light"/>
              <a:ea typeface="Montserrat Light"/>
              <a:cs typeface="Montserrat Light"/>
              <a:sym typeface="Montserrat Light"/>
            </a:endParaRPr>
          </a:p>
          <a:p>
            <a:pPr indent="0" lvl="0" marL="0" rtl="0" algn="l">
              <a:spcBef>
                <a:spcPts val="0"/>
              </a:spcBef>
              <a:spcAft>
                <a:spcPts val="0"/>
              </a:spcAft>
              <a:buNone/>
            </a:pPr>
            <a:r>
              <a:t/>
            </a:r>
            <a:endParaRPr sz="500">
              <a:latin typeface="Open Sans Light"/>
              <a:ea typeface="Open Sans Light"/>
              <a:cs typeface="Open Sans Light"/>
              <a:sym typeface="Open Sans Light"/>
            </a:endParaRPr>
          </a:p>
          <a:p>
            <a:pPr indent="0" lvl="0" marL="0" rtl="0" algn="l">
              <a:spcBef>
                <a:spcPts val="0"/>
              </a:spcBef>
              <a:spcAft>
                <a:spcPts val="0"/>
              </a:spcAft>
              <a:buNone/>
            </a:pPr>
            <a:r>
              <a:rPr lang="en" sz="1100">
                <a:latin typeface="Open Sans Light"/>
                <a:ea typeface="Open Sans Light"/>
                <a:cs typeface="Open Sans Light"/>
                <a:sym typeface="Open Sans Light"/>
              </a:rPr>
              <a:t>Our</a:t>
            </a:r>
            <a:r>
              <a:rPr lang="en" sz="1100">
                <a:solidFill>
                  <a:srgbClr val="000000"/>
                </a:solidFill>
                <a:latin typeface="Open Sans Light"/>
                <a:ea typeface="Open Sans Light"/>
                <a:cs typeface="Open Sans Light"/>
                <a:sym typeface="Open Sans Light"/>
              </a:rPr>
              <a:t> data can be used across multiple verticals and a variety of data use cases.</a:t>
            </a:r>
            <a:endParaRPr sz="1100">
              <a:solidFill>
                <a:srgbClr val="000000"/>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rgbClr val="000000"/>
              </a:solidFill>
              <a:latin typeface="Open Sans Light"/>
              <a:ea typeface="Open Sans Light"/>
              <a:cs typeface="Open Sans Light"/>
              <a:sym typeface="Open Sans Light"/>
            </a:endParaRPr>
          </a:p>
          <a:p>
            <a:pPr indent="0" lvl="0" marL="0" rtl="0" algn="l">
              <a:spcBef>
                <a:spcPts val="0"/>
              </a:spcBef>
              <a:spcAft>
                <a:spcPts val="0"/>
              </a:spcAft>
              <a:buNone/>
            </a:pPr>
            <a:r>
              <a:rPr lang="en" sz="1100">
                <a:solidFill>
                  <a:srgbClr val="000000"/>
                </a:solidFill>
                <a:latin typeface="Open Sans Light"/>
                <a:ea typeface="Open Sans Light"/>
                <a:cs typeface="Open Sans Light"/>
                <a:sym typeface="Open Sans Light"/>
              </a:rPr>
              <a:t>We can pair any vertical case study with a data use case that is specifically tailored to a client’s data needs.</a:t>
            </a:r>
            <a:endParaRPr sz="1100">
              <a:solidFill>
                <a:srgbClr val="000000"/>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rgbClr val="000000"/>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Contact us to get started with your custom audience solution.</a:t>
            </a:r>
            <a:endParaRPr sz="1100">
              <a:solidFill>
                <a:srgbClr val="000000"/>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rgbClr val="000000"/>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1100">
              <a:latin typeface="Open Sans Light"/>
              <a:ea typeface="Open Sans Light"/>
              <a:cs typeface="Open Sans Light"/>
              <a:sym typeface="Open Sans Light"/>
            </a:endParaRPr>
          </a:p>
        </p:txBody>
      </p:sp>
      <p:cxnSp>
        <p:nvCxnSpPr>
          <p:cNvPr id="880" name="Google Shape;880;p70"/>
          <p:cNvCxnSpPr/>
          <p:nvPr/>
        </p:nvCxnSpPr>
        <p:spPr>
          <a:xfrm flipH="1" rot="10800000">
            <a:off x="6900540" y="2345305"/>
            <a:ext cx="1075800" cy="397800"/>
          </a:xfrm>
          <a:prstGeom prst="straightConnector1">
            <a:avLst/>
          </a:prstGeom>
          <a:noFill/>
          <a:ln cap="flat" cmpd="sng" w="28575">
            <a:solidFill>
              <a:srgbClr val="000000"/>
            </a:solidFill>
            <a:prstDash val="solid"/>
            <a:round/>
            <a:headEnd len="med" w="med" type="oval"/>
            <a:tailEnd len="med" w="med" type="stealth"/>
          </a:ln>
        </p:spPr>
      </p:cxnSp>
      <p:cxnSp>
        <p:nvCxnSpPr>
          <p:cNvPr id="881" name="Google Shape;881;p70"/>
          <p:cNvCxnSpPr/>
          <p:nvPr/>
        </p:nvCxnSpPr>
        <p:spPr>
          <a:xfrm>
            <a:off x="473009" y="1383520"/>
            <a:ext cx="1090200" cy="0"/>
          </a:xfrm>
          <a:prstGeom prst="straightConnector1">
            <a:avLst/>
          </a:prstGeom>
          <a:noFill/>
          <a:ln cap="flat" cmpd="sng" w="19050">
            <a:solidFill>
              <a:srgbClr val="E4E6E8"/>
            </a:solidFill>
            <a:prstDash val="solid"/>
            <a:round/>
            <a:headEnd len="sm" w="sm" type="none"/>
            <a:tailEnd len="sm" w="sm" type="none"/>
          </a:ln>
        </p:spPr>
      </p:cxnSp>
      <p:sp>
        <p:nvSpPr>
          <p:cNvPr id="882" name="Google Shape;882;p70"/>
          <p:cNvSpPr/>
          <p:nvPr/>
        </p:nvSpPr>
        <p:spPr>
          <a:xfrm>
            <a:off x="281625" y="1288300"/>
            <a:ext cx="4535400" cy="11163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70"/>
          <p:cNvSpPr txBox="1"/>
          <p:nvPr/>
        </p:nvSpPr>
        <p:spPr>
          <a:xfrm>
            <a:off x="420585" y="1615375"/>
            <a:ext cx="43155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We fill in the gaps of your audience knowledge by providing additional characteristics,  more scale, or an entirely new dataset, giving you a full view of your ideal audience.</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sp>
        <p:nvSpPr>
          <p:cNvPr id="884" name="Google Shape;884;p70"/>
          <p:cNvSpPr txBox="1"/>
          <p:nvPr/>
        </p:nvSpPr>
        <p:spPr>
          <a:xfrm>
            <a:off x="420593" y="1390252"/>
            <a:ext cx="38325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1DB954"/>
                </a:solidFill>
                <a:latin typeface="Montserrat ExtraLight"/>
                <a:ea typeface="Montserrat ExtraLight"/>
                <a:cs typeface="Montserrat ExtraLight"/>
                <a:sym typeface="Montserrat ExtraLight"/>
              </a:rPr>
              <a:t>Use Case:</a:t>
            </a:r>
            <a:r>
              <a:rPr lang="en" sz="1200">
                <a:solidFill>
                  <a:srgbClr val="1DB954"/>
                </a:solidFill>
                <a:latin typeface="Montserrat Medium"/>
                <a:ea typeface="Montserrat Medium"/>
                <a:cs typeface="Montserrat Medium"/>
                <a:sym typeface="Montserrat Medium"/>
              </a:rPr>
              <a:t> Filling In The Gaps In 1st Party Data</a:t>
            </a:r>
            <a:endParaRPr sz="1200">
              <a:solidFill>
                <a:srgbClr val="1DB954"/>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rgbClr val="09A9EA"/>
              </a:solidFill>
              <a:latin typeface="Montserrat ExtraLight"/>
              <a:ea typeface="Montserrat ExtraLight"/>
              <a:cs typeface="Montserrat ExtraLight"/>
              <a:sym typeface="Montserrat ExtraLight"/>
            </a:endParaRPr>
          </a:p>
        </p:txBody>
      </p:sp>
      <p:sp>
        <p:nvSpPr>
          <p:cNvPr id="885" name="Google Shape;885;p70"/>
          <p:cNvSpPr txBox="1"/>
          <p:nvPr/>
        </p:nvSpPr>
        <p:spPr>
          <a:xfrm>
            <a:off x="360002" y="578175"/>
            <a:ext cx="5472300" cy="444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Montserrat Light"/>
                <a:ea typeface="Montserrat Light"/>
                <a:cs typeface="Montserrat Light"/>
                <a:sym typeface="Montserrat Light"/>
              </a:rPr>
              <a:t>Audio Streaming Platform</a:t>
            </a:r>
            <a:endParaRPr sz="2200">
              <a:solidFill>
                <a:schemeClr val="dk1"/>
              </a:solidFill>
              <a:latin typeface="Montserrat Light"/>
              <a:ea typeface="Montserrat Light"/>
              <a:cs typeface="Montserrat Light"/>
              <a:sym typeface="Montserrat Light"/>
            </a:endParaRPr>
          </a:p>
        </p:txBody>
      </p:sp>
      <p:cxnSp>
        <p:nvCxnSpPr>
          <p:cNvPr id="886" name="Google Shape;886;p70"/>
          <p:cNvCxnSpPr/>
          <p:nvPr/>
        </p:nvCxnSpPr>
        <p:spPr>
          <a:xfrm>
            <a:off x="473009" y="1002520"/>
            <a:ext cx="1090200" cy="0"/>
          </a:xfrm>
          <a:prstGeom prst="straightConnector1">
            <a:avLst/>
          </a:prstGeom>
          <a:noFill/>
          <a:ln cap="flat" cmpd="sng" w="19050">
            <a:solidFill>
              <a:srgbClr val="E4E6E8"/>
            </a:solidFill>
            <a:prstDash val="solid"/>
            <a:round/>
            <a:headEnd len="sm" w="sm" type="none"/>
            <a:tailEnd len="sm" w="sm" type="none"/>
          </a:ln>
        </p:spPr>
      </p:cxnSp>
      <p:sp>
        <p:nvSpPr>
          <p:cNvPr id="887" name="Google Shape;887;p70"/>
          <p:cNvSpPr/>
          <p:nvPr/>
        </p:nvSpPr>
        <p:spPr>
          <a:xfrm>
            <a:off x="0" y="5028000"/>
            <a:ext cx="9144000" cy="115500"/>
          </a:xfrm>
          <a:prstGeom prst="rect">
            <a:avLst/>
          </a:prstGeom>
          <a:solidFill>
            <a:srgbClr val="1DB9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id="892" name="Google Shape;892;p71"/>
          <p:cNvPicPr preferRelativeResize="0"/>
          <p:nvPr/>
        </p:nvPicPr>
        <p:blipFill rotWithShape="1">
          <a:blip r:embed="rId3">
            <a:alphaModFix/>
          </a:blip>
          <a:srcRect b="62612" l="23391" r="33434" t="5076"/>
          <a:stretch/>
        </p:blipFill>
        <p:spPr>
          <a:xfrm>
            <a:off x="4131804" y="1705500"/>
            <a:ext cx="1320900" cy="1279500"/>
          </a:xfrm>
          <a:prstGeom prst="ellipse">
            <a:avLst/>
          </a:prstGeom>
          <a:noFill/>
          <a:ln cap="flat" cmpd="sng" w="28575">
            <a:solidFill>
              <a:srgbClr val="E4E6E8"/>
            </a:solidFill>
            <a:prstDash val="solid"/>
            <a:round/>
            <a:headEnd len="sm" w="sm" type="none"/>
            <a:tailEnd len="sm" w="sm" type="none"/>
          </a:ln>
        </p:spPr>
      </p:pic>
      <p:sp>
        <p:nvSpPr>
          <p:cNvPr id="893" name="Google Shape;893;p71"/>
          <p:cNvSpPr/>
          <p:nvPr/>
        </p:nvSpPr>
        <p:spPr>
          <a:xfrm>
            <a:off x="631100" y="3326750"/>
            <a:ext cx="7953000" cy="14457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71"/>
          <p:cNvSpPr/>
          <p:nvPr/>
        </p:nvSpPr>
        <p:spPr>
          <a:xfrm>
            <a:off x="466972" y="3106150"/>
            <a:ext cx="1033800" cy="393600"/>
          </a:xfrm>
          <a:prstGeom prst="rect">
            <a:avLst/>
          </a:prstGeom>
          <a:solidFill>
            <a:srgbClr val="09A9EA"/>
          </a:solidFill>
          <a:ln cap="flat" cmpd="sng" w="9525">
            <a:solidFill>
              <a:srgbClr val="F3F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71"/>
          <p:cNvSpPr txBox="1"/>
          <p:nvPr/>
        </p:nvSpPr>
        <p:spPr>
          <a:xfrm>
            <a:off x="466972" y="3106150"/>
            <a:ext cx="1033800" cy="393600"/>
          </a:xfrm>
          <a:prstGeom prst="rect">
            <a:avLst/>
          </a:prstGeom>
          <a:solidFill>
            <a:srgbClr val="9227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Success</a:t>
            </a:r>
            <a:endParaRPr sz="1600">
              <a:solidFill>
                <a:srgbClr val="FFFFFF"/>
              </a:solidFill>
              <a:latin typeface="Montserrat Medium"/>
              <a:ea typeface="Montserrat Medium"/>
              <a:cs typeface="Montserrat Medium"/>
              <a:sym typeface="Montserrat Medium"/>
            </a:endParaRPr>
          </a:p>
        </p:txBody>
      </p:sp>
      <p:sp>
        <p:nvSpPr>
          <p:cNvPr id="896" name="Google Shape;896;p71"/>
          <p:cNvSpPr txBox="1"/>
          <p:nvPr/>
        </p:nvSpPr>
        <p:spPr>
          <a:xfrm>
            <a:off x="314422" y="397075"/>
            <a:ext cx="2511300" cy="26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92278F"/>
                </a:solidFill>
                <a:latin typeface="Proxima Nova Semibold"/>
                <a:ea typeface="Proxima Nova Semibold"/>
                <a:cs typeface="Proxima Nova Semibold"/>
                <a:sym typeface="Proxima Nova Semibold"/>
              </a:rPr>
              <a:t>CASE STUDY |</a:t>
            </a:r>
            <a:r>
              <a:rPr b="1" lang="en" sz="1000">
                <a:solidFill>
                  <a:srgbClr val="92278F"/>
                </a:solidFill>
                <a:latin typeface="Montserrat"/>
                <a:ea typeface="Montserrat"/>
                <a:cs typeface="Montserrat"/>
                <a:sym typeface="Montserrat"/>
              </a:rPr>
              <a:t> HEALTHCARE</a:t>
            </a:r>
            <a:endParaRPr b="1" sz="1000">
              <a:solidFill>
                <a:srgbClr val="92278F"/>
              </a:solidFill>
              <a:latin typeface="Montserrat"/>
              <a:ea typeface="Montserrat"/>
              <a:cs typeface="Montserrat"/>
              <a:sym typeface="Montserrat"/>
            </a:endParaRPr>
          </a:p>
        </p:txBody>
      </p:sp>
      <p:sp>
        <p:nvSpPr>
          <p:cNvPr id="897" name="Google Shape;897;p71"/>
          <p:cNvSpPr txBox="1"/>
          <p:nvPr/>
        </p:nvSpPr>
        <p:spPr>
          <a:xfrm>
            <a:off x="323950" y="1580600"/>
            <a:ext cx="29214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A major American Spanish broadcast television network, was previously relying on Crossix as their leading healthcare data provider. To further expand their data accuracy and targeting, the client partnered with our to identify Hispanic adults diagnosed with diabetes.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cxnSp>
        <p:nvCxnSpPr>
          <p:cNvPr id="898" name="Google Shape;898;p71"/>
          <p:cNvCxnSpPr/>
          <p:nvPr/>
        </p:nvCxnSpPr>
        <p:spPr>
          <a:xfrm>
            <a:off x="400144" y="1555903"/>
            <a:ext cx="2148900" cy="0"/>
          </a:xfrm>
          <a:prstGeom prst="straightConnector1">
            <a:avLst/>
          </a:prstGeom>
          <a:noFill/>
          <a:ln cap="flat" cmpd="sng" w="9525">
            <a:solidFill>
              <a:srgbClr val="888888"/>
            </a:solidFill>
            <a:prstDash val="solid"/>
            <a:round/>
            <a:headEnd len="med" w="med" type="none"/>
            <a:tailEnd len="med" w="med" type="none"/>
          </a:ln>
        </p:spPr>
      </p:cxnSp>
      <p:sp>
        <p:nvSpPr>
          <p:cNvPr id="899" name="Google Shape;899;p71"/>
          <p:cNvSpPr txBox="1"/>
          <p:nvPr/>
        </p:nvSpPr>
        <p:spPr>
          <a:xfrm>
            <a:off x="323944" y="1221775"/>
            <a:ext cx="19713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600">
                <a:solidFill>
                  <a:srgbClr val="92278F"/>
                </a:solidFill>
                <a:latin typeface="Montserrat Medium"/>
                <a:ea typeface="Montserrat Medium"/>
                <a:cs typeface="Montserrat Medium"/>
                <a:sym typeface="Montserrat Medium"/>
              </a:rPr>
              <a:t>The Challenge</a:t>
            </a:r>
            <a:endParaRPr sz="1600">
              <a:solidFill>
                <a:srgbClr val="92278F"/>
              </a:solidFill>
              <a:latin typeface="Montserrat Medium"/>
              <a:ea typeface="Montserrat Medium"/>
              <a:cs typeface="Montserrat Medium"/>
              <a:sym typeface="Montserrat Medium"/>
            </a:endParaRPr>
          </a:p>
        </p:txBody>
      </p:sp>
      <p:sp>
        <p:nvSpPr>
          <p:cNvPr id="900" name="Google Shape;900;p71"/>
          <p:cNvSpPr txBox="1"/>
          <p:nvPr/>
        </p:nvSpPr>
        <p:spPr>
          <a:xfrm>
            <a:off x="5666225" y="1580600"/>
            <a:ext cx="3139800" cy="127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Based on our rich database of demographics, mobile behaviors, app usage, app downloads and purchase behaviors, we built a custom health audience for the major network to increase their customer base and deliver media to their ideal consumers.</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cxnSp>
        <p:nvCxnSpPr>
          <p:cNvPr id="901" name="Google Shape;901;p71"/>
          <p:cNvCxnSpPr/>
          <p:nvPr/>
        </p:nvCxnSpPr>
        <p:spPr>
          <a:xfrm>
            <a:off x="3978148" y="1555895"/>
            <a:ext cx="4719000" cy="0"/>
          </a:xfrm>
          <a:prstGeom prst="straightConnector1">
            <a:avLst/>
          </a:prstGeom>
          <a:noFill/>
          <a:ln cap="flat" cmpd="sng" w="9525">
            <a:solidFill>
              <a:srgbClr val="888888"/>
            </a:solidFill>
            <a:prstDash val="solid"/>
            <a:round/>
            <a:headEnd len="med" w="med" type="none"/>
            <a:tailEnd len="med" w="med" type="none"/>
          </a:ln>
        </p:spPr>
      </p:cxnSp>
      <p:sp>
        <p:nvSpPr>
          <p:cNvPr id="902" name="Google Shape;902;p71"/>
          <p:cNvSpPr txBox="1"/>
          <p:nvPr/>
        </p:nvSpPr>
        <p:spPr>
          <a:xfrm>
            <a:off x="3880925" y="1221770"/>
            <a:ext cx="17853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600">
                <a:solidFill>
                  <a:srgbClr val="92278F"/>
                </a:solidFill>
                <a:latin typeface="Montserrat Medium"/>
                <a:ea typeface="Montserrat Medium"/>
                <a:cs typeface="Montserrat Medium"/>
                <a:sym typeface="Montserrat Medium"/>
              </a:rPr>
              <a:t>Our Approach</a:t>
            </a:r>
            <a:endParaRPr sz="1600">
              <a:solidFill>
                <a:srgbClr val="92278F"/>
              </a:solidFill>
              <a:latin typeface="Montserrat Medium"/>
              <a:ea typeface="Montserrat Medium"/>
              <a:cs typeface="Montserrat Medium"/>
              <a:sym typeface="Montserrat Medium"/>
            </a:endParaRPr>
          </a:p>
        </p:txBody>
      </p:sp>
      <p:sp>
        <p:nvSpPr>
          <p:cNvPr id="903" name="Google Shape;903;p71"/>
          <p:cNvSpPr txBox="1"/>
          <p:nvPr/>
        </p:nvSpPr>
        <p:spPr>
          <a:xfrm>
            <a:off x="894000" y="3479125"/>
            <a:ext cx="7690200" cy="8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Crossix, a leading healthcare analytics and data solutions company, provided reporting on the performance of our custom audience. The reports showed that our mobile-first health data </a:t>
            </a:r>
            <a:r>
              <a:rPr b="1" lang="en" sz="1100">
                <a:solidFill>
                  <a:schemeClr val="dk1"/>
                </a:solidFill>
                <a:latin typeface="Open Sans"/>
                <a:ea typeface="Open Sans"/>
                <a:cs typeface="Open Sans"/>
                <a:sym typeface="Open Sans"/>
              </a:rPr>
              <a:t>outperformed all other segments</a:t>
            </a:r>
            <a:r>
              <a:rPr lang="en" sz="1100">
                <a:solidFill>
                  <a:schemeClr val="dk1"/>
                </a:solidFill>
                <a:latin typeface="Open Sans Light"/>
                <a:ea typeface="Open Sans Light"/>
                <a:cs typeface="Open Sans Light"/>
                <a:sym typeface="Open Sans Light"/>
              </a:rPr>
              <a:t> provided by the network's top health data partners with </a:t>
            </a:r>
            <a:r>
              <a:rPr b="1" lang="en" sz="1100">
                <a:solidFill>
                  <a:schemeClr val="dk1"/>
                </a:solidFill>
                <a:latin typeface="Open Sans"/>
                <a:ea typeface="Open Sans"/>
                <a:cs typeface="Open Sans"/>
                <a:sym typeface="Open Sans"/>
              </a:rPr>
              <a:t>increased precision, accuracy and high-quality customers. </a:t>
            </a:r>
            <a:endParaRPr b="1" sz="11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Since implementing our custom health data into their marketing efforts, our client is continuing to leverage a </a:t>
            </a:r>
            <a:r>
              <a:rPr b="1" lang="en" sz="1100">
                <a:solidFill>
                  <a:schemeClr val="dk1"/>
                </a:solidFill>
                <a:latin typeface="Open Sans"/>
                <a:ea typeface="Open Sans"/>
                <a:cs typeface="Open Sans"/>
                <a:sym typeface="Open Sans"/>
              </a:rPr>
              <a:t>week-over-week increase</a:t>
            </a:r>
            <a:r>
              <a:rPr lang="en" sz="1100">
                <a:solidFill>
                  <a:schemeClr val="dk1"/>
                </a:solidFill>
                <a:latin typeface="Open Sans Light"/>
                <a:ea typeface="Open Sans Light"/>
                <a:cs typeface="Open Sans Light"/>
                <a:sym typeface="Open Sans Light"/>
              </a:rPr>
              <a:t> in both mobile and desktop engagement.</a:t>
            </a:r>
            <a:endParaRPr sz="11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sp>
        <p:nvSpPr>
          <p:cNvPr id="904" name="Google Shape;904;p71"/>
          <p:cNvSpPr txBox="1"/>
          <p:nvPr/>
        </p:nvSpPr>
        <p:spPr>
          <a:xfrm>
            <a:off x="360002" y="654375"/>
            <a:ext cx="5472300" cy="444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sz="2200">
                <a:latin typeface="Montserrat Light"/>
                <a:ea typeface="Montserrat Light"/>
                <a:cs typeface="Montserrat Light"/>
                <a:sym typeface="Montserrat Light"/>
              </a:rPr>
              <a:t>Mobile Health Data</a:t>
            </a:r>
            <a:endParaRPr sz="2200">
              <a:latin typeface="Montserrat Light"/>
              <a:ea typeface="Montserrat Light"/>
              <a:cs typeface="Montserrat Light"/>
              <a:sym typeface="Montserrat Light"/>
            </a:endParaRPr>
          </a:p>
        </p:txBody>
      </p:sp>
      <p:sp>
        <p:nvSpPr>
          <p:cNvPr id="905" name="Google Shape;905;p71"/>
          <p:cNvSpPr/>
          <p:nvPr/>
        </p:nvSpPr>
        <p:spPr>
          <a:xfrm>
            <a:off x="0" y="5028000"/>
            <a:ext cx="9144000" cy="115500"/>
          </a:xfrm>
          <a:prstGeom prst="rect">
            <a:avLst/>
          </a:prstGeom>
          <a:solidFill>
            <a:srgbClr val="9227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71"/>
          <p:cNvSpPr txBox="1"/>
          <p:nvPr/>
        </p:nvSpPr>
        <p:spPr>
          <a:xfrm>
            <a:off x="2521761" y="399128"/>
            <a:ext cx="3428100" cy="2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Light"/>
                <a:ea typeface="Montserrat Light"/>
                <a:cs typeface="Montserrat Light"/>
                <a:sym typeface="Montserrat Light"/>
              </a:rPr>
              <a:t>Use Case: </a:t>
            </a:r>
            <a:r>
              <a:rPr b="1" lang="en" sz="1000">
                <a:solidFill>
                  <a:schemeClr val="dk1"/>
                </a:solidFill>
                <a:latin typeface="Montserrat"/>
                <a:ea typeface="Montserrat"/>
                <a:cs typeface="Montserrat"/>
                <a:sym typeface="Montserrat"/>
              </a:rPr>
              <a:t>Onboarding</a:t>
            </a:r>
            <a:endParaRPr b="1"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000">
              <a:solidFill>
                <a:schemeClr val="dk1"/>
              </a:solidFill>
              <a:latin typeface="Montserrat"/>
              <a:ea typeface="Montserrat"/>
              <a:cs typeface="Montserrat"/>
              <a:sym typeface="Montserrat"/>
            </a:endParaRPr>
          </a:p>
        </p:txBody>
      </p:sp>
      <p:sp>
        <p:nvSpPr>
          <p:cNvPr id="907" name="Google Shape;907;p71"/>
          <p:cNvSpPr/>
          <p:nvPr/>
        </p:nvSpPr>
        <p:spPr>
          <a:xfrm>
            <a:off x="466973" y="491397"/>
            <a:ext cx="151981" cy="136427"/>
          </a:xfrm>
          <a:custGeom>
            <a:rect b="b" l="l" r="r" t="t"/>
            <a:pathLst>
              <a:path extrusionOk="0" fill="none" h="14955" w="1666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cap="rnd" cmpd="sng" w="12175">
            <a:solidFill>
              <a:srgbClr val="9227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72"/>
          <p:cNvPicPr preferRelativeResize="0"/>
          <p:nvPr/>
        </p:nvPicPr>
        <p:blipFill>
          <a:blip r:embed="rId3">
            <a:alphaModFix/>
          </a:blip>
          <a:stretch>
            <a:fillRect/>
          </a:stretch>
        </p:blipFill>
        <p:spPr>
          <a:xfrm>
            <a:off x="4956000" y="690325"/>
            <a:ext cx="4067648" cy="4067674"/>
          </a:xfrm>
          <a:prstGeom prst="rect">
            <a:avLst/>
          </a:prstGeom>
          <a:noFill/>
          <a:ln>
            <a:noFill/>
          </a:ln>
        </p:spPr>
      </p:pic>
      <p:sp>
        <p:nvSpPr>
          <p:cNvPr id="913" name="Google Shape;913;p72"/>
          <p:cNvSpPr/>
          <p:nvPr/>
        </p:nvSpPr>
        <p:spPr>
          <a:xfrm>
            <a:off x="5394866" y="1146922"/>
            <a:ext cx="3176400" cy="31764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72"/>
          <p:cNvSpPr/>
          <p:nvPr/>
        </p:nvSpPr>
        <p:spPr>
          <a:xfrm>
            <a:off x="5297627" y="962272"/>
            <a:ext cx="3506400" cy="3550500"/>
          </a:xfrm>
          <a:prstGeom prst="arc">
            <a:avLst>
              <a:gd fmla="val 16200000" name="adj1"/>
              <a:gd fmla="val 3521895" name="adj2"/>
            </a:avLst>
          </a:prstGeom>
          <a:noFill/>
          <a:ln cap="flat" cmpd="sng" w="28575">
            <a:solidFill>
              <a:srgbClr val="434343"/>
            </a:solidFill>
            <a:prstDash val="solid"/>
            <a:round/>
            <a:headEnd len="sm" w="sm" type="non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72"/>
          <p:cNvSpPr/>
          <p:nvPr/>
        </p:nvSpPr>
        <p:spPr>
          <a:xfrm>
            <a:off x="5190661" y="941147"/>
            <a:ext cx="3550500" cy="3550500"/>
          </a:xfrm>
          <a:prstGeom prst="arc">
            <a:avLst>
              <a:gd fmla="val 6595223" name="adj1"/>
              <a:gd fmla="val 14871517" name="adj2"/>
            </a:avLst>
          </a:prstGeom>
          <a:noFill/>
          <a:ln cap="flat" cmpd="sng" w="28575">
            <a:solidFill>
              <a:srgbClr val="434343"/>
            </a:solidFill>
            <a:prstDash val="solid"/>
            <a:round/>
            <a:headEnd len="sm" w="sm" type="non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6" name="Google Shape;916;p72"/>
          <p:cNvPicPr preferRelativeResize="0"/>
          <p:nvPr/>
        </p:nvPicPr>
        <p:blipFill>
          <a:blip r:embed="rId4">
            <a:alphaModFix/>
          </a:blip>
          <a:stretch>
            <a:fillRect/>
          </a:stretch>
        </p:blipFill>
        <p:spPr>
          <a:xfrm>
            <a:off x="5891900" y="1629750"/>
            <a:ext cx="2167499" cy="2167499"/>
          </a:xfrm>
          <a:prstGeom prst="rect">
            <a:avLst/>
          </a:prstGeom>
          <a:noFill/>
          <a:ln>
            <a:noFill/>
          </a:ln>
        </p:spPr>
      </p:pic>
      <p:sp>
        <p:nvSpPr>
          <p:cNvPr id="917" name="Google Shape;917;p72"/>
          <p:cNvSpPr txBox="1"/>
          <p:nvPr/>
        </p:nvSpPr>
        <p:spPr>
          <a:xfrm rot="-1549973">
            <a:off x="6390823" y="2132133"/>
            <a:ext cx="629952" cy="26351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HEALTH</a:t>
            </a:r>
            <a:endParaRPr sz="8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CARE</a:t>
            </a:r>
            <a:endParaRPr sz="800">
              <a:solidFill>
                <a:srgbClr val="FFFFFF"/>
              </a:solidFill>
              <a:latin typeface="Montserrat SemiBold"/>
              <a:ea typeface="Montserrat SemiBold"/>
              <a:cs typeface="Montserrat SemiBold"/>
              <a:sym typeface="Montserrat SemiBold"/>
            </a:endParaRPr>
          </a:p>
        </p:txBody>
      </p:sp>
      <p:sp>
        <p:nvSpPr>
          <p:cNvPr id="918" name="Google Shape;918;p72"/>
          <p:cNvSpPr txBox="1"/>
          <p:nvPr/>
        </p:nvSpPr>
        <p:spPr>
          <a:xfrm rot="-1478">
            <a:off x="6109647" y="2590272"/>
            <a:ext cx="697800" cy="2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AUTO</a:t>
            </a:r>
            <a:endParaRPr sz="800">
              <a:solidFill>
                <a:srgbClr val="FFFFFF"/>
              </a:solidFill>
              <a:latin typeface="Montserrat SemiBold"/>
              <a:ea typeface="Montserrat SemiBold"/>
              <a:cs typeface="Montserrat SemiBold"/>
              <a:sym typeface="Montserrat SemiBold"/>
            </a:endParaRPr>
          </a:p>
        </p:txBody>
      </p:sp>
      <p:sp>
        <p:nvSpPr>
          <p:cNvPr id="919" name="Google Shape;919;p72"/>
          <p:cNvSpPr txBox="1"/>
          <p:nvPr/>
        </p:nvSpPr>
        <p:spPr>
          <a:xfrm rot="-1479">
            <a:off x="7077760" y="2590272"/>
            <a:ext cx="697500" cy="263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FFFFFF"/>
                </a:solidFill>
                <a:latin typeface="Montserrat SemiBold"/>
                <a:ea typeface="Montserrat SemiBold"/>
                <a:cs typeface="Montserrat SemiBold"/>
                <a:sym typeface="Montserrat SemiBold"/>
              </a:rPr>
              <a:t>GLOBAL</a:t>
            </a:r>
            <a:endParaRPr sz="800">
              <a:solidFill>
                <a:srgbClr val="FFFFFF"/>
              </a:solidFill>
              <a:latin typeface="Montserrat SemiBold"/>
              <a:ea typeface="Montserrat SemiBold"/>
              <a:cs typeface="Montserrat SemiBold"/>
              <a:sym typeface="Montserrat SemiBold"/>
            </a:endParaRPr>
          </a:p>
        </p:txBody>
      </p:sp>
      <p:sp>
        <p:nvSpPr>
          <p:cNvPr id="920" name="Google Shape;920;p72"/>
          <p:cNvSpPr txBox="1"/>
          <p:nvPr/>
        </p:nvSpPr>
        <p:spPr>
          <a:xfrm rot="1764897">
            <a:off x="6450137" y="3058216"/>
            <a:ext cx="491111" cy="26341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CPG</a:t>
            </a:r>
            <a:endParaRPr sz="800">
              <a:solidFill>
                <a:srgbClr val="FFFFFF"/>
              </a:solidFill>
              <a:latin typeface="Montserrat SemiBold"/>
              <a:ea typeface="Montserrat SemiBold"/>
              <a:cs typeface="Montserrat SemiBold"/>
              <a:sym typeface="Montserrat SemiBold"/>
            </a:endParaRPr>
          </a:p>
        </p:txBody>
      </p:sp>
      <p:sp>
        <p:nvSpPr>
          <p:cNvPr id="921" name="Google Shape;921;p72"/>
          <p:cNvSpPr txBox="1"/>
          <p:nvPr/>
        </p:nvSpPr>
        <p:spPr>
          <a:xfrm rot="-1853538">
            <a:off x="6943165" y="3041855"/>
            <a:ext cx="618785" cy="2631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Montserrat SemiBold"/>
                <a:ea typeface="Montserrat SemiBold"/>
                <a:cs typeface="Montserrat SemiBold"/>
                <a:sym typeface="Montserrat SemiBold"/>
              </a:rPr>
              <a:t>TRAVEL</a:t>
            </a:r>
            <a:endParaRPr sz="800">
              <a:solidFill>
                <a:srgbClr val="FFFFFF"/>
              </a:solidFill>
              <a:latin typeface="Montserrat SemiBold"/>
              <a:ea typeface="Montserrat SemiBold"/>
              <a:cs typeface="Montserrat SemiBold"/>
              <a:sym typeface="Montserrat SemiBold"/>
            </a:endParaRPr>
          </a:p>
        </p:txBody>
      </p:sp>
      <p:sp>
        <p:nvSpPr>
          <p:cNvPr id="922" name="Google Shape;922;p72"/>
          <p:cNvSpPr txBox="1"/>
          <p:nvPr/>
        </p:nvSpPr>
        <p:spPr>
          <a:xfrm rot="1730595">
            <a:off x="7033381" y="2150621"/>
            <a:ext cx="371257" cy="26289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Montserrat SemiBold"/>
                <a:ea typeface="Montserrat SemiBold"/>
                <a:cs typeface="Montserrat SemiBold"/>
                <a:sym typeface="Montserrat SemiBold"/>
              </a:rPr>
              <a:t>FSI</a:t>
            </a:r>
            <a:endParaRPr sz="800">
              <a:solidFill>
                <a:srgbClr val="FFFFFF"/>
              </a:solidFill>
              <a:latin typeface="Montserrat SemiBold"/>
              <a:ea typeface="Montserrat SemiBold"/>
              <a:cs typeface="Montserrat SemiBold"/>
              <a:sym typeface="Montserrat SemiBold"/>
            </a:endParaRPr>
          </a:p>
        </p:txBody>
      </p:sp>
      <p:sp>
        <p:nvSpPr>
          <p:cNvPr id="923" name="Google Shape;923;p72"/>
          <p:cNvSpPr txBox="1"/>
          <p:nvPr/>
        </p:nvSpPr>
        <p:spPr>
          <a:xfrm rot="-1798026">
            <a:off x="5822254" y="1545742"/>
            <a:ext cx="1141736" cy="38144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ONBOARDING</a:t>
            </a:r>
            <a:endParaRPr b="1" sz="800">
              <a:solidFill>
                <a:srgbClr val="FFFFFF"/>
              </a:solidFill>
              <a:latin typeface="Montserrat"/>
              <a:ea typeface="Montserrat"/>
              <a:cs typeface="Montserrat"/>
              <a:sym typeface="Montserrat"/>
            </a:endParaRPr>
          </a:p>
        </p:txBody>
      </p:sp>
      <p:sp>
        <p:nvSpPr>
          <p:cNvPr id="924" name="Google Shape;924;p72"/>
          <p:cNvSpPr txBox="1"/>
          <p:nvPr/>
        </p:nvSpPr>
        <p:spPr>
          <a:xfrm rot="1576">
            <a:off x="7837523" y="2618604"/>
            <a:ext cx="654300" cy="2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FILL IN THE GAPS</a:t>
            </a:r>
            <a:endParaRPr b="1" sz="800">
              <a:solidFill>
                <a:srgbClr val="FFFFFF"/>
              </a:solidFill>
              <a:latin typeface="Montserrat"/>
              <a:ea typeface="Montserrat"/>
              <a:cs typeface="Montserrat"/>
              <a:sym typeface="Montserrat"/>
            </a:endParaRPr>
          </a:p>
        </p:txBody>
      </p:sp>
      <p:sp>
        <p:nvSpPr>
          <p:cNvPr id="925" name="Google Shape;925;p72"/>
          <p:cNvSpPr txBox="1"/>
          <p:nvPr/>
        </p:nvSpPr>
        <p:spPr>
          <a:xfrm rot="-1495339">
            <a:off x="7025714" y="3598641"/>
            <a:ext cx="1141937" cy="38117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RETENTION</a:t>
            </a:r>
            <a:endParaRPr b="1" sz="800">
              <a:solidFill>
                <a:srgbClr val="FFFFFF"/>
              </a:solidFill>
              <a:latin typeface="Montserrat"/>
              <a:ea typeface="Montserrat"/>
              <a:cs typeface="Montserrat"/>
              <a:sym typeface="Montserrat"/>
            </a:endParaRPr>
          </a:p>
        </p:txBody>
      </p:sp>
      <p:sp>
        <p:nvSpPr>
          <p:cNvPr id="926" name="Google Shape;926;p72"/>
          <p:cNvSpPr txBox="1"/>
          <p:nvPr/>
        </p:nvSpPr>
        <p:spPr>
          <a:xfrm rot="1612081">
            <a:off x="5800983" y="3629923"/>
            <a:ext cx="1141752" cy="38129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TARGETING</a:t>
            </a:r>
            <a:endParaRPr b="1" sz="800">
              <a:solidFill>
                <a:srgbClr val="FFFFFF"/>
              </a:solidFill>
              <a:latin typeface="Montserrat"/>
              <a:ea typeface="Montserrat"/>
              <a:cs typeface="Montserrat"/>
              <a:sym typeface="Montserrat"/>
            </a:endParaRPr>
          </a:p>
        </p:txBody>
      </p:sp>
      <p:sp>
        <p:nvSpPr>
          <p:cNvPr id="927" name="Google Shape;927;p72"/>
          <p:cNvSpPr txBox="1"/>
          <p:nvPr/>
        </p:nvSpPr>
        <p:spPr>
          <a:xfrm rot="1799564">
            <a:off x="7179729" y="1576952"/>
            <a:ext cx="929004" cy="2954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CONQUEST</a:t>
            </a:r>
            <a:endParaRPr b="1" sz="800">
              <a:solidFill>
                <a:srgbClr val="FFFFFF"/>
              </a:solidFill>
              <a:latin typeface="Montserrat"/>
              <a:ea typeface="Montserrat"/>
              <a:cs typeface="Montserrat"/>
              <a:sym typeface="Montserrat"/>
            </a:endParaRPr>
          </a:p>
        </p:txBody>
      </p:sp>
      <p:sp>
        <p:nvSpPr>
          <p:cNvPr id="928" name="Google Shape;928;p72"/>
          <p:cNvSpPr txBox="1"/>
          <p:nvPr/>
        </p:nvSpPr>
        <p:spPr>
          <a:xfrm rot="1311">
            <a:off x="5394277" y="2559418"/>
            <a:ext cx="786600" cy="38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DATA LICENSING</a:t>
            </a:r>
            <a:endParaRPr b="1" sz="800">
              <a:solidFill>
                <a:srgbClr val="FFFFFF"/>
              </a:solidFill>
              <a:latin typeface="Montserrat"/>
              <a:ea typeface="Montserrat"/>
              <a:cs typeface="Montserrat"/>
              <a:sym typeface="Montserrat"/>
            </a:endParaRPr>
          </a:p>
        </p:txBody>
      </p:sp>
      <p:sp>
        <p:nvSpPr>
          <p:cNvPr id="929" name="Google Shape;929;p72"/>
          <p:cNvSpPr txBox="1"/>
          <p:nvPr/>
        </p:nvSpPr>
        <p:spPr>
          <a:xfrm>
            <a:off x="378300" y="2694050"/>
            <a:ext cx="3655200" cy="19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ontserrat Medium"/>
                <a:ea typeface="Montserrat Medium"/>
                <a:cs typeface="Montserrat Medium"/>
                <a:sym typeface="Montserrat Medium"/>
              </a:rPr>
              <a:t>Why it matters:</a:t>
            </a:r>
            <a:endParaRPr sz="1600">
              <a:solidFill>
                <a:srgbClr val="00366E"/>
              </a:solidFill>
              <a:latin typeface="Montserrat Light"/>
              <a:ea typeface="Montserrat Light"/>
              <a:cs typeface="Montserrat Light"/>
              <a:sym typeface="Montserrat Light"/>
            </a:endParaRPr>
          </a:p>
          <a:p>
            <a:pPr indent="0" lvl="0" marL="0" rtl="0" algn="l">
              <a:spcBef>
                <a:spcPts val="0"/>
              </a:spcBef>
              <a:spcAft>
                <a:spcPts val="0"/>
              </a:spcAft>
              <a:buNone/>
            </a:pPr>
            <a:r>
              <a:t/>
            </a:r>
            <a:endParaRPr sz="500">
              <a:latin typeface="Open Sans Light"/>
              <a:ea typeface="Open Sans Light"/>
              <a:cs typeface="Open Sans Light"/>
              <a:sym typeface="Open Sans Light"/>
            </a:endParaRPr>
          </a:p>
          <a:p>
            <a:pPr indent="0" lvl="0" marL="0" rtl="0" algn="l">
              <a:spcBef>
                <a:spcPts val="0"/>
              </a:spcBef>
              <a:spcAft>
                <a:spcPts val="0"/>
              </a:spcAft>
              <a:buNone/>
            </a:pPr>
            <a:r>
              <a:rPr lang="en" sz="1100">
                <a:solidFill>
                  <a:schemeClr val="dk1"/>
                </a:solidFill>
                <a:latin typeface="Open Sans Light"/>
                <a:ea typeface="Open Sans Light"/>
                <a:cs typeface="Open Sans Light"/>
                <a:sym typeface="Open Sans Light"/>
              </a:rPr>
              <a:t>Our</a:t>
            </a:r>
            <a:r>
              <a:rPr lang="en" sz="1100">
                <a:solidFill>
                  <a:schemeClr val="dk1"/>
                </a:solidFill>
                <a:latin typeface="Open Sans Light"/>
                <a:ea typeface="Open Sans Light"/>
                <a:cs typeface="Open Sans Light"/>
                <a:sym typeface="Open Sans Light"/>
              </a:rPr>
              <a:t> data can be used across multiple verticals and a variety of data use cases.</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rPr lang="en" sz="1100">
                <a:solidFill>
                  <a:schemeClr val="dk1"/>
                </a:solidFill>
                <a:latin typeface="Open Sans Light"/>
                <a:ea typeface="Open Sans Light"/>
                <a:cs typeface="Open Sans Light"/>
                <a:sym typeface="Open Sans Light"/>
              </a:rPr>
              <a:t>We can pair any vertical case study with a data use case that is specifically tailored to a client’s data needs.</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Contact us to get started with your custom audience solution.</a:t>
            </a:r>
            <a:endParaRPr sz="1100">
              <a:latin typeface="Open Sans Light"/>
              <a:ea typeface="Open Sans Light"/>
              <a:cs typeface="Open Sans Light"/>
              <a:sym typeface="Open Sans Light"/>
            </a:endParaRPr>
          </a:p>
          <a:p>
            <a:pPr indent="0" lvl="0" marL="0" rtl="0" algn="l">
              <a:spcBef>
                <a:spcPts val="0"/>
              </a:spcBef>
              <a:spcAft>
                <a:spcPts val="0"/>
              </a:spcAft>
              <a:buNone/>
            </a:pPr>
            <a:r>
              <a:t/>
            </a:r>
            <a:endParaRPr sz="1100">
              <a:solidFill>
                <a:srgbClr val="000000"/>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1100">
              <a:latin typeface="Open Sans Light"/>
              <a:ea typeface="Open Sans Light"/>
              <a:cs typeface="Open Sans Light"/>
              <a:sym typeface="Open Sans Light"/>
            </a:endParaRPr>
          </a:p>
        </p:txBody>
      </p:sp>
      <p:cxnSp>
        <p:nvCxnSpPr>
          <p:cNvPr id="930" name="Google Shape;930;p72"/>
          <p:cNvCxnSpPr/>
          <p:nvPr/>
        </p:nvCxnSpPr>
        <p:spPr>
          <a:xfrm>
            <a:off x="473009" y="1383520"/>
            <a:ext cx="1090200" cy="0"/>
          </a:xfrm>
          <a:prstGeom prst="straightConnector1">
            <a:avLst/>
          </a:prstGeom>
          <a:noFill/>
          <a:ln cap="flat" cmpd="sng" w="19050">
            <a:solidFill>
              <a:srgbClr val="E4E6E8"/>
            </a:solidFill>
            <a:prstDash val="solid"/>
            <a:round/>
            <a:headEnd len="sm" w="sm" type="none"/>
            <a:tailEnd len="sm" w="sm" type="none"/>
          </a:ln>
        </p:spPr>
      </p:cxnSp>
      <p:cxnSp>
        <p:nvCxnSpPr>
          <p:cNvPr id="931" name="Google Shape;931;p72"/>
          <p:cNvCxnSpPr/>
          <p:nvPr/>
        </p:nvCxnSpPr>
        <p:spPr>
          <a:xfrm rot="10800000">
            <a:off x="6057666" y="2030366"/>
            <a:ext cx="957300" cy="734100"/>
          </a:xfrm>
          <a:prstGeom prst="straightConnector1">
            <a:avLst/>
          </a:prstGeom>
          <a:noFill/>
          <a:ln cap="flat" cmpd="sng" w="28575">
            <a:solidFill>
              <a:srgbClr val="000000"/>
            </a:solidFill>
            <a:prstDash val="solid"/>
            <a:round/>
            <a:headEnd len="med" w="med" type="oval"/>
            <a:tailEnd len="med" w="med" type="stealth"/>
          </a:ln>
        </p:spPr>
      </p:cxnSp>
      <p:sp>
        <p:nvSpPr>
          <p:cNvPr id="932" name="Google Shape;932;p72"/>
          <p:cNvSpPr/>
          <p:nvPr/>
        </p:nvSpPr>
        <p:spPr>
          <a:xfrm>
            <a:off x="-450" y="4986300"/>
            <a:ext cx="9144900" cy="157200"/>
          </a:xfrm>
          <a:prstGeom prst="rect">
            <a:avLst/>
          </a:prstGeom>
          <a:solidFill>
            <a:srgbClr val="9227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72"/>
          <p:cNvSpPr/>
          <p:nvPr/>
        </p:nvSpPr>
        <p:spPr>
          <a:xfrm>
            <a:off x="281625" y="1288300"/>
            <a:ext cx="4535400" cy="13302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72"/>
          <p:cNvSpPr txBox="1"/>
          <p:nvPr/>
        </p:nvSpPr>
        <p:spPr>
          <a:xfrm>
            <a:off x="420585" y="1615375"/>
            <a:ext cx="43155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We connect identifiers (name, postal email, MAID, IP, PHONE #) from different data sources (SDK, BATCH, API) to build a complete picture of an actual, verified individual. This process activates opportunities for multi-channel campaigns.</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t/>
            </a:r>
            <a:endParaRPr sz="1100">
              <a:solidFill>
                <a:schemeClr val="dk1"/>
              </a:solidFill>
              <a:latin typeface="Open Sans Light"/>
              <a:ea typeface="Open Sans Light"/>
              <a:cs typeface="Open Sans Light"/>
              <a:sym typeface="Open Sans Light"/>
            </a:endParaRPr>
          </a:p>
        </p:txBody>
      </p:sp>
      <p:sp>
        <p:nvSpPr>
          <p:cNvPr id="935" name="Google Shape;935;p72"/>
          <p:cNvSpPr txBox="1"/>
          <p:nvPr/>
        </p:nvSpPr>
        <p:spPr>
          <a:xfrm>
            <a:off x="420593" y="1390252"/>
            <a:ext cx="38325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92278F"/>
                </a:solidFill>
                <a:latin typeface="Montserrat ExtraLight"/>
                <a:ea typeface="Montserrat ExtraLight"/>
                <a:cs typeface="Montserrat ExtraLight"/>
                <a:sym typeface="Montserrat ExtraLight"/>
              </a:rPr>
              <a:t>Use Case:</a:t>
            </a:r>
            <a:r>
              <a:rPr lang="en" sz="1200">
                <a:solidFill>
                  <a:srgbClr val="92278F"/>
                </a:solidFill>
                <a:latin typeface="Montserrat Medium"/>
                <a:ea typeface="Montserrat Medium"/>
                <a:cs typeface="Montserrat Medium"/>
                <a:sym typeface="Montserrat Medium"/>
              </a:rPr>
              <a:t> Onboarding</a:t>
            </a:r>
            <a:endParaRPr sz="1200">
              <a:solidFill>
                <a:srgbClr val="82BF37"/>
              </a:solidFill>
              <a:latin typeface="Montserrat ExtraLight"/>
              <a:ea typeface="Montserrat ExtraLight"/>
              <a:cs typeface="Montserrat ExtraLight"/>
              <a:sym typeface="Montserrat ExtraLight"/>
            </a:endParaRPr>
          </a:p>
          <a:p>
            <a:pPr indent="0" lvl="0" marL="0" rtl="0" algn="l">
              <a:spcBef>
                <a:spcPts val="0"/>
              </a:spcBef>
              <a:spcAft>
                <a:spcPts val="0"/>
              </a:spcAft>
              <a:buNone/>
            </a:pPr>
            <a:r>
              <a:t/>
            </a:r>
            <a:endParaRPr sz="1200">
              <a:solidFill>
                <a:srgbClr val="09A9EA"/>
              </a:solidFill>
              <a:latin typeface="Montserrat ExtraLight"/>
              <a:ea typeface="Montserrat ExtraLight"/>
              <a:cs typeface="Montserrat ExtraLight"/>
              <a:sym typeface="Montserrat ExtraLight"/>
            </a:endParaRPr>
          </a:p>
        </p:txBody>
      </p:sp>
      <p:sp>
        <p:nvSpPr>
          <p:cNvPr id="936" name="Google Shape;936;p72"/>
          <p:cNvSpPr txBox="1"/>
          <p:nvPr/>
        </p:nvSpPr>
        <p:spPr>
          <a:xfrm>
            <a:off x="360002" y="578175"/>
            <a:ext cx="5472300" cy="444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Montserrat Light"/>
                <a:ea typeface="Montserrat Light"/>
                <a:cs typeface="Montserrat Light"/>
                <a:sym typeface="Montserrat Light"/>
              </a:rPr>
              <a:t>Mobile Health </a:t>
            </a:r>
            <a:r>
              <a:rPr lang="en" sz="2200">
                <a:solidFill>
                  <a:schemeClr val="dk1"/>
                </a:solidFill>
                <a:latin typeface="Montserrat Light"/>
                <a:ea typeface="Montserrat Light"/>
                <a:cs typeface="Montserrat Light"/>
                <a:sym typeface="Montserrat Light"/>
              </a:rPr>
              <a:t>Data</a:t>
            </a:r>
            <a:endParaRPr sz="2200">
              <a:solidFill>
                <a:schemeClr val="dk1"/>
              </a:solidFill>
              <a:latin typeface="Montserrat Light"/>
              <a:ea typeface="Montserrat Light"/>
              <a:cs typeface="Montserrat Light"/>
              <a:sym typeface="Montserrat Light"/>
            </a:endParaRPr>
          </a:p>
        </p:txBody>
      </p:sp>
      <p:cxnSp>
        <p:nvCxnSpPr>
          <p:cNvPr id="937" name="Google Shape;937;p72"/>
          <p:cNvCxnSpPr/>
          <p:nvPr/>
        </p:nvCxnSpPr>
        <p:spPr>
          <a:xfrm>
            <a:off x="473009" y="1002520"/>
            <a:ext cx="1090200" cy="0"/>
          </a:xfrm>
          <a:prstGeom prst="straightConnector1">
            <a:avLst/>
          </a:prstGeom>
          <a:noFill/>
          <a:ln cap="flat" cmpd="sng" w="19050">
            <a:solidFill>
              <a:srgbClr val="E4E6E8"/>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descr="Blue.jpg" id="942" name="Google Shape;942;p73"/>
          <p:cNvPicPr preferRelativeResize="0"/>
          <p:nvPr/>
        </p:nvPicPr>
        <p:blipFill rotWithShape="1">
          <a:blip r:embed="rId3">
            <a:alphaModFix/>
          </a:blip>
          <a:srcRect b="0" l="0" r="0" t="0"/>
          <a:stretch/>
        </p:blipFill>
        <p:spPr>
          <a:xfrm>
            <a:off x="0" y="0"/>
            <a:ext cx="9144000" cy="6857999"/>
          </a:xfrm>
          <a:prstGeom prst="rect">
            <a:avLst/>
          </a:prstGeom>
          <a:noFill/>
          <a:ln>
            <a:noFill/>
          </a:ln>
        </p:spPr>
      </p:pic>
      <p:pic>
        <p:nvPicPr>
          <p:cNvPr id="943" name="Google Shape;943;p73"/>
          <p:cNvPicPr preferRelativeResize="0"/>
          <p:nvPr/>
        </p:nvPicPr>
        <p:blipFill rotWithShape="1">
          <a:blip r:embed="rId4">
            <a:alphaModFix/>
          </a:blip>
          <a:srcRect b="0" l="0" r="0" t="0"/>
          <a:stretch/>
        </p:blipFill>
        <p:spPr>
          <a:xfrm>
            <a:off x="197284" y="6340765"/>
            <a:ext cx="1250515" cy="452773"/>
          </a:xfrm>
          <a:prstGeom prst="rect">
            <a:avLst/>
          </a:prstGeom>
          <a:noFill/>
          <a:ln>
            <a:noFill/>
          </a:ln>
        </p:spPr>
      </p:pic>
      <p:sp>
        <p:nvSpPr>
          <p:cNvPr id="944" name="Google Shape;944;p73"/>
          <p:cNvSpPr txBox="1"/>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
        <p:nvSpPr>
          <p:cNvPr id="945" name="Google Shape;945;p73"/>
          <p:cNvSpPr txBox="1"/>
          <p:nvPr>
            <p:ph idx="4294967295" type="body"/>
          </p:nvPr>
        </p:nvSpPr>
        <p:spPr>
          <a:xfrm>
            <a:off x="2256000" y="2109450"/>
            <a:ext cx="4632000" cy="9246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800">
                <a:solidFill>
                  <a:srgbClr val="FFFFFF"/>
                </a:solidFill>
                <a:latin typeface="Montserrat"/>
                <a:ea typeface="Montserrat"/>
                <a:cs typeface="Montserrat"/>
                <a:sym typeface="Montserrat"/>
              </a:rPr>
              <a:t>Appendix:</a:t>
            </a:r>
            <a:endParaRPr sz="2800">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Clr>
                <a:schemeClr val="dk1"/>
              </a:buClr>
              <a:buSzPts val="1100"/>
              <a:buFont typeface="Arial"/>
              <a:buNone/>
            </a:pPr>
            <a:r>
              <a:rPr lang="en" sz="2800">
                <a:solidFill>
                  <a:srgbClr val="FFFFFF"/>
                </a:solidFill>
                <a:latin typeface="Montserrat"/>
                <a:ea typeface="Montserrat"/>
                <a:cs typeface="Montserrat"/>
                <a:sym typeface="Montserrat"/>
              </a:rPr>
              <a:t>Media Delivery  Solutions &amp; Case Studies</a:t>
            </a:r>
            <a:endParaRPr sz="2800">
              <a:solidFill>
                <a:srgbClr val="FFFFFF"/>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74"/>
          <p:cNvSpPr txBox="1"/>
          <p:nvPr>
            <p:ph type="title"/>
          </p:nvPr>
        </p:nvSpPr>
        <p:spPr>
          <a:xfrm>
            <a:off x="616500" y="673625"/>
            <a:ext cx="405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solidFill>
                  <a:srgbClr val="2E75B5"/>
                </a:solidFill>
                <a:latin typeface="Montserrat Medium"/>
                <a:ea typeface="Montserrat Medium"/>
                <a:cs typeface="Montserrat Medium"/>
                <a:sym typeface="Montserrat Medium"/>
              </a:rPr>
              <a:t>Programmatic </a:t>
            </a:r>
            <a:r>
              <a:rPr lang="en" sz="2500">
                <a:solidFill>
                  <a:srgbClr val="2E75B5"/>
                </a:solidFill>
                <a:latin typeface="Montserrat Medium"/>
                <a:ea typeface="Montserrat Medium"/>
                <a:cs typeface="Montserrat Medium"/>
                <a:sym typeface="Montserrat Medium"/>
              </a:rPr>
              <a:t>Buying</a:t>
            </a:r>
            <a:endParaRPr sz="2500">
              <a:solidFill>
                <a:srgbClr val="2E75B5"/>
              </a:solidFill>
              <a:latin typeface="Montserrat Medium"/>
              <a:ea typeface="Montserrat Medium"/>
              <a:cs typeface="Montserrat Medium"/>
              <a:sym typeface="Montserrat Medium"/>
            </a:endParaRPr>
          </a:p>
        </p:txBody>
      </p:sp>
      <p:sp>
        <p:nvSpPr>
          <p:cNvPr id="951" name="Google Shape;951;p74"/>
          <p:cNvSpPr txBox="1"/>
          <p:nvPr>
            <p:ph idx="1" type="body"/>
          </p:nvPr>
        </p:nvSpPr>
        <p:spPr>
          <a:xfrm>
            <a:off x="616500" y="1322525"/>
            <a:ext cx="4058100" cy="3255300"/>
          </a:xfrm>
          <a:prstGeom prst="rect">
            <a:avLst/>
          </a:prstGeom>
        </p:spPr>
        <p:txBody>
          <a:bodyPr anchorCtr="0" anchor="t" bIns="91425" lIns="91425" spcFirstLastPara="1" rIns="91425" wrap="square" tIns="91425">
            <a:noAutofit/>
          </a:bodyPr>
          <a:lstStyle/>
          <a:p>
            <a:pPr indent="-304800" lvl="0" marL="457200" marR="182880" rtl="0" algn="l">
              <a:spcBef>
                <a:spcPts val="0"/>
              </a:spcBef>
              <a:spcAft>
                <a:spcPts val="0"/>
              </a:spcAft>
              <a:buClr>
                <a:srgbClr val="2EA4D7"/>
              </a:buClr>
              <a:buSzPts val="1200"/>
              <a:buChar char="﹢"/>
            </a:pPr>
            <a:r>
              <a:rPr lang="en">
                <a:solidFill>
                  <a:schemeClr val="dk1"/>
                </a:solidFill>
              </a:rPr>
              <a:t>We purchase media on premium inventory through a range of deal types such as: open marketplace RTB, PMP, and preferred deals</a:t>
            </a:r>
            <a:endParaRPr>
              <a:solidFill>
                <a:schemeClr val="dk1"/>
              </a:solidFill>
            </a:endParaRPr>
          </a:p>
          <a:p>
            <a:pPr indent="-304800" lvl="0" marL="457200" marR="182880" rtl="0" algn="l">
              <a:spcBef>
                <a:spcPts val="1000"/>
              </a:spcBef>
              <a:spcAft>
                <a:spcPts val="0"/>
              </a:spcAft>
              <a:buClr>
                <a:srgbClr val="2EA4D7"/>
              </a:buClr>
              <a:buSzPts val="1200"/>
              <a:buChar char="﹢"/>
            </a:pPr>
            <a:r>
              <a:rPr lang="en">
                <a:solidFill>
                  <a:schemeClr val="dk1"/>
                </a:solidFill>
              </a:rPr>
              <a:t>Full-funnel strategies support campaign objectives such as brand awareness, lead generation and purchase or conversion</a:t>
            </a:r>
            <a:endParaRPr>
              <a:solidFill>
                <a:schemeClr val="dk1"/>
              </a:solidFill>
            </a:endParaRPr>
          </a:p>
          <a:p>
            <a:pPr indent="-304800" lvl="0" marL="457200" marR="182880" rtl="0" algn="l">
              <a:spcBef>
                <a:spcPts val="1000"/>
              </a:spcBef>
              <a:spcAft>
                <a:spcPts val="0"/>
              </a:spcAft>
              <a:buClr>
                <a:srgbClr val="2EA4D7"/>
              </a:buClr>
              <a:buSzPts val="1200"/>
              <a:buChar char="﹢"/>
            </a:pPr>
            <a:r>
              <a:rPr lang="en">
                <a:solidFill>
                  <a:schemeClr val="dk1"/>
                </a:solidFill>
              </a:rPr>
              <a:t>We purchase media programmatically across verticals: Auto, Home &amp; Garden, Health &amp; Fitness, Business, Education, Hobbies &amp; Interests, Food &amp; Drink</a:t>
            </a:r>
            <a:endParaRPr>
              <a:solidFill>
                <a:schemeClr val="dk1"/>
              </a:solidFill>
            </a:endParaRPr>
          </a:p>
          <a:p>
            <a:pPr indent="-304800" lvl="0" marL="457200" marR="182880" rtl="0" algn="l">
              <a:spcBef>
                <a:spcPts val="1000"/>
              </a:spcBef>
              <a:spcAft>
                <a:spcPts val="1000"/>
              </a:spcAft>
              <a:buClr>
                <a:srgbClr val="2EA4D7"/>
              </a:buClr>
              <a:buSzPts val="1200"/>
              <a:buChar char="﹢"/>
            </a:pPr>
            <a:r>
              <a:rPr lang="en">
                <a:solidFill>
                  <a:schemeClr val="dk1"/>
                </a:solidFill>
              </a:rPr>
              <a:t>Examples of goal types supported: CTR, VCR, reach, </a:t>
            </a:r>
            <a:r>
              <a:rPr lang="en">
                <a:solidFill>
                  <a:schemeClr val="dk1"/>
                </a:solidFill>
              </a:rPr>
              <a:t>CPA</a:t>
            </a:r>
            <a:r>
              <a:rPr lang="en">
                <a:solidFill>
                  <a:schemeClr val="dk1"/>
                </a:solidFill>
              </a:rPr>
              <a:t>, viewability</a:t>
            </a:r>
            <a:endParaRPr>
              <a:solidFill>
                <a:schemeClr val="dk1"/>
              </a:solidFill>
            </a:endParaRPr>
          </a:p>
        </p:txBody>
      </p:sp>
      <p:pic>
        <p:nvPicPr>
          <p:cNvPr id="952" name="Google Shape;952;p74"/>
          <p:cNvPicPr preferRelativeResize="0"/>
          <p:nvPr/>
        </p:nvPicPr>
        <p:blipFill rotWithShape="1">
          <a:blip r:embed="rId3">
            <a:alphaModFix/>
          </a:blip>
          <a:srcRect b="0" l="0" r="25700" t="0"/>
          <a:stretch/>
        </p:blipFill>
        <p:spPr>
          <a:xfrm>
            <a:off x="5319821" y="0"/>
            <a:ext cx="3821524" cy="5143500"/>
          </a:xfrm>
          <a:prstGeom prst="rect">
            <a:avLst/>
          </a:prstGeom>
          <a:noFill/>
          <a:ln>
            <a:noFill/>
          </a:ln>
        </p:spPr>
      </p:pic>
      <p:sp>
        <p:nvSpPr>
          <p:cNvPr id="953" name="Google Shape;953;p74"/>
          <p:cNvSpPr/>
          <p:nvPr/>
        </p:nvSpPr>
        <p:spPr>
          <a:xfrm>
            <a:off x="5319884" y="0"/>
            <a:ext cx="3821400" cy="5143500"/>
          </a:xfrm>
          <a:prstGeom prst="rect">
            <a:avLst/>
          </a:prstGeom>
          <a:solidFill>
            <a:srgbClr val="F3F5F7">
              <a:alpha val="18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7" name="Shape 957"/>
        <p:cNvGrpSpPr/>
        <p:nvPr/>
      </p:nvGrpSpPr>
      <p:grpSpPr>
        <a:xfrm>
          <a:off x="0" y="0"/>
          <a:ext cx="0" cy="0"/>
          <a:chOff x="0" y="0"/>
          <a:chExt cx="0" cy="0"/>
        </a:xfrm>
      </p:grpSpPr>
      <p:sp>
        <p:nvSpPr>
          <p:cNvPr id="958" name="Google Shape;958;p75"/>
          <p:cNvSpPr txBox="1"/>
          <p:nvPr>
            <p:ph type="title"/>
          </p:nvPr>
        </p:nvSpPr>
        <p:spPr>
          <a:xfrm>
            <a:off x="4704456" y="521225"/>
            <a:ext cx="324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Email Marketing</a:t>
            </a:r>
            <a:endParaRPr sz="2500">
              <a:solidFill>
                <a:srgbClr val="2E75B5"/>
              </a:solidFill>
              <a:latin typeface="Montserrat Medium"/>
              <a:ea typeface="Montserrat Medium"/>
              <a:cs typeface="Montserrat Medium"/>
              <a:sym typeface="Montserrat Medium"/>
            </a:endParaRPr>
          </a:p>
        </p:txBody>
      </p:sp>
      <p:sp>
        <p:nvSpPr>
          <p:cNvPr id="959" name="Google Shape;959;p75"/>
          <p:cNvSpPr txBox="1"/>
          <p:nvPr>
            <p:ph idx="1" type="body"/>
          </p:nvPr>
        </p:nvSpPr>
        <p:spPr>
          <a:xfrm>
            <a:off x="4761325" y="1152475"/>
            <a:ext cx="3878100" cy="3416400"/>
          </a:xfrm>
          <a:prstGeom prst="rect">
            <a:avLst/>
          </a:prstGeom>
        </p:spPr>
        <p:txBody>
          <a:bodyPr anchorCtr="0" anchor="t" bIns="91425" lIns="91425" spcFirstLastPara="1" rIns="91425" wrap="square" tIns="91425">
            <a:noAutofit/>
          </a:bodyPr>
          <a:lstStyle/>
          <a:p>
            <a:pPr indent="0" lvl="0" marL="0" marR="40005" rtl="0" algn="l">
              <a:lnSpc>
                <a:spcPct val="112500"/>
              </a:lnSpc>
              <a:spcBef>
                <a:spcPts val="0"/>
              </a:spcBef>
              <a:spcAft>
                <a:spcPts val="0"/>
              </a:spcAft>
              <a:buNone/>
            </a:pPr>
            <a:r>
              <a:rPr lang="en">
                <a:solidFill>
                  <a:srgbClr val="333333"/>
                </a:solidFill>
              </a:rPr>
              <a:t>Enables advertisers to send marketing messages to consumers via email. Our hygiene and verification process ensures your email is only sent to real email addresses.</a:t>
            </a:r>
            <a:endParaRPr>
              <a:solidFill>
                <a:srgbClr val="333333"/>
              </a:solidFill>
            </a:endParaRPr>
          </a:p>
          <a:p>
            <a:pPr indent="0" lvl="0" marL="0" marR="40005" rtl="0" algn="l">
              <a:lnSpc>
                <a:spcPct val="112500"/>
              </a:lnSpc>
              <a:spcBef>
                <a:spcPts val="0"/>
              </a:spcBef>
              <a:spcAft>
                <a:spcPts val="0"/>
              </a:spcAft>
              <a:buNone/>
            </a:pPr>
            <a:r>
              <a:t/>
            </a:r>
            <a:endParaRPr>
              <a:solidFill>
                <a:srgbClr val="333333"/>
              </a:solidFill>
            </a:endParaRPr>
          </a:p>
          <a:p>
            <a:pPr indent="0" lvl="0" marL="0" marR="40005" rtl="0" algn="l">
              <a:lnSpc>
                <a:spcPct val="112500"/>
              </a:lnSpc>
              <a:spcBef>
                <a:spcPts val="0"/>
              </a:spcBef>
              <a:spcAft>
                <a:spcPts val="0"/>
              </a:spcAft>
              <a:buNone/>
            </a:pPr>
            <a:r>
              <a:rPr b="1" lang="en">
                <a:solidFill>
                  <a:srgbClr val="2EA4D7"/>
                </a:solidFill>
                <a:latin typeface="Open Sans"/>
                <a:ea typeface="Open Sans"/>
                <a:cs typeface="Open Sans"/>
                <a:sym typeface="Open Sans"/>
              </a:rPr>
              <a:t>Benefits:</a:t>
            </a:r>
            <a:br>
              <a:rPr lang="en">
                <a:solidFill>
                  <a:srgbClr val="2EA4D7"/>
                </a:solidFill>
              </a:rPr>
            </a:br>
            <a:endParaRPr>
              <a:solidFill>
                <a:srgbClr val="2EA4D7"/>
              </a:solidFill>
            </a:endParaRPr>
          </a:p>
          <a:p>
            <a:pPr indent="-304800" lvl="0" marL="457200" marR="40005" rtl="0" algn="l">
              <a:lnSpc>
                <a:spcPct val="112500"/>
              </a:lnSpc>
              <a:spcBef>
                <a:spcPts val="0"/>
              </a:spcBef>
              <a:spcAft>
                <a:spcPts val="0"/>
              </a:spcAft>
              <a:buClr>
                <a:srgbClr val="2EA4D7"/>
              </a:buClr>
              <a:buSzPts val="1200"/>
              <a:buFont typeface="Open Sans Light"/>
              <a:buChar char="ᐩ"/>
            </a:pPr>
            <a:r>
              <a:rPr lang="en">
                <a:solidFill>
                  <a:srgbClr val="333333"/>
                </a:solidFill>
              </a:rPr>
              <a:t>Cost effective</a:t>
            </a:r>
            <a:endParaRPr>
              <a:solidFill>
                <a:srgbClr val="333333"/>
              </a:solidFill>
            </a:endParaRPr>
          </a:p>
          <a:p>
            <a:pPr indent="-304800" lvl="0" marL="457200" marR="40005" rtl="0" algn="l">
              <a:lnSpc>
                <a:spcPct val="112500"/>
              </a:lnSpc>
              <a:spcBef>
                <a:spcPts val="1000"/>
              </a:spcBef>
              <a:spcAft>
                <a:spcPts val="0"/>
              </a:spcAft>
              <a:buClr>
                <a:srgbClr val="2EA4D7"/>
              </a:buClr>
              <a:buSzPts val="1200"/>
              <a:buFont typeface="Open Sans Light"/>
              <a:buChar char="ᐩ"/>
            </a:pPr>
            <a:r>
              <a:rPr lang="en">
                <a:solidFill>
                  <a:srgbClr val="333333"/>
                </a:solidFill>
              </a:rPr>
              <a:t>Allows advertisers to send personalized messages to qualified audiences</a:t>
            </a:r>
            <a:endParaRPr>
              <a:solidFill>
                <a:srgbClr val="333333"/>
              </a:solidFill>
            </a:endParaRPr>
          </a:p>
          <a:p>
            <a:pPr indent="-317500" lvl="0" marL="457200" marR="40005" rtl="0" algn="l">
              <a:lnSpc>
                <a:spcPct val="112500"/>
              </a:lnSpc>
              <a:spcBef>
                <a:spcPts val="1000"/>
              </a:spcBef>
              <a:spcAft>
                <a:spcPts val="0"/>
              </a:spcAft>
              <a:buClr>
                <a:srgbClr val="2EA4D7"/>
              </a:buClr>
              <a:buSzPts val="1400"/>
              <a:buFont typeface="Arial"/>
              <a:buChar char="ᐩ"/>
            </a:pPr>
            <a:r>
              <a:rPr lang="en">
                <a:solidFill>
                  <a:srgbClr val="333333"/>
                </a:solidFill>
              </a:rPr>
              <a:t>Easy to track performance and optimize campaigns with real-time  open rates, click-through rates and  conversion rates</a:t>
            </a:r>
            <a:endParaRPr>
              <a:solidFill>
                <a:srgbClr val="333333"/>
              </a:solidFill>
            </a:endParaRPr>
          </a:p>
          <a:p>
            <a:pPr indent="-317500" lvl="0" marL="457200" marR="40005" rtl="0" algn="l">
              <a:lnSpc>
                <a:spcPct val="112500"/>
              </a:lnSpc>
              <a:spcBef>
                <a:spcPts val="1000"/>
              </a:spcBef>
              <a:spcAft>
                <a:spcPts val="1000"/>
              </a:spcAft>
              <a:buClr>
                <a:srgbClr val="2EA4D7"/>
              </a:buClr>
              <a:buSzPts val="1400"/>
              <a:buFont typeface="Arial"/>
              <a:buChar char="ᐩ"/>
            </a:pPr>
            <a:r>
              <a:rPr lang="en">
                <a:solidFill>
                  <a:srgbClr val="333333"/>
                </a:solidFill>
              </a:rPr>
              <a:t>Can be accessed from any computer or device</a:t>
            </a:r>
            <a:endParaRPr>
              <a:solidFill>
                <a:srgbClr val="333333"/>
              </a:solidFill>
            </a:endParaRPr>
          </a:p>
        </p:txBody>
      </p:sp>
      <p:pic>
        <p:nvPicPr>
          <p:cNvPr id="960" name="Google Shape;960;p75"/>
          <p:cNvPicPr preferRelativeResize="0"/>
          <p:nvPr/>
        </p:nvPicPr>
        <p:blipFill rotWithShape="1">
          <a:blip r:embed="rId4">
            <a:alphaModFix/>
          </a:blip>
          <a:srcRect b="0" l="33563" r="9875" t="0"/>
          <a:stretch/>
        </p:blipFill>
        <p:spPr>
          <a:xfrm>
            <a:off x="0" y="8200"/>
            <a:ext cx="4220616" cy="5143502"/>
          </a:xfrm>
          <a:prstGeom prst="rect">
            <a:avLst/>
          </a:prstGeom>
          <a:noFill/>
          <a:ln>
            <a:noFill/>
          </a:ln>
        </p:spPr>
      </p:pic>
      <p:sp>
        <p:nvSpPr>
          <p:cNvPr id="961" name="Google Shape;961;p75"/>
          <p:cNvSpPr/>
          <p:nvPr/>
        </p:nvSpPr>
        <p:spPr>
          <a:xfrm>
            <a:off x="0" y="0"/>
            <a:ext cx="4220700" cy="5143500"/>
          </a:xfrm>
          <a:prstGeom prst="rect">
            <a:avLst/>
          </a:prstGeom>
          <a:solidFill>
            <a:srgbClr val="F3F5F7">
              <a:alpha val="18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5" name="Shape 965"/>
        <p:cNvGrpSpPr/>
        <p:nvPr/>
      </p:nvGrpSpPr>
      <p:grpSpPr>
        <a:xfrm>
          <a:off x="0" y="0"/>
          <a:ext cx="0" cy="0"/>
          <a:chOff x="0" y="0"/>
          <a:chExt cx="0" cy="0"/>
        </a:xfrm>
      </p:grpSpPr>
      <p:sp>
        <p:nvSpPr>
          <p:cNvPr id="966" name="Google Shape;966;p76"/>
          <p:cNvSpPr txBox="1"/>
          <p:nvPr>
            <p:ph type="title"/>
          </p:nvPr>
        </p:nvSpPr>
        <p:spPr>
          <a:xfrm>
            <a:off x="553000" y="902225"/>
            <a:ext cx="660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Display Advertising</a:t>
            </a:r>
            <a:endParaRPr sz="2500">
              <a:solidFill>
                <a:srgbClr val="2E75B5"/>
              </a:solidFill>
              <a:latin typeface="Montserrat Medium"/>
              <a:ea typeface="Montserrat Medium"/>
              <a:cs typeface="Montserrat Medium"/>
              <a:sym typeface="Montserrat Medium"/>
            </a:endParaRPr>
          </a:p>
        </p:txBody>
      </p:sp>
      <p:sp>
        <p:nvSpPr>
          <p:cNvPr id="967" name="Google Shape;967;p76"/>
          <p:cNvSpPr txBox="1"/>
          <p:nvPr>
            <p:ph idx="1" type="body"/>
          </p:nvPr>
        </p:nvSpPr>
        <p:spPr>
          <a:xfrm>
            <a:off x="553000" y="1609675"/>
            <a:ext cx="3482400" cy="9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Ads that are served on websites, apps or social media through banners or formats made of text, images, flash, video, and audio. </a:t>
            </a:r>
            <a:endParaRPr>
              <a:solidFill>
                <a:srgbClr val="333333"/>
              </a:solidFill>
            </a:endParaRPr>
          </a:p>
          <a:p>
            <a:pPr indent="0" lvl="0" marL="0" rtl="0" algn="l">
              <a:spcBef>
                <a:spcPts val="1600"/>
              </a:spcBef>
              <a:spcAft>
                <a:spcPts val="0"/>
              </a:spcAft>
              <a:buNone/>
            </a:pPr>
            <a:r>
              <a:rPr b="1" lang="en">
                <a:solidFill>
                  <a:srgbClr val="2EA4D7"/>
                </a:solidFill>
                <a:latin typeface="Open Sans"/>
                <a:ea typeface="Open Sans"/>
                <a:cs typeface="Open Sans"/>
                <a:sym typeface="Open Sans"/>
              </a:rPr>
              <a:t>Benefits:</a:t>
            </a:r>
            <a:endParaRPr b="1">
              <a:solidFill>
                <a:srgbClr val="2EA4D7"/>
              </a:solidFill>
              <a:latin typeface="Montserrat"/>
              <a:ea typeface="Montserrat"/>
              <a:cs typeface="Montserrat"/>
              <a:sym typeface="Montserrat"/>
            </a:endParaRPr>
          </a:p>
          <a:p>
            <a:pPr indent="-304800" lvl="0" marL="457200" rtl="0" algn="l">
              <a:spcBef>
                <a:spcPts val="1600"/>
              </a:spcBef>
              <a:spcAft>
                <a:spcPts val="0"/>
              </a:spcAft>
              <a:buClr>
                <a:srgbClr val="2EA4D7"/>
              </a:buClr>
              <a:buSzPts val="1200"/>
              <a:buChar char="+"/>
            </a:pPr>
            <a:r>
              <a:rPr lang="en">
                <a:solidFill>
                  <a:srgbClr val="333333"/>
                </a:solidFill>
              </a:rPr>
              <a:t>Reach a large quantity of people at once</a:t>
            </a:r>
            <a:br>
              <a:rPr lang="en">
                <a:solidFill>
                  <a:srgbClr val="333333"/>
                </a:solidFill>
              </a:rPr>
            </a:br>
            <a:endParaRPr>
              <a:solidFill>
                <a:srgbClr val="333333"/>
              </a:solidFill>
            </a:endParaRPr>
          </a:p>
          <a:p>
            <a:pPr indent="-304800" lvl="0" marL="457200" rtl="0" algn="l">
              <a:spcBef>
                <a:spcPts val="0"/>
              </a:spcBef>
              <a:spcAft>
                <a:spcPts val="0"/>
              </a:spcAft>
              <a:buClr>
                <a:srgbClr val="2EA4D7"/>
              </a:buClr>
              <a:buSzPts val="1200"/>
              <a:buChar char="+"/>
            </a:pPr>
            <a:r>
              <a:rPr lang="en">
                <a:solidFill>
                  <a:srgbClr val="333333"/>
                </a:solidFill>
              </a:rPr>
              <a:t>Our audiences ensure that only </a:t>
            </a:r>
            <a:r>
              <a:rPr b="1" lang="en" sz="1400">
                <a:solidFill>
                  <a:srgbClr val="2EA4D7"/>
                </a:solidFill>
                <a:latin typeface="Open Sans"/>
                <a:ea typeface="Open Sans"/>
                <a:cs typeface="Open Sans"/>
                <a:sym typeface="Open Sans"/>
              </a:rPr>
              <a:t>real people</a:t>
            </a:r>
            <a:r>
              <a:rPr b="1" lang="en">
                <a:solidFill>
                  <a:srgbClr val="2383F6"/>
                </a:solidFill>
                <a:latin typeface="Open Sans"/>
                <a:ea typeface="Open Sans"/>
                <a:cs typeface="Open Sans"/>
                <a:sym typeface="Open Sans"/>
              </a:rPr>
              <a:t> </a:t>
            </a:r>
            <a:r>
              <a:rPr lang="en">
                <a:solidFill>
                  <a:srgbClr val="333333"/>
                </a:solidFill>
              </a:rPr>
              <a:t>who would be interested in your display ads see them</a:t>
            </a:r>
            <a:endParaRPr>
              <a:solidFill>
                <a:srgbClr val="333333"/>
              </a:solidFill>
            </a:endParaRPr>
          </a:p>
        </p:txBody>
      </p:sp>
      <p:pic>
        <p:nvPicPr>
          <p:cNvPr id="968" name="Google Shape;968;p76"/>
          <p:cNvPicPr preferRelativeResize="0"/>
          <p:nvPr/>
        </p:nvPicPr>
        <p:blipFill rotWithShape="1">
          <a:blip r:embed="rId4">
            <a:alphaModFix/>
          </a:blip>
          <a:srcRect b="0" l="0" r="0" t="23529"/>
          <a:stretch/>
        </p:blipFill>
        <p:spPr>
          <a:xfrm>
            <a:off x="4660975" y="0"/>
            <a:ext cx="4483025"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77"/>
          <p:cNvSpPr txBox="1"/>
          <p:nvPr>
            <p:ph type="title"/>
          </p:nvPr>
        </p:nvSpPr>
        <p:spPr>
          <a:xfrm>
            <a:off x="5395356" y="597425"/>
            <a:ext cx="320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Social Media Advertising</a:t>
            </a:r>
            <a:endParaRPr sz="2500">
              <a:solidFill>
                <a:srgbClr val="2E75B5"/>
              </a:solidFill>
              <a:latin typeface="Montserrat Medium"/>
              <a:ea typeface="Montserrat Medium"/>
              <a:cs typeface="Montserrat Medium"/>
              <a:sym typeface="Montserrat Medium"/>
            </a:endParaRPr>
          </a:p>
        </p:txBody>
      </p:sp>
      <p:sp>
        <p:nvSpPr>
          <p:cNvPr id="974" name="Google Shape;974;p77"/>
          <p:cNvSpPr txBox="1"/>
          <p:nvPr>
            <p:ph idx="1" type="body"/>
          </p:nvPr>
        </p:nvSpPr>
        <p:spPr>
          <a:xfrm>
            <a:off x="5452225" y="1762075"/>
            <a:ext cx="3369300" cy="287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Ads are served in the main feeds of the targeted consumers’ Facebook and/or Instagram pages. When clicked, consumers are taken to a landing page or website, NOT to the advertiser’s Facebook or Instagram page.</a:t>
            </a:r>
            <a:endParaRPr>
              <a:solidFill>
                <a:srgbClr val="333333"/>
              </a:solidFill>
            </a:endParaRPr>
          </a:p>
          <a:p>
            <a:pPr indent="0" lvl="0" marL="0" rtl="0" algn="l">
              <a:spcBef>
                <a:spcPts val="1600"/>
              </a:spcBef>
              <a:spcAft>
                <a:spcPts val="0"/>
              </a:spcAft>
              <a:buNone/>
            </a:pPr>
            <a:r>
              <a:rPr lang="en">
                <a:solidFill>
                  <a:srgbClr val="333333"/>
                </a:solidFill>
              </a:rPr>
              <a:t>We will share your message with our first party audiences of real people as they browse Facebook and/or Instagram.</a:t>
            </a:r>
            <a:endParaRPr>
              <a:solidFill>
                <a:srgbClr val="333333"/>
              </a:solidFill>
            </a:endParaRPr>
          </a:p>
          <a:p>
            <a:pPr indent="0" lvl="0" marL="0" rtl="0" algn="l">
              <a:spcBef>
                <a:spcPts val="1600"/>
              </a:spcBef>
              <a:spcAft>
                <a:spcPts val="1600"/>
              </a:spcAft>
              <a:buNone/>
            </a:pPr>
            <a:r>
              <a:rPr lang="en">
                <a:solidFill>
                  <a:srgbClr val="333333"/>
                </a:solidFill>
              </a:rPr>
              <a:t>Note: clients must have a Facebook account to serve ads on Facebook or Instagram.</a:t>
            </a:r>
            <a:endParaRPr>
              <a:solidFill>
                <a:srgbClr val="333333"/>
              </a:solidFill>
            </a:endParaRPr>
          </a:p>
        </p:txBody>
      </p:sp>
      <p:pic>
        <p:nvPicPr>
          <p:cNvPr id="975" name="Google Shape;975;p77"/>
          <p:cNvPicPr preferRelativeResize="0"/>
          <p:nvPr/>
        </p:nvPicPr>
        <p:blipFill rotWithShape="1">
          <a:blip r:embed="rId3">
            <a:alphaModFix/>
          </a:blip>
          <a:srcRect b="0" l="9657" r="25441" t="0"/>
          <a:stretch/>
        </p:blipFill>
        <p:spPr>
          <a:xfrm>
            <a:off x="0" y="0"/>
            <a:ext cx="5008548"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1"/>
          <p:cNvSpPr/>
          <p:nvPr/>
        </p:nvSpPr>
        <p:spPr>
          <a:xfrm>
            <a:off x="213763" y="305205"/>
            <a:ext cx="2321400" cy="2553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0" name="Google Shape;250;p51"/>
          <p:cNvPicPr preferRelativeResize="0"/>
          <p:nvPr/>
        </p:nvPicPr>
        <p:blipFill rotWithShape="1">
          <a:blip r:embed="rId3">
            <a:alphaModFix/>
          </a:blip>
          <a:srcRect b="0" l="5704" r="58441" t="0"/>
          <a:stretch/>
        </p:blipFill>
        <p:spPr>
          <a:xfrm>
            <a:off x="5102600" y="0"/>
            <a:ext cx="4032000" cy="4925425"/>
          </a:xfrm>
          <a:prstGeom prst="rect">
            <a:avLst/>
          </a:prstGeom>
          <a:noFill/>
          <a:ln>
            <a:noFill/>
          </a:ln>
        </p:spPr>
      </p:pic>
      <p:sp>
        <p:nvSpPr>
          <p:cNvPr id="251" name="Google Shape;251;p51"/>
          <p:cNvSpPr/>
          <p:nvPr/>
        </p:nvSpPr>
        <p:spPr>
          <a:xfrm>
            <a:off x="5102675" y="0"/>
            <a:ext cx="4032000" cy="4925400"/>
          </a:xfrm>
          <a:prstGeom prst="rect">
            <a:avLst/>
          </a:prstGeom>
          <a:solidFill>
            <a:srgbClr val="14192E">
              <a:alpha val="290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51"/>
          <p:cNvSpPr txBox="1"/>
          <p:nvPr>
            <p:ph idx="4294967295" type="title"/>
          </p:nvPr>
        </p:nvSpPr>
        <p:spPr>
          <a:xfrm>
            <a:off x="219110" y="260116"/>
            <a:ext cx="3863100" cy="57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2800"/>
              <a:buNone/>
            </a:pPr>
            <a:r>
              <a:rPr lang="en" sz="1000">
                <a:solidFill>
                  <a:srgbClr val="09A9EA"/>
                </a:solidFill>
                <a:latin typeface="Montserrat SemiBold"/>
                <a:ea typeface="Montserrat SemiBold"/>
                <a:cs typeface="Montserrat SemiBold"/>
                <a:sym typeface="Montserrat SemiBold"/>
              </a:rPr>
              <a:t>DATA QUALITY YOU CAN TRUST</a:t>
            </a:r>
            <a:endParaRPr sz="1000">
              <a:solidFill>
                <a:srgbClr val="09A9EA"/>
              </a:solidFill>
              <a:latin typeface="Montserrat SemiBold"/>
              <a:ea typeface="Montserrat SemiBold"/>
              <a:cs typeface="Montserrat SemiBold"/>
              <a:sym typeface="Montserrat SemiBold"/>
            </a:endParaRPr>
          </a:p>
          <a:p>
            <a:pPr indent="0" lvl="0" marL="0" rtl="0" algn="l">
              <a:lnSpc>
                <a:spcPct val="150000"/>
              </a:lnSpc>
              <a:spcBef>
                <a:spcPts val="0"/>
              </a:spcBef>
              <a:spcAft>
                <a:spcPts val="0"/>
              </a:spcAft>
              <a:buSzPts val="2800"/>
              <a:buNone/>
            </a:pPr>
            <a:r>
              <a:rPr lang="en" sz="2200">
                <a:solidFill>
                  <a:srgbClr val="2E75B5"/>
                </a:solidFill>
                <a:latin typeface="Montserrat Medium"/>
                <a:ea typeface="Montserrat Medium"/>
                <a:cs typeface="Montserrat Medium"/>
                <a:sym typeface="Montserrat Medium"/>
              </a:rPr>
              <a:t>Our</a:t>
            </a:r>
            <a:r>
              <a:rPr lang="en" sz="2200">
                <a:solidFill>
                  <a:srgbClr val="2E75B5"/>
                </a:solidFill>
                <a:latin typeface="Montserrat Medium"/>
                <a:ea typeface="Montserrat Medium"/>
                <a:cs typeface="Montserrat Medium"/>
                <a:sym typeface="Montserrat Medium"/>
              </a:rPr>
              <a:t> Difference </a:t>
            </a:r>
            <a:endParaRPr i="1" sz="1200">
              <a:solidFill>
                <a:srgbClr val="2E75B5"/>
              </a:solidFill>
              <a:latin typeface="Montserrat Medium"/>
              <a:ea typeface="Montserrat Medium"/>
              <a:cs typeface="Montserrat Medium"/>
              <a:sym typeface="Montserrat Medium"/>
            </a:endParaRPr>
          </a:p>
        </p:txBody>
      </p:sp>
      <p:sp>
        <p:nvSpPr>
          <p:cNvPr id="253" name="Google Shape;253;p51"/>
          <p:cNvSpPr txBox="1"/>
          <p:nvPr/>
        </p:nvSpPr>
        <p:spPr>
          <a:xfrm>
            <a:off x="5477839" y="1988400"/>
            <a:ext cx="3000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200">
                <a:solidFill>
                  <a:srgbClr val="FFFFFF"/>
                </a:solidFill>
                <a:latin typeface="Montserrat Medium"/>
                <a:ea typeface="Montserrat Medium"/>
                <a:cs typeface="Montserrat Medium"/>
                <a:sym typeface="Montserrat Medium"/>
              </a:rPr>
              <a:t>We already know your next customer</a:t>
            </a:r>
            <a:endParaRPr i="1" sz="2400">
              <a:solidFill>
                <a:srgbClr val="FFFFFF"/>
              </a:solidFill>
              <a:latin typeface="Montserrat Medium"/>
              <a:ea typeface="Montserrat Medium"/>
              <a:cs typeface="Montserrat Medium"/>
              <a:sym typeface="Montserrat Medium"/>
            </a:endParaRPr>
          </a:p>
        </p:txBody>
      </p:sp>
      <p:graphicFrame>
        <p:nvGraphicFramePr>
          <p:cNvPr id="254" name="Google Shape;254;p51"/>
          <p:cNvGraphicFramePr/>
          <p:nvPr/>
        </p:nvGraphicFramePr>
        <p:xfrm>
          <a:off x="231750" y="1064016"/>
          <a:ext cx="3000000" cy="3000000"/>
        </p:xfrm>
        <a:graphic>
          <a:graphicData uri="http://schemas.openxmlformats.org/drawingml/2006/table">
            <a:tbl>
              <a:tblPr>
                <a:noFill/>
                <a:tableStyleId>{CA9FE370-B37D-4F07-BA1D-1BACD0108170}</a:tableStyleId>
              </a:tblPr>
              <a:tblGrid>
                <a:gridCol w="4610375"/>
              </a:tblGrid>
              <a:tr h="2085550">
                <a:tc rowSpan="3">
                  <a:txBody>
                    <a:bodyPr/>
                    <a:lstStyle/>
                    <a:p>
                      <a:pPr indent="0" lvl="0" marL="0" rtl="0" algn="l">
                        <a:lnSpc>
                          <a:spcPct val="100000"/>
                        </a:lnSpc>
                        <a:spcBef>
                          <a:spcPts val="0"/>
                        </a:spcBef>
                        <a:spcAft>
                          <a:spcPts val="0"/>
                        </a:spcAft>
                        <a:buNone/>
                      </a:pPr>
                      <a:r>
                        <a:rPr lang="en" sz="1100">
                          <a:solidFill>
                            <a:srgbClr val="09A9EA"/>
                          </a:solidFill>
                          <a:latin typeface="Open Sans SemiBold"/>
                          <a:ea typeface="Open Sans SemiBold"/>
                          <a:cs typeface="Open Sans SemiBold"/>
                          <a:sym typeface="Open Sans SemiBold"/>
                        </a:rPr>
                        <a:t>Unparalleled Data Coverage </a:t>
                      </a:r>
                      <a:r>
                        <a:rPr lang="en" sz="1100">
                          <a:solidFill>
                            <a:schemeClr val="dk2"/>
                          </a:solidFill>
                          <a:latin typeface="Open Sans Light"/>
                          <a:ea typeface="Open Sans Light"/>
                          <a:cs typeface="Open Sans Light"/>
                          <a:sym typeface="Open Sans Light"/>
                        </a:rPr>
                        <a:t>- our database reaches all marketable adults in the United States. </a:t>
                      </a:r>
                      <a:br>
                        <a:rPr lang="en" sz="1100">
                          <a:solidFill>
                            <a:schemeClr val="dk2"/>
                          </a:solidFill>
                          <a:latin typeface="Open Sans Light"/>
                          <a:ea typeface="Open Sans Light"/>
                          <a:cs typeface="Open Sans Light"/>
                          <a:sym typeface="Open Sans Light"/>
                        </a:rPr>
                      </a:br>
                      <a:endParaRPr sz="500">
                        <a:solidFill>
                          <a:schemeClr val="dk2"/>
                        </a:solidFill>
                        <a:latin typeface="Open Sans Light"/>
                        <a:ea typeface="Open Sans Light"/>
                        <a:cs typeface="Open Sans Light"/>
                        <a:sym typeface="Open Sans Light"/>
                      </a:endParaRPr>
                    </a:p>
                    <a:p>
                      <a:pPr indent="-207009" lvl="0" marL="365760" rtl="0" algn="l">
                        <a:lnSpc>
                          <a:spcPct val="100000"/>
                        </a:lnSpc>
                        <a:spcBef>
                          <a:spcPts val="0"/>
                        </a:spcBef>
                        <a:spcAft>
                          <a:spcPts val="0"/>
                        </a:spcAft>
                        <a:buClr>
                          <a:srgbClr val="09A9EA"/>
                        </a:buClr>
                        <a:buSzPts val="1100"/>
                        <a:buFont typeface="Open Sans Light"/>
                        <a:buChar char="+"/>
                      </a:pPr>
                      <a:r>
                        <a:rPr lang="en" sz="1100">
                          <a:solidFill>
                            <a:schemeClr val="dk2"/>
                          </a:solidFill>
                          <a:latin typeface="Open Sans Light"/>
                          <a:ea typeface="Open Sans Light"/>
                          <a:cs typeface="Open Sans Light"/>
                          <a:sym typeface="Open Sans Light"/>
                        </a:rPr>
                        <a:t>Our data is embedded in the entire digital advertising economy. </a:t>
                      </a:r>
                      <a:endParaRPr sz="1100">
                        <a:solidFill>
                          <a:schemeClr val="dk2"/>
                        </a:solidFill>
                        <a:latin typeface="Open Sans Light"/>
                        <a:ea typeface="Open Sans Light"/>
                        <a:cs typeface="Open Sans Light"/>
                        <a:sym typeface="Open Sans Light"/>
                      </a:endParaRPr>
                    </a:p>
                    <a:p>
                      <a:pPr indent="-207009" lvl="0" marL="365760" rtl="0" algn="l">
                        <a:lnSpc>
                          <a:spcPct val="100000"/>
                        </a:lnSpc>
                        <a:spcBef>
                          <a:spcPts val="0"/>
                        </a:spcBef>
                        <a:spcAft>
                          <a:spcPts val="0"/>
                        </a:spcAft>
                        <a:buClr>
                          <a:srgbClr val="09A9EA"/>
                        </a:buClr>
                        <a:buSzPts val="1100"/>
                        <a:buFont typeface="Open Sans Light"/>
                        <a:buChar char="+"/>
                      </a:pPr>
                      <a:r>
                        <a:rPr lang="en" sz="1100">
                          <a:solidFill>
                            <a:schemeClr val="dk2"/>
                          </a:solidFill>
                          <a:latin typeface="Open Sans Light"/>
                          <a:ea typeface="Open Sans Light"/>
                          <a:cs typeface="Open Sans Light"/>
                          <a:sym typeface="Open Sans Light"/>
                        </a:rPr>
                        <a:t>We are the white label source for almost all of the major data players in the marketplace.</a:t>
                      </a:r>
                      <a:endParaRPr sz="1100">
                        <a:solidFill>
                          <a:srgbClr val="2383F6"/>
                        </a:solidFill>
                        <a:latin typeface="Open Sans SemiBold"/>
                        <a:ea typeface="Open Sans SemiBold"/>
                        <a:cs typeface="Open Sans SemiBold"/>
                        <a:sym typeface="Open Sans SemiBold"/>
                      </a:endParaRPr>
                    </a:p>
                    <a:p>
                      <a:pPr indent="0" lvl="0" marL="0" rtl="0" algn="l">
                        <a:lnSpc>
                          <a:spcPct val="100000"/>
                        </a:lnSpc>
                        <a:spcBef>
                          <a:spcPts val="0"/>
                        </a:spcBef>
                        <a:spcAft>
                          <a:spcPts val="0"/>
                        </a:spcAft>
                        <a:buNone/>
                      </a:pPr>
                      <a:r>
                        <a:t/>
                      </a:r>
                      <a:endParaRPr sz="1100">
                        <a:solidFill>
                          <a:srgbClr val="2383F6"/>
                        </a:solidFill>
                        <a:latin typeface="Open Sans SemiBold"/>
                        <a:ea typeface="Open Sans SemiBold"/>
                        <a:cs typeface="Open Sans SemiBold"/>
                        <a:sym typeface="Open Sans SemiBold"/>
                      </a:endParaRPr>
                    </a:p>
                    <a:p>
                      <a:pPr indent="0" lvl="0" marL="0" rtl="0" algn="l">
                        <a:lnSpc>
                          <a:spcPct val="100000"/>
                        </a:lnSpc>
                        <a:spcBef>
                          <a:spcPts val="0"/>
                        </a:spcBef>
                        <a:spcAft>
                          <a:spcPts val="0"/>
                        </a:spcAft>
                        <a:buNone/>
                      </a:pPr>
                      <a:r>
                        <a:rPr lang="en" sz="1100">
                          <a:solidFill>
                            <a:srgbClr val="09A9EA"/>
                          </a:solidFill>
                          <a:latin typeface="Open Sans SemiBold"/>
                          <a:ea typeface="Open Sans SemiBold"/>
                          <a:cs typeface="Open Sans SemiBold"/>
                          <a:sym typeface="Open Sans SemiBold"/>
                        </a:rPr>
                        <a:t>Permission, Transparency and Trust </a:t>
                      </a:r>
                      <a:r>
                        <a:rPr lang="en" sz="1100">
                          <a:solidFill>
                            <a:schemeClr val="dk2"/>
                          </a:solidFill>
                          <a:latin typeface="Open Sans Light"/>
                          <a:ea typeface="Open Sans Light"/>
                          <a:cs typeface="Open Sans Light"/>
                          <a:sym typeface="Open Sans Light"/>
                        </a:rPr>
                        <a:t>- our PII data is 100% secure, permissioned-based and opt-in and we have complete ownership of our data</a:t>
                      </a:r>
                      <a:br>
                        <a:rPr lang="en" sz="1100">
                          <a:solidFill>
                            <a:schemeClr val="dk2"/>
                          </a:solidFill>
                          <a:latin typeface="Open Sans Light"/>
                          <a:ea typeface="Open Sans Light"/>
                          <a:cs typeface="Open Sans Light"/>
                          <a:sym typeface="Open Sans Light"/>
                        </a:rPr>
                      </a:br>
                      <a:endParaRPr sz="500"/>
                    </a:p>
                    <a:p>
                      <a:pPr indent="0" lvl="0" marL="0" rtl="0" algn="l">
                        <a:lnSpc>
                          <a:spcPct val="100000"/>
                        </a:lnSpc>
                        <a:spcBef>
                          <a:spcPts val="0"/>
                        </a:spcBef>
                        <a:spcAft>
                          <a:spcPts val="0"/>
                        </a:spcAft>
                        <a:buNone/>
                      </a:pPr>
                      <a:r>
                        <a:rPr lang="en" sz="1100">
                          <a:solidFill>
                            <a:srgbClr val="09A9EA"/>
                          </a:solidFill>
                          <a:latin typeface="Open Sans SemiBold"/>
                          <a:ea typeface="Open Sans SemiBold"/>
                          <a:cs typeface="Open Sans SemiBold"/>
                          <a:sym typeface="Open Sans SemiBold"/>
                        </a:rPr>
                        <a:t>Accurate, Timely &amp; Complete Audience Data </a:t>
                      </a:r>
                      <a:r>
                        <a:rPr lang="en" sz="1100">
                          <a:solidFill>
                            <a:schemeClr val="dk2"/>
                          </a:solidFill>
                          <a:latin typeface="Open Sans Light"/>
                          <a:ea typeface="Open Sans Light"/>
                          <a:cs typeface="Open Sans Light"/>
                          <a:sym typeface="Open Sans Light"/>
                        </a:rPr>
                        <a:t>- we connect the email addresses of real people to a wealth of permission-based signals that help us better understand their behaviors, interests, consumption patterns, and more</a:t>
                      </a:r>
                      <a:br>
                        <a:rPr lang="en" sz="1100">
                          <a:solidFill>
                            <a:schemeClr val="dk2"/>
                          </a:solidFill>
                          <a:latin typeface="Open Sans Light"/>
                          <a:ea typeface="Open Sans Light"/>
                          <a:cs typeface="Open Sans Light"/>
                          <a:sym typeface="Open Sans Light"/>
                        </a:rPr>
                      </a:br>
                      <a:endParaRPr sz="500">
                        <a:solidFill>
                          <a:schemeClr val="dk2"/>
                        </a:solidFill>
                        <a:latin typeface="Open Sans Light"/>
                        <a:ea typeface="Open Sans Light"/>
                        <a:cs typeface="Open Sans Light"/>
                        <a:sym typeface="Open Sans Light"/>
                      </a:endParaRPr>
                    </a:p>
                    <a:p>
                      <a:pPr indent="0" lvl="0" marL="0" rtl="0" algn="l">
                        <a:lnSpc>
                          <a:spcPct val="100000"/>
                        </a:lnSpc>
                        <a:spcBef>
                          <a:spcPts val="0"/>
                        </a:spcBef>
                        <a:spcAft>
                          <a:spcPts val="0"/>
                        </a:spcAft>
                        <a:buNone/>
                      </a:pPr>
                      <a:r>
                        <a:rPr lang="en" sz="1100">
                          <a:solidFill>
                            <a:srgbClr val="09A9EA"/>
                          </a:solidFill>
                          <a:latin typeface="Open Sans SemiBold"/>
                          <a:ea typeface="Open Sans SemiBold"/>
                          <a:cs typeface="Open Sans SemiBold"/>
                          <a:sym typeface="Open Sans SemiBold"/>
                        </a:rPr>
                        <a:t>Customer Success</a:t>
                      </a:r>
                      <a:r>
                        <a:rPr b="1" lang="en" sz="1100">
                          <a:solidFill>
                            <a:srgbClr val="09A9EA"/>
                          </a:solidFill>
                          <a:latin typeface="Open Sans"/>
                          <a:ea typeface="Open Sans"/>
                          <a:cs typeface="Open Sans"/>
                          <a:sym typeface="Open Sans"/>
                        </a:rPr>
                        <a:t> </a:t>
                      </a:r>
                      <a:r>
                        <a:rPr lang="en" sz="1100">
                          <a:solidFill>
                            <a:schemeClr val="dk2"/>
                          </a:solidFill>
                          <a:latin typeface="Open Sans Light"/>
                          <a:ea typeface="Open Sans Light"/>
                          <a:cs typeface="Open Sans Light"/>
                          <a:sym typeface="Open Sans Light"/>
                        </a:rPr>
                        <a:t>- we are your trusted real people-based marketing partner with expertise in account management, data science and multichannel media strategy and will provide full service end-to-end campaign support</a:t>
                      </a:r>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100000">
                <a:tc vMerge="1"/>
              </a:tr>
              <a:tr h="928850">
                <a:tc vMerge="1"/>
              </a:tr>
            </a:tbl>
          </a:graphicData>
        </a:graphic>
      </p:graphicFrame>
      <p:sp>
        <p:nvSpPr>
          <p:cNvPr id="255" name="Google Shape;255;p51"/>
          <p:cNvSpPr txBox="1"/>
          <p:nvPr>
            <p:ph idx="12" type="sldNum"/>
          </p:nvPr>
        </p:nvSpPr>
        <p:spPr>
          <a:xfrm>
            <a:off x="85486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sz="700">
                <a:solidFill>
                  <a:schemeClr val="lt1"/>
                </a:solidFill>
              </a:rPr>
              <a:t>‹#›</a:t>
            </a:fld>
            <a:endParaRPr sz="700">
              <a:solidFill>
                <a:schemeClr val="lt1"/>
              </a:solidFill>
            </a:endParaRPr>
          </a:p>
        </p:txBody>
      </p:sp>
      <p:pic>
        <p:nvPicPr>
          <p:cNvPr id="256" name="Google Shape;256;p51"/>
          <p:cNvPicPr preferRelativeResize="0"/>
          <p:nvPr/>
        </p:nvPicPr>
        <p:blipFill rotWithShape="1">
          <a:blip r:embed="rId4">
            <a:alphaModFix/>
          </a:blip>
          <a:srcRect b="0" l="0" r="0" t="0"/>
          <a:stretch/>
        </p:blipFill>
        <p:spPr>
          <a:xfrm>
            <a:off x="0" y="4610835"/>
            <a:ext cx="9143998" cy="578716"/>
          </a:xfrm>
          <a:prstGeom prst="rect">
            <a:avLst/>
          </a:prstGeom>
          <a:noFill/>
          <a:ln>
            <a:noFill/>
          </a:ln>
        </p:spPr>
      </p:pic>
      <p:sp>
        <p:nvSpPr>
          <p:cNvPr id="257" name="Google Shape;257;p51"/>
          <p:cNvSpPr/>
          <p:nvPr/>
        </p:nvSpPr>
        <p:spPr>
          <a:xfrm>
            <a:off x="-1" y="4594756"/>
            <a:ext cx="3361200" cy="578700"/>
          </a:xfrm>
          <a:prstGeom prst="rect">
            <a:avLst/>
          </a:prstGeom>
          <a:gradFill>
            <a:gsLst>
              <a:gs pos="0">
                <a:srgbClr val="000000"/>
              </a:gs>
              <a:gs pos="49000">
                <a:srgbClr val="000000">
                  <a:alpha val="41960"/>
                </a:srgbClr>
              </a:gs>
              <a:gs pos="82000">
                <a:srgbClr val="000000">
                  <a:alpha val="0"/>
                </a:srgbClr>
              </a:gs>
              <a:gs pos="100000">
                <a:srgbClr val="000000">
                  <a:alpha val="0"/>
                </a:srgbClr>
              </a:gs>
            </a:gsLst>
            <a:lin ang="239989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58" name="Google Shape;258;p51"/>
          <p:cNvPicPr preferRelativeResize="0"/>
          <p:nvPr/>
        </p:nvPicPr>
        <p:blipFill rotWithShape="1">
          <a:blip r:embed="rId5">
            <a:alphaModFix/>
          </a:blip>
          <a:srcRect b="0" l="0" r="0" t="0"/>
          <a:stretch/>
        </p:blipFill>
        <p:spPr>
          <a:xfrm>
            <a:off x="197284" y="4664365"/>
            <a:ext cx="1250515" cy="452773"/>
          </a:xfrm>
          <a:prstGeom prst="rect">
            <a:avLst/>
          </a:prstGeom>
          <a:noFill/>
          <a:ln>
            <a:noFill/>
          </a:ln>
        </p:spPr>
      </p:pic>
      <p:sp>
        <p:nvSpPr>
          <p:cNvPr id="259" name="Google Shape;259;p51"/>
          <p:cNvSpPr txBox="1"/>
          <p:nvPr/>
        </p:nvSpPr>
        <p:spPr>
          <a:xfrm>
            <a:off x="8576733" y="47096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
        <p:nvSpPr>
          <p:cNvPr id="260" name="Google Shape;260;p51"/>
          <p:cNvSpPr/>
          <p:nvPr/>
        </p:nvSpPr>
        <p:spPr>
          <a:xfrm>
            <a:off x="6143018" y="4552209"/>
            <a:ext cx="2321544" cy="637342"/>
          </a:xfrm>
          <a:prstGeom prst="flowChartInputOutput">
            <a:avLst/>
          </a:prstGeom>
          <a:solidFill>
            <a:srgbClr val="4472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picture containing text, clipart&#10;&#10;Description automatically generated" id="261" name="Google Shape;261;p51"/>
          <p:cNvPicPr preferRelativeResize="0"/>
          <p:nvPr/>
        </p:nvPicPr>
        <p:blipFill rotWithShape="1">
          <a:blip r:embed="rId6">
            <a:alphaModFix/>
          </a:blip>
          <a:srcRect b="0" l="0" r="0" t="0"/>
          <a:stretch/>
        </p:blipFill>
        <p:spPr>
          <a:xfrm>
            <a:off x="6503754" y="4693052"/>
            <a:ext cx="1600072" cy="3925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9" name="Shape 979"/>
        <p:cNvGrpSpPr/>
        <p:nvPr/>
      </p:nvGrpSpPr>
      <p:grpSpPr>
        <a:xfrm>
          <a:off x="0" y="0"/>
          <a:ext cx="0" cy="0"/>
          <a:chOff x="0" y="0"/>
          <a:chExt cx="0" cy="0"/>
        </a:xfrm>
      </p:grpSpPr>
      <p:sp>
        <p:nvSpPr>
          <p:cNvPr id="980" name="Google Shape;980;p78"/>
          <p:cNvSpPr txBox="1"/>
          <p:nvPr>
            <p:ph type="title"/>
          </p:nvPr>
        </p:nvSpPr>
        <p:spPr>
          <a:xfrm>
            <a:off x="712031" y="1150425"/>
            <a:ext cx="3343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Native Advertising</a:t>
            </a:r>
            <a:endParaRPr sz="2500">
              <a:solidFill>
                <a:srgbClr val="2E75B5"/>
              </a:solidFill>
              <a:latin typeface="Montserrat Medium"/>
              <a:ea typeface="Montserrat Medium"/>
              <a:cs typeface="Montserrat Medium"/>
              <a:sym typeface="Montserrat Medium"/>
            </a:endParaRPr>
          </a:p>
        </p:txBody>
      </p:sp>
      <p:sp>
        <p:nvSpPr>
          <p:cNvPr id="981" name="Google Shape;981;p78"/>
          <p:cNvSpPr txBox="1"/>
          <p:nvPr>
            <p:ph idx="1" type="body"/>
          </p:nvPr>
        </p:nvSpPr>
        <p:spPr>
          <a:xfrm>
            <a:off x="768900" y="2010275"/>
            <a:ext cx="3079200" cy="1609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333333"/>
                </a:solidFill>
              </a:rPr>
              <a:t>Ads are served on desktop and mobile sites within the site’s organic content. These ads are placed to appear as a natural part of the website’s content.</a:t>
            </a:r>
            <a:endParaRPr>
              <a:solidFill>
                <a:srgbClr val="333333"/>
              </a:solidFill>
            </a:endParaRPr>
          </a:p>
          <a:p>
            <a:pPr indent="0" lvl="0" marL="0" rtl="0" algn="l">
              <a:lnSpc>
                <a:spcPct val="100000"/>
              </a:lnSpc>
              <a:spcBef>
                <a:spcPts val="0"/>
              </a:spcBef>
              <a:spcAft>
                <a:spcPts val="0"/>
              </a:spcAft>
              <a:buNone/>
            </a:pPr>
            <a:r>
              <a:t/>
            </a:r>
            <a:endParaRPr>
              <a:solidFill>
                <a:srgbClr val="333333"/>
              </a:solidFill>
            </a:endParaRPr>
          </a:p>
          <a:p>
            <a:pPr indent="0" lvl="0" marL="0" rtl="0" algn="l">
              <a:lnSpc>
                <a:spcPct val="100000"/>
              </a:lnSpc>
              <a:spcBef>
                <a:spcPts val="0"/>
              </a:spcBef>
              <a:spcAft>
                <a:spcPts val="0"/>
              </a:spcAft>
              <a:buNone/>
            </a:pPr>
            <a:r>
              <a:rPr lang="en">
                <a:solidFill>
                  <a:srgbClr val="333333"/>
                </a:solidFill>
              </a:rPr>
              <a:t>Native ads are generally marked ‘Sponsored’ or ‘Promoted’ to differentiate it from the site’s organic content.</a:t>
            </a:r>
            <a:endParaRPr>
              <a:solidFill>
                <a:srgbClr val="333333"/>
              </a:solidFill>
            </a:endParaRPr>
          </a:p>
          <a:p>
            <a:pPr indent="0" lvl="0" marL="0" rtl="0" algn="l">
              <a:lnSpc>
                <a:spcPct val="100000"/>
              </a:lnSpc>
              <a:spcBef>
                <a:spcPts val="0"/>
              </a:spcBef>
              <a:spcAft>
                <a:spcPts val="0"/>
              </a:spcAft>
              <a:buNone/>
            </a:pPr>
            <a:r>
              <a:t/>
            </a:r>
            <a:endParaRPr>
              <a:solidFill>
                <a:srgbClr val="333333"/>
              </a:solidFill>
            </a:endParaRPr>
          </a:p>
        </p:txBody>
      </p:sp>
      <p:grpSp>
        <p:nvGrpSpPr>
          <p:cNvPr id="982" name="Google Shape;982;p78"/>
          <p:cNvGrpSpPr/>
          <p:nvPr/>
        </p:nvGrpSpPr>
        <p:grpSpPr>
          <a:xfrm>
            <a:off x="3959425" y="1037340"/>
            <a:ext cx="5022704" cy="3006964"/>
            <a:chOff x="3004421" y="968961"/>
            <a:chExt cx="6282306" cy="3761056"/>
          </a:xfrm>
        </p:grpSpPr>
        <p:pic>
          <p:nvPicPr>
            <p:cNvPr id="983" name="Google Shape;983;p78"/>
            <p:cNvPicPr preferRelativeResize="0"/>
            <p:nvPr/>
          </p:nvPicPr>
          <p:blipFill rotWithShape="1">
            <a:blip r:embed="rId4">
              <a:alphaModFix/>
            </a:blip>
            <a:srcRect b="16921" l="20321" r="13850" t="21319"/>
            <a:stretch/>
          </p:blipFill>
          <p:spPr>
            <a:xfrm>
              <a:off x="3004421" y="968961"/>
              <a:ext cx="6282306" cy="3761056"/>
            </a:xfrm>
            <a:prstGeom prst="rect">
              <a:avLst/>
            </a:prstGeom>
            <a:noFill/>
            <a:ln>
              <a:noFill/>
            </a:ln>
          </p:spPr>
        </p:pic>
        <p:pic>
          <p:nvPicPr>
            <p:cNvPr id="984" name="Google Shape;984;p78"/>
            <p:cNvPicPr preferRelativeResize="0"/>
            <p:nvPr/>
          </p:nvPicPr>
          <p:blipFill rotWithShape="1">
            <a:blip r:embed="rId5">
              <a:alphaModFix/>
            </a:blip>
            <a:srcRect b="0" l="0" r="3091" t="0"/>
            <a:stretch/>
          </p:blipFill>
          <p:spPr>
            <a:xfrm>
              <a:off x="3977834" y="1446565"/>
              <a:ext cx="4259382" cy="2682356"/>
            </a:xfrm>
            <a:prstGeom prst="rect">
              <a:avLst/>
            </a:prstGeom>
            <a:noFill/>
            <a:ln cap="flat" cmpd="sng" w="9525">
              <a:solidFill>
                <a:srgbClr val="000000"/>
              </a:solidFill>
              <a:prstDash val="solid"/>
              <a:round/>
              <a:headEnd len="sm" w="sm" type="none"/>
              <a:tailEnd len="sm" w="sm" type="none"/>
            </a:ln>
          </p:spPr>
        </p:pic>
      </p:grpSp>
      <p:sp>
        <p:nvSpPr>
          <p:cNvPr id="985" name="Google Shape;985;p78"/>
          <p:cNvSpPr/>
          <p:nvPr/>
        </p:nvSpPr>
        <p:spPr>
          <a:xfrm>
            <a:off x="5581875" y="2348110"/>
            <a:ext cx="2009700" cy="4473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79"/>
          <p:cNvSpPr txBox="1"/>
          <p:nvPr>
            <p:ph type="title"/>
          </p:nvPr>
        </p:nvSpPr>
        <p:spPr>
          <a:xfrm>
            <a:off x="209525" y="185275"/>
            <a:ext cx="46011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rgbClr val="2E75B5"/>
                </a:solidFill>
                <a:latin typeface="Montserrat Medium"/>
                <a:ea typeface="Montserrat Medium"/>
                <a:cs typeface="Montserrat Medium"/>
                <a:sym typeface="Montserrat Medium"/>
              </a:rPr>
              <a:t>Connected TV and OTT</a:t>
            </a:r>
            <a:endParaRPr sz="2500">
              <a:solidFill>
                <a:srgbClr val="2E75B5"/>
              </a:solidFill>
              <a:latin typeface="Montserrat Medium"/>
              <a:ea typeface="Montserrat Medium"/>
              <a:cs typeface="Montserrat Medium"/>
              <a:sym typeface="Montserrat Medium"/>
            </a:endParaRPr>
          </a:p>
        </p:txBody>
      </p:sp>
      <p:sp>
        <p:nvSpPr>
          <p:cNvPr id="991" name="Google Shape;991;p79"/>
          <p:cNvSpPr txBox="1"/>
          <p:nvPr>
            <p:ph idx="1" type="body"/>
          </p:nvPr>
        </p:nvSpPr>
        <p:spPr>
          <a:xfrm>
            <a:off x="209525" y="582825"/>
            <a:ext cx="4258500" cy="357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33333"/>
                </a:solidFill>
              </a:rPr>
              <a:t>Your connected TV and OTT ads will be shown to your audience on a number of devices, channels and environments such as live streamed content, video-on-demand and full episode players.</a:t>
            </a:r>
            <a:endParaRPr>
              <a:solidFill>
                <a:srgbClr val="333333"/>
              </a:solidFill>
            </a:endParaRPr>
          </a:p>
          <a:p>
            <a:pPr indent="0" lvl="0" marL="0" rtl="0" algn="l">
              <a:spcBef>
                <a:spcPts val="1600"/>
              </a:spcBef>
              <a:spcAft>
                <a:spcPts val="0"/>
              </a:spcAft>
              <a:buNone/>
            </a:pPr>
            <a:r>
              <a:rPr b="1" lang="en">
                <a:solidFill>
                  <a:srgbClr val="2E75B5"/>
                </a:solidFill>
                <a:latin typeface="Open Sans"/>
                <a:ea typeface="Open Sans"/>
                <a:cs typeface="Open Sans"/>
                <a:sym typeface="Open Sans"/>
              </a:rPr>
              <a:t>Benefits:</a:t>
            </a:r>
            <a:endParaRPr b="1">
              <a:solidFill>
                <a:srgbClr val="2E75B5"/>
              </a:solidFill>
              <a:latin typeface="Montserrat"/>
              <a:ea typeface="Montserrat"/>
              <a:cs typeface="Montserrat"/>
              <a:sym typeface="Montserrat"/>
            </a:endParaRPr>
          </a:p>
          <a:p>
            <a:pPr indent="-207009" lvl="0" marL="365760" rtl="0" algn="l">
              <a:spcBef>
                <a:spcPts val="1600"/>
              </a:spcBef>
              <a:spcAft>
                <a:spcPts val="0"/>
              </a:spcAft>
              <a:buClr>
                <a:srgbClr val="2EA4D7"/>
              </a:buClr>
              <a:buSzPts val="1100"/>
              <a:buChar char="﹢"/>
            </a:pPr>
            <a:r>
              <a:rPr b="1" lang="en" sz="1100">
                <a:solidFill>
                  <a:srgbClr val="2EA4D7"/>
                </a:solidFill>
                <a:latin typeface="Open Sans"/>
                <a:ea typeface="Open Sans"/>
                <a:cs typeface="Open Sans"/>
                <a:sym typeface="Open Sans"/>
              </a:rPr>
              <a:t>High Visibility: </a:t>
            </a:r>
            <a:r>
              <a:rPr lang="en" sz="1100">
                <a:solidFill>
                  <a:srgbClr val="333333"/>
                </a:solidFill>
              </a:rPr>
              <a:t>Achieves high viewability and a 90%+ completion rate on premium display and mobile inventory.</a:t>
            </a:r>
            <a:endParaRPr sz="1100">
              <a:solidFill>
                <a:srgbClr val="333333"/>
              </a:solidFill>
            </a:endParaRPr>
          </a:p>
          <a:p>
            <a:pPr indent="-207009" lvl="0" marL="365760" rtl="0" algn="l">
              <a:spcBef>
                <a:spcPts val="1000"/>
              </a:spcBef>
              <a:spcAft>
                <a:spcPts val="0"/>
              </a:spcAft>
              <a:buClr>
                <a:srgbClr val="2EA4D7"/>
              </a:buClr>
              <a:buSzPts val="1100"/>
              <a:buChar char="﹢"/>
            </a:pPr>
            <a:r>
              <a:rPr b="1" lang="en" sz="1100">
                <a:solidFill>
                  <a:srgbClr val="2EA4D7"/>
                </a:solidFill>
                <a:latin typeface="Open Sans"/>
                <a:ea typeface="Open Sans"/>
                <a:cs typeface="Open Sans"/>
                <a:sym typeface="Open Sans"/>
              </a:rPr>
              <a:t>Boost Brand Awareness: </a:t>
            </a:r>
            <a:r>
              <a:rPr lang="en" sz="1100">
                <a:solidFill>
                  <a:srgbClr val="333333"/>
                </a:solidFill>
              </a:rPr>
              <a:t>Guaranteed brand exposure since ads must play in their entirety. </a:t>
            </a:r>
            <a:endParaRPr sz="1100">
              <a:solidFill>
                <a:srgbClr val="333333"/>
              </a:solidFill>
            </a:endParaRPr>
          </a:p>
          <a:p>
            <a:pPr indent="-207009" lvl="0" marL="365760" rtl="0" algn="l">
              <a:spcBef>
                <a:spcPts val="1000"/>
              </a:spcBef>
              <a:spcAft>
                <a:spcPts val="0"/>
              </a:spcAft>
              <a:buClr>
                <a:srgbClr val="2EA4D7"/>
              </a:buClr>
              <a:buSzPts val="1100"/>
              <a:buChar char="﹢"/>
            </a:pPr>
            <a:r>
              <a:rPr b="1" lang="en" sz="1100">
                <a:solidFill>
                  <a:srgbClr val="2EA4D7"/>
                </a:solidFill>
                <a:latin typeface="Open Sans"/>
                <a:ea typeface="Open Sans"/>
                <a:cs typeface="Open Sans"/>
                <a:sym typeface="Open Sans"/>
              </a:rPr>
              <a:t>Increase Conversion Rates:</a:t>
            </a:r>
            <a:r>
              <a:rPr b="1" lang="en" sz="1100">
                <a:solidFill>
                  <a:srgbClr val="2383F6"/>
                </a:solidFill>
                <a:latin typeface="Open Sans"/>
                <a:ea typeface="Open Sans"/>
                <a:cs typeface="Open Sans"/>
                <a:sym typeface="Open Sans"/>
              </a:rPr>
              <a:t> </a:t>
            </a:r>
            <a:r>
              <a:rPr lang="en" sz="1100">
                <a:solidFill>
                  <a:srgbClr val="333333"/>
                </a:solidFill>
              </a:rPr>
              <a:t>OTT media ads can be clickable to provide deeper insights and reporting.</a:t>
            </a:r>
            <a:endParaRPr sz="1100">
              <a:solidFill>
                <a:srgbClr val="333333"/>
              </a:solidFill>
            </a:endParaRPr>
          </a:p>
          <a:p>
            <a:pPr indent="-207009" lvl="0" marL="365760" rtl="0" algn="l">
              <a:spcBef>
                <a:spcPts val="1000"/>
              </a:spcBef>
              <a:spcAft>
                <a:spcPts val="1000"/>
              </a:spcAft>
              <a:buClr>
                <a:srgbClr val="2EA4D7"/>
              </a:buClr>
              <a:buSzPts val="1100"/>
              <a:buChar char="﹢"/>
            </a:pPr>
            <a:r>
              <a:rPr b="1" lang="en" sz="1100">
                <a:solidFill>
                  <a:srgbClr val="2EA4D7"/>
                </a:solidFill>
                <a:latin typeface="Open Sans"/>
                <a:ea typeface="Open Sans"/>
                <a:cs typeface="Open Sans"/>
                <a:sym typeface="Open Sans"/>
              </a:rPr>
              <a:t>Precise Audience Targeting: </a:t>
            </a:r>
            <a:r>
              <a:rPr lang="en" sz="1100">
                <a:solidFill>
                  <a:srgbClr val="333333"/>
                </a:solidFill>
              </a:rPr>
              <a:t>More visibility into what’s being watched, who’s watching and on what device.</a:t>
            </a:r>
            <a:endParaRPr sz="1100">
              <a:solidFill>
                <a:srgbClr val="333333"/>
              </a:solidFill>
            </a:endParaRPr>
          </a:p>
        </p:txBody>
      </p:sp>
      <p:sp>
        <p:nvSpPr>
          <p:cNvPr id="992" name="Google Shape;992;p79"/>
          <p:cNvSpPr txBox="1"/>
          <p:nvPr/>
        </p:nvSpPr>
        <p:spPr>
          <a:xfrm>
            <a:off x="209525" y="4257600"/>
            <a:ext cx="5434500" cy="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2E75B5"/>
                </a:solidFill>
                <a:latin typeface="Montserrat"/>
                <a:ea typeface="Montserrat"/>
                <a:cs typeface="Montserrat"/>
                <a:sym typeface="Montserrat"/>
              </a:rPr>
              <a:t>Examples of where your CTV &amp; OTT ads reach your customers:</a:t>
            </a:r>
            <a:endParaRPr sz="1000">
              <a:solidFill>
                <a:srgbClr val="2E75B5"/>
              </a:solidFill>
              <a:latin typeface="Montserrat"/>
              <a:ea typeface="Montserrat"/>
              <a:cs typeface="Montserrat"/>
              <a:sym typeface="Montserrat"/>
            </a:endParaRPr>
          </a:p>
        </p:txBody>
      </p:sp>
      <p:grpSp>
        <p:nvGrpSpPr>
          <p:cNvPr id="993" name="Google Shape;993;p79"/>
          <p:cNvGrpSpPr/>
          <p:nvPr/>
        </p:nvGrpSpPr>
        <p:grpSpPr>
          <a:xfrm>
            <a:off x="251874" y="4621366"/>
            <a:ext cx="4144582" cy="359110"/>
            <a:chOff x="243338" y="4229775"/>
            <a:chExt cx="5092875" cy="441275"/>
          </a:xfrm>
        </p:grpSpPr>
        <p:pic>
          <p:nvPicPr>
            <p:cNvPr id="994" name="Google Shape;994;p79"/>
            <p:cNvPicPr preferRelativeResize="0"/>
            <p:nvPr/>
          </p:nvPicPr>
          <p:blipFill>
            <a:blip r:embed="rId3">
              <a:alphaModFix/>
            </a:blip>
            <a:stretch>
              <a:fillRect/>
            </a:stretch>
          </p:blipFill>
          <p:spPr>
            <a:xfrm>
              <a:off x="1875594" y="4295502"/>
              <a:ext cx="572700" cy="309820"/>
            </a:xfrm>
            <a:prstGeom prst="rect">
              <a:avLst/>
            </a:prstGeom>
            <a:noFill/>
            <a:ln>
              <a:noFill/>
            </a:ln>
          </p:spPr>
        </p:pic>
        <p:pic>
          <p:nvPicPr>
            <p:cNvPr id="995" name="Google Shape;995;p79"/>
            <p:cNvPicPr preferRelativeResize="0"/>
            <p:nvPr/>
          </p:nvPicPr>
          <p:blipFill>
            <a:blip r:embed="rId4">
              <a:alphaModFix/>
            </a:blip>
            <a:stretch>
              <a:fillRect/>
            </a:stretch>
          </p:blipFill>
          <p:spPr>
            <a:xfrm>
              <a:off x="4601912" y="4360249"/>
              <a:ext cx="734300" cy="180325"/>
            </a:xfrm>
            <a:prstGeom prst="rect">
              <a:avLst/>
            </a:prstGeom>
            <a:noFill/>
            <a:ln>
              <a:noFill/>
            </a:ln>
          </p:spPr>
        </p:pic>
        <p:pic>
          <p:nvPicPr>
            <p:cNvPr id="996" name="Google Shape;996;p79"/>
            <p:cNvPicPr preferRelativeResize="0"/>
            <p:nvPr/>
          </p:nvPicPr>
          <p:blipFill>
            <a:blip r:embed="rId5">
              <a:alphaModFix/>
            </a:blip>
            <a:stretch>
              <a:fillRect/>
            </a:stretch>
          </p:blipFill>
          <p:spPr>
            <a:xfrm>
              <a:off x="912952" y="4328025"/>
              <a:ext cx="734303" cy="244775"/>
            </a:xfrm>
            <a:prstGeom prst="rect">
              <a:avLst/>
            </a:prstGeom>
            <a:noFill/>
            <a:ln>
              <a:noFill/>
            </a:ln>
          </p:spPr>
        </p:pic>
        <p:pic>
          <p:nvPicPr>
            <p:cNvPr id="997" name="Google Shape;997;p79"/>
            <p:cNvPicPr preferRelativeResize="0"/>
            <p:nvPr/>
          </p:nvPicPr>
          <p:blipFill>
            <a:blip r:embed="rId6">
              <a:alphaModFix/>
            </a:blip>
            <a:stretch>
              <a:fillRect/>
            </a:stretch>
          </p:blipFill>
          <p:spPr>
            <a:xfrm>
              <a:off x="2676634" y="4336541"/>
              <a:ext cx="734300" cy="227742"/>
            </a:xfrm>
            <a:prstGeom prst="rect">
              <a:avLst/>
            </a:prstGeom>
            <a:noFill/>
            <a:ln>
              <a:noFill/>
            </a:ln>
          </p:spPr>
        </p:pic>
        <p:pic>
          <p:nvPicPr>
            <p:cNvPr id="998" name="Google Shape;998;p79"/>
            <p:cNvPicPr preferRelativeResize="0"/>
            <p:nvPr/>
          </p:nvPicPr>
          <p:blipFill>
            <a:blip r:embed="rId7">
              <a:alphaModFix/>
            </a:blip>
            <a:stretch>
              <a:fillRect/>
            </a:stretch>
          </p:blipFill>
          <p:spPr>
            <a:xfrm>
              <a:off x="243338" y="4229775"/>
              <a:ext cx="441275" cy="441275"/>
            </a:xfrm>
            <a:prstGeom prst="rect">
              <a:avLst/>
            </a:prstGeom>
            <a:noFill/>
            <a:ln>
              <a:noFill/>
            </a:ln>
          </p:spPr>
        </p:pic>
        <p:pic>
          <p:nvPicPr>
            <p:cNvPr id="999" name="Google Shape;999;p79"/>
            <p:cNvPicPr preferRelativeResize="0"/>
            <p:nvPr/>
          </p:nvPicPr>
          <p:blipFill>
            <a:blip r:embed="rId8">
              <a:alphaModFix/>
            </a:blip>
            <a:stretch>
              <a:fillRect/>
            </a:stretch>
          </p:blipFill>
          <p:spPr>
            <a:xfrm>
              <a:off x="3639273" y="4235129"/>
              <a:ext cx="734299" cy="430566"/>
            </a:xfrm>
            <a:prstGeom prst="rect">
              <a:avLst/>
            </a:prstGeom>
            <a:noFill/>
            <a:ln>
              <a:noFill/>
            </a:ln>
          </p:spPr>
        </p:pic>
      </p:grpSp>
      <p:pic>
        <p:nvPicPr>
          <p:cNvPr id="1000" name="Google Shape;1000;p79"/>
          <p:cNvPicPr preferRelativeResize="0"/>
          <p:nvPr/>
        </p:nvPicPr>
        <p:blipFill rotWithShape="1">
          <a:blip r:embed="rId9">
            <a:alphaModFix/>
          </a:blip>
          <a:srcRect b="0" l="4369" r="38438" t="0"/>
          <a:stretch/>
        </p:blipFill>
        <p:spPr>
          <a:xfrm>
            <a:off x="4730450" y="0"/>
            <a:ext cx="4413548"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80"/>
          <p:cNvSpPr txBox="1"/>
          <p:nvPr>
            <p:ph idx="1" type="body"/>
          </p:nvPr>
        </p:nvSpPr>
        <p:spPr>
          <a:xfrm>
            <a:off x="4408652" y="1093925"/>
            <a:ext cx="4021800" cy="2491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solidFill>
                  <a:srgbClr val="333333"/>
                </a:solidFill>
              </a:rPr>
              <a:t>Your audio ads will be delivered to your target audience through digital audio streaming apps, music, news, and podcasts.</a:t>
            </a:r>
            <a:endParaRPr>
              <a:solidFill>
                <a:srgbClr val="333333"/>
              </a:solidFill>
            </a:endParaRPr>
          </a:p>
          <a:p>
            <a:pPr indent="0" lvl="0" marL="0" marR="0" rtl="0" algn="l">
              <a:lnSpc>
                <a:spcPct val="115000"/>
              </a:lnSpc>
              <a:spcBef>
                <a:spcPts val="1600"/>
              </a:spcBef>
              <a:spcAft>
                <a:spcPts val="0"/>
              </a:spcAft>
              <a:buNone/>
            </a:pPr>
            <a:r>
              <a:rPr lang="en">
                <a:solidFill>
                  <a:srgbClr val="333333"/>
                </a:solidFill>
              </a:rPr>
              <a:t>Audio ads can be used target and retarget specific audiences based on geographic locations, time slots, interests and media preferences and can be run alone or alongside companion banners at no additional cost.</a:t>
            </a:r>
            <a:endParaRPr>
              <a:solidFill>
                <a:srgbClr val="333333"/>
              </a:solidFill>
            </a:endParaRPr>
          </a:p>
          <a:p>
            <a:pPr indent="0" lvl="0" marL="0" marR="0" rtl="0" algn="l">
              <a:lnSpc>
                <a:spcPct val="115000"/>
              </a:lnSpc>
              <a:spcBef>
                <a:spcPts val="1600"/>
              </a:spcBef>
              <a:spcAft>
                <a:spcPts val="0"/>
              </a:spcAft>
              <a:buNone/>
            </a:pPr>
            <a:r>
              <a:rPr lang="en">
                <a:solidFill>
                  <a:srgbClr val="333333"/>
                </a:solidFill>
              </a:rPr>
              <a:t>Further, retarget people who have listened to your ad to increase your conversion rates.</a:t>
            </a:r>
            <a:endParaRPr sz="1100">
              <a:solidFill>
                <a:srgbClr val="333333"/>
              </a:solidFill>
              <a:latin typeface="Montserrat Light"/>
              <a:ea typeface="Montserrat Light"/>
              <a:cs typeface="Montserrat Light"/>
              <a:sym typeface="Montserrat Light"/>
            </a:endParaRPr>
          </a:p>
          <a:p>
            <a:pPr indent="0" lvl="0" marL="0" rtl="0" algn="l">
              <a:lnSpc>
                <a:spcPct val="100000"/>
              </a:lnSpc>
              <a:spcBef>
                <a:spcPts val="1600"/>
              </a:spcBef>
              <a:spcAft>
                <a:spcPts val="0"/>
              </a:spcAft>
              <a:buClr>
                <a:schemeClr val="dk1"/>
              </a:buClr>
              <a:buSzPts val="1100"/>
              <a:buFont typeface="Arial"/>
              <a:buNone/>
            </a:pPr>
            <a:r>
              <a:t/>
            </a:r>
            <a:endParaRPr>
              <a:solidFill>
                <a:srgbClr val="333333"/>
              </a:solidFill>
              <a:latin typeface="Montserrat Light"/>
              <a:ea typeface="Montserrat Light"/>
              <a:cs typeface="Montserrat Light"/>
              <a:sym typeface="Montserrat Light"/>
            </a:endParaRPr>
          </a:p>
          <a:p>
            <a:pPr indent="0" lvl="0" marL="0" rtl="0" algn="l">
              <a:spcBef>
                <a:spcPts val="0"/>
              </a:spcBef>
              <a:spcAft>
                <a:spcPts val="1600"/>
              </a:spcAft>
              <a:buNone/>
            </a:pPr>
            <a:r>
              <a:t/>
            </a:r>
            <a:endParaRPr>
              <a:solidFill>
                <a:srgbClr val="333333"/>
              </a:solidFill>
            </a:endParaRPr>
          </a:p>
        </p:txBody>
      </p:sp>
      <p:pic>
        <p:nvPicPr>
          <p:cNvPr id="1006" name="Google Shape;1006;p80"/>
          <p:cNvPicPr preferRelativeResize="0"/>
          <p:nvPr/>
        </p:nvPicPr>
        <p:blipFill rotWithShape="1">
          <a:blip r:embed="rId3">
            <a:alphaModFix/>
          </a:blip>
          <a:srcRect b="26620" l="18484" r="18641" t="21366"/>
          <a:stretch/>
        </p:blipFill>
        <p:spPr>
          <a:xfrm>
            <a:off x="4490600" y="4431619"/>
            <a:ext cx="702421" cy="242727"/>
          </a:xfrm>
          <a:prstGeom prst="rect">
            <a:avLst/>
          </a:prstGeom>
          <a:noFill/>
          <a:ln>
            <a:noFill/>
          </a:ln>
        </p:spPr>
      </p:pic>
      <p:pic>
        <p:nvPicPr>
          <p:cNvPr id="1007" name="Google Shape;1007;p80"/>
          <p:cNvPicPr preferRelativeResize="0"/>
          <p:nvPr/>
        </p:nvPicPr>
        <p:blipFill>
          <a:blip r:embed="rId4">
            <a:alphaModFix/>
          </a:blip>
          <a:stretch>
            <a:fillRect/>
          </a:stretch>
        </p:blipFill>
        <p:spPr>
          <a:xfrm>
            <a:off x="5383701" y="4441873"/>
            <a:ext cx="388980" cy="222206"/>
          </a:xfrm>
          <a:prstGeom prst="rect">
            <a:avLst/>
          </a:prstGeom>
          <a:noFill/>
          <a:ln>
            <a:noFill/>
          </a:ln>
        </p:spPr>
      </p:pic>
      <p:pic>
        <p:nvPicPr>
          <p:cNvPr id="1008" name="Google Shape;1008;p80"/>
          <p:cNvPicPr preferRelativeResize="0"/>
          <p:nvPr/>
        </p:nvPicPr>
        <p:blipFill>
          <a:blip r:embed="rId5">
            <a:alphaModFix/>
          </a:blip>
          <a:stretch>
            <a:fillRect/>
          </a:stretch>
        </p:blipFill>
        <p:spPr>
          <a:xfrm>
            <a:off x="5997715" y="4409767"/>
            <a:ext cx="388982" cy="314615"/>
          </a:xfrm>
          <a:prstGeom prst="rect">
            <a:avLst/>
          </a:prstGeom>
          <a:noFill/>
          <a:ln>
            <a:noFill/>
          </a:ln>
        </p:spPr>
      </p:pic>
      <p:pic>
        <p:nvPicPr>
          <p:cNvPr id="1009" name="Google Shape;1009;p80"/>
          <p:cNvPicPr preferRelativeResize="0"/>
          <p:nvPr/>
        </p:nvPicPr>
        <p:blipFill rotWithShape="1">
          <a:blip r:embed="rId6">
            <a:alphaModFix/>
          </a:blip>
          <a:srcRect b="0" l="16009" r="18352" t="0"/>
          <a:stretch/>
        </p:blipFill>
        <p:spPr>
          <a:xfrm>
            <a:off x="6594554" y="4395677"/>
            <a:ext cx="692534" cy="314612"/>
          </a:xfrm>
          <a:prstGeom prst="rect">
            <a:avLst/>
          </a:prstGeom>
          <a:noFill/>
          <a:ln>
            <a:noFill/>
          </a:ln>
        </p:spPr>
      </p:pic>
      <p:pic>
        <p:nvPicPr>
          <p:cNvPr id="1010" name="Google Shape;1010;p80"/>
          <p:cNvPicPr preferRelativeResize="0"/>
          <p:nvPr/>
        </p:nvPicPr>
        <p:blipFill>
          <a:blip r:embed="rId7">
            <a:alphaModFix/>
          </a:blip>
          <a:stretch>
            <a:fillRect/>
          </a:stretch>
        </p:blipFill>
        <p:spPr>
          <a:xfrm>
            <a:off x="7494944" y="4423048"/>
            <a:ext cx="456231" cy="259870"/>
          </a:xfrm>
          <a:prstGeom prst="rect">
            <a:avLst/>
          </a:prstGeom>
          <a:noFill/>
          <a:ln>
            <a:noFill/>
          </a:ln>
        </p:spPr>
      </p:pic>
      <p:sp>
        <p:nvSpPr>
          <p:cNvPr id="1011" name="Google Shape;1011;p80"/>
          <p:cNvSpPr txBox="1"/>
          <p:nvPr/>
        </p:nvSpPr>
        <p:spPr>
          <a:xfrm>
            <a:off x="4408652" y="3932225"/>
            <a:ext cx="4393200" cy="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2E75B5"/>
                </a:solidFill>
                <a:latin typeface="Montserrat Light"/>
                <a:ea typeface="Montserrat Light"/>
                <a:cs typeface="Montserrat Light"/>
                <a:sym typeface="Montserrat Light"/>
              </a:rPr>
              <a:t>Examples of where programmatic audio reaches your customers:</a:t>
            </a:r>
            <a:endParaRPr sz="1000">
              <a:solidFill>
                <a:srgbClr val="2E75B5"/>
              </a:solidFill>
              <a:latin typeface="Montserrat Light"/>
              <a:ea typeface="Montserrat Light"/>
              <a:cs typeface="Montserrat Light"/>
              <a:sym typeface="Montserrat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1012" name="Google Shape;1012;p80"/>
          <p:cNvSpPr txBox="1"/>
          <p:nvPr>
            <p:ph type="title"/>
          </p:nvPr>
        </p:nvSpPr>
        <p:spPr>
          <a:xfrm>
            <a:off x="4408652" y="468948"/>
            <a:ext cx="377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Programmatic Audio</a:t>
            </a:r>
            <a:endParaRPr sz="2500">
              <a:solidFill>
                <a:srgbClr val="2E75B5"/>
              </a:solidFill>
              <a:latin typeface="Montserrat Medium"/>
              <a:ea typeface="Montserrat Medium"/>
              <a:cs typeface="Montserrat Medium"/>
              <a:sym typeface="Montserrat Medium"/>
            </a:endParaRPr>
          </a:p>
        </p:txBody>
      </p:sp>
      <p:pic>
        <p:nvPicPr>
          <p:cNvPr id="1013" name="Google Shape;1013;p80"/>
          <p:cNvPicPr preferRelativeResize="0"/>
          <p:nvPr/>
        </p:nvPicPr>
        <p:blipFill>
          <a:blip r:embed="rId8">
            <a:alphaModFix/>
          </a:blip>
          <a:stretch>
            <a:fillRect/>
          </a:stretch>
        </p:blipFill>
        <p:spPr>
          <a:xfrm>
            <a:off x="8091793" y="4373425"/>
            <a:ext cx="692532" cy="359100"/>
          </a:xfrm>
          <a:prstGeom prst="rect">
            <a:avLst/>
          </a:prstGeom>
          <a:noFill/>
          <a:ln>
            <a:noFill/>
          </a:ln>
        </p:spPr>
      </p:pic>
      <p:pic>
        <p:nvPicPr>
          <p:cNvPr id="1014" name="Google Shape;1014;p80"/>
          <p:cNvPicPr preferRelativeResize="0"/>
          <p:nvPr/>
        </p:nvPicPr>
        <p:blipFill rotWithShape="1">
          <a:blip r:embed="rId9">
            <a:alphaModFix/>
          </a:blip>
          <a:srcRect b="0" l="1178" r="46664" t="0"/>
          <a:stretch/>
        </p:blipFill>
        <p:spPr>
          <a:xfrm>
            <a:off x="0" y="0"/>
            <a:ext cx="4033997" cy="5159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81"/>
          <p:cNvSpPr txBox="1"/>
          <p:nvPr>
            <p:ph type="title"/>
          </p:nvPr>
        </p:nvSpPr>
        <p:spPr>
          <a:xfrm>
            <a:off x="243350" y="413875"/>
            <a:ext cx="571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Cannabis &amp; CBD Campaigns </a:t>
            </a:r>
            <a:endParaRPr sz="2500">
              <a:solidFill>
                <a:srgbClr val="2E75B5"/>
              </a:solidFill>
              <a:latin typeface="Montserrat Medium"/>
              <a:ea typeface="Montserrat Medium"/>
              <a:cs typeface="Montserrat Medium"/>
              <a:sym typeface="Montserrat Medium"/>
            </a:endParaRPr>
          </a:p>
        </p:txBody>
      </p:sp>
      <p:sp>
        <p:nvSpPr>
          <p:cNvPr id="1020" name="Google Shape;1020;p81"/>
          <p:cNvSpPr txBox="1"/>
          <p:nvPr>
            <p:ph idx="1" type="body"/>
          </p:nvPr>
        </p:nvSpPr>
        <p:spPr>
          <a:xfrm>
            <a:off x="243350" y="1298450"/>
            <a:ext cx="1901700" cy="2698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33333"/>
                </a:solidFill>
              </a:rPr>
              <a:t>We </a:t>
            </a:r>
            <a:r>
              <a:rPr lang="en">
                <a:solidFill>
                  <a:srgbClr val="333333"/>
                </a:solidFill>
              </a:rPr>
              <a:t>will manage your cannabis &amp; CBD campaign from end-to-end from creating a custom audience of real people, delivering the media, optimizing the campaign, and providing detailed reporting and analytics.</a:t>
            </a:r>
            <a:endParaRPr sz="1400">
              <a:solidFill>
                <a:schemeClr val="dk1"/>
              </a:solidFill>
              <a:latin typeface="Arial"/>
              <a:ea typeface="Arial"/>
              <a:cs typeface="Arial"/>
              <a:sym typeface="Arial"/>
            </a:endParaRPr>
          </a:p>
          <a:p>
            <a:pPr indent="0" lvl="0" marL="0" rtl="0" algn="l">
              <a:spcBef>
                <a:spcPts val="1600"/>
              </a:spcBef>
              <a:spcAft>
                <a:spcPts val="1600"/>
              </a:spcAft>
              <a:buNone/>
            </a:pPr>
            <a:r>
              <a:t/>
            </a:r>
            <a:endParaRPr>
              <a:solidFill>
                <a:srgbClr val="333333"/>
              </a:solidFill>
            </a:endParaRPr>
          </a:p>
        </p:txBody>
      </p:sp>
      <p:sp>
        <p:nvSpPr>
          <p:cNvPr id="1021" name="Google Shape;1021;p81"/>
          <p:cNvSpPr/>
          <p:nvPr/>
        </p:nvSpPr>
        <p:spPr>
          <a:xfrm>
            <a:off x="5955535" y="0"/>
            <a:ext cx="3187800" cy="5143500"/>
          </a:xfrm>
          <a:prstGeom prst="roundRect">
            <a:avLst>
              <a:gd fmla="val 0" name="adj"/>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81"/>
          <p:cNvSpPr txBox="1"/>
          <p:nvPr/>
        </p:nvSpPr>
        <p:spPr>
          <a:xfrm>
            <a:off x="6169740" y="622740"/>
            <a:ext cx="2796000" cy="3971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333333"/>
                </a:solidFill>
                <a:latin typeface="Montserrat"/>
                <a:ea typeface="Montserrat"/>
                <a:cs typeface="Montserrat"/>
                <a:sym typeface="Montserrat"/>
              </a:rPr>
              <a:t>Benefits of Cannabis &amp; CBD Campaigns:</a:t>
            </a:r>
            <a:br>
              <a:rPr b="1" lang="en" sz="1200">
                <a:solidFill>
                  <a:schemeClr val="dk2"/>
                </a:solidFill>
                <a:latin typeface="Montserrat"/>
                <a:ea typeface="Montserrat"/>
                <a:cs typeface="Montserrat"/>
                <a:sym typeface="Montserrat"/>
              </a:rPr>
            </a:br>
            <a:br>
              <a:rPr b="1" lang="en" sz="1200">
                <a:solidFill>
                  <a:schemeClr val="dk2"/>
                </a:solidFill>
                <a:latin typeface="Montserrat"/>
                <a:ea typeface="Montserrat"/>
                <a:cs typeface="Montserrat"/>
                <a:sym typeface="Montserrat"/>
              </a:rPr>
            </a:br>
            <a:r>
              <a:rPr b="1" lang="en">
                <a:solidFill>
                  <a:srgbClr val="2EA4D7"/>
                </a:solidFill>
                <a:latin typeface="Open Sans"/>
                <a:ea typeface="Open Sans"/>
                <a:cs typeface="Open Sans"/>
                <a:sym typeface="Open Sans"/>
              </a:rPr>
              <a:t>Safety and compliance</a:t>
            </a:r>
            <a:br>
              <a:rPr b="1" lang="en" sz="1000">
                <a:solidFill>
                  <a:srgbClr val="2482F4"/>
                </a:solidFill>
                <a:latin typeface="Montserrat"/>
                <a:ea typeface="Montserrat"/>
                <a:cs typeface="Montserrat"/>
                <a:sym typeface="Montserrat"/>
              </a:rPr>
            </a:br>
            <a:r>
              <a:rPr lang="en" sz="900">
                <a:solidFill>
                  <a:schemeClr val="dk1"/>
                </a:solidFill>
                <a:latin typeface="Open Sans Light"/>
                <a:ea typeface="Open Sans Light"/>
                <a:cs typeface="Open Sans Light"/>
                <a:sym typeface="Open Sans Light"/>
              </a:rPr>
              <a:t>Offer your product to mainstream audiences in a compliant way. We link online data to offline data at the individual level to ensure your cannabis and CBD ads are only reaching your target audience — and no one else. Deliver your message to REAL people legally on a wide variety of general interest sites via the following media channels:</a:t>
            </a:r>
            <a:endParaRPr sz="900">
              <a:solidFill>
                <a:schemeClr val="dk1"/>
              </a:solidFill>
              <a:latin typeface="Open Sans Light"/>
              <a:ea typeface="Open Sans Light"/>
              <a:cs typeface="Open Sans Light"/>
              <a:sym typeface="Open Sans Light"/>
            </a:endParaRPr>
          </a:p>
          <a:p>
            <a:pPr indent="-285750" lvl="0" marL="457200" rtl="0" algn="l">
              <a:lnSpc>
                <a:spcPct val="115000"/>
              </a:lnSpc>
              <a:spcBef>
                <a:spcPts val="1600"/>
              </a:spcBef>
              <a:spcAft>
                <a:spcPts val="0"/>
              </a:spcAft>
              <a:buClr>
                <a:srgbClr val="2383F6"/>
              </a:buClr>
              <a:buSzPts val="900"/>
              <a:buFont typeface="Open Sans Light"/>
              <a:buChar char="+"/>
            </a:pPr>
            <a:r>
              <a:rPr lang="en" sz="900">
                <a:solidFill>
                  <a:schemeClr val="dk1"/>
                </a:solidFill>
                <a:latin typeface="Open Sans Light"/>
                <a:ea typeface="Open Sans Light"/>
                <a:cs typeface="Open Sans Light"/>
                <a:sym typeface="Open Sans Light"/>
              </a:rPr>
              <a:t>Web &amp; mobile display</a:t>
            </a:r>
            <a:endParaRPr sz="900">
              <a:solidFill>
                <a:schemeClr val="dk1"/>
              </a:solidFill>
              <a:latin typeface="Open Sans Light"/>
              <a:ea typeface="Open Sans Light"/>
              <a:cs typeface="Open Sans Light"/>
              <a:sym typeface="Open Sans Light"/>
            </a:endParaRPr>
          </a:p>
          <a:p>
            <a:pPr indent="-285750" lvl="0" marL="457200" rtl="0" algn="l">
              <a:lnSpc>
                <a:spcPct val="115000"/>
              </a:lnSpc>
              <a:spcBef>
                <a:spcPts val="0"/>
              </a:spcBef>
              <a:spcAft>
                <a:spcPts val="0"/>
              </a:spcAft>
              <a:buClr>
                <a:srgbClr val="2383F6"/>
              </a:buClr>
              <a:buSzPts val="900"/>
              <a:buFont typeface="Open Sans Light"/>
              <a:buChar char="+"/>
            </a:pPr>
            <a:r>
              <a:rPr lang="en" sz="900">
                <a:solidFill>
                  <a:schemeClr val="dk1"/>
                </a:solidFill>
                <a:latin typeface="Open Sans Light"/>
                <a:ea typeface="Open Sans Light"/>
                <a:cs typeface="Open Sans Light"/>
                <a:sym typeface="Open Sans Light"/>
              </a:rPr>
              <a:t>Mobile in-app display</a:t>
            </a:r>
            <a:endParaRPr sz="900">
              <a:solidFill>
                <a:schemeClr val="dk1"/>
              </a:solidFill>
              <a:latin typeface="Open Sans Light"/>
              <a:ea typeface="Open Sans Light"/>
              <a:cs typeface="Open Sans Light"/>
              <a:sym typeface="Open Sans Light"/>
            </a:endParaRPr>
          </a:p>
          <a:p>
            <a:pPr indent="-285750" lvl="0" marL="457200" rtl="0" algn="l">
              <a:lnSpc>
                <a:spcPct val="115000"/>
              </a:lnSpc>
              <a:spcBef>
                <a:spcPts val="0"/>
              </a:spcBef>
              <a:spcAft>
                <a:spcPts val="0"/>
              </a:spcAft>
              <a:buClr>
                <a:srgbClr val="2383F6"/>
              </a:buClr>
              <a:buSzPts val="900"/>
              <a:buFont typeface="Open Sans Light"/>
              <a:buChar char="+"/>
            </a:pPr>
            <a:r>
              <a:rPr lang="en" sz="900">
                <a:solidFill>
                  <a:schemeClr val="dk1"/>
                </a:solidFill>
                <a:latin typeface="Open Sans Light"/>
                <a:ea typeface="Open Sans Light"/>
                <a:cs typeface="Open Sans Light"/>
                <a:sym typeface="Open Sans Light"/>
              </a:rPr>
              <a:t>Pre-roll video display (web &amp; mobile) </a:t>
            </a:r>
            <a:endParaRPr sz="900">
              <a:solidFill>
                <a:schemeClr val="dk1"/>
              </a:solidFill>
              <a:latin typeface="Open Sans Light"/>
              <a:ea typeface="Open Sans Light"/>
              <a:cs typeface="Open Sans Light"/>
              <a:sym typeface="Open Sans Light"/>
            </a:endParaRPr>
          </a:p>
          <a:p>
            <a:pPr indent="-285750" lvl="0" marL="457200" rtl="0" algn="l">
              <a:lnSpc>
                <a:spcPct val="115000"/>
              </a:lnSpc>
              <a:spcBef>
                <a:spcPts val="0"/>
              </a:spcBef>
              <a:spcAft>
                <a:spcPts val="0"/>
              </a:spcAft>
              <a:buClr>
                <a:srgbClr val="2383F6"/>
              </a:buClr>
              <a:buSzPts val="900"/>
              <a:buFont typeface="Open Sans Light"/>
              <a:buChar char="+"/>
            </a:pPr>
            <a:r>
              <a:rPr lang="en" sz="900">
                <a:solidFill>
                  <a:schemeClr val="dk1"/>
                </a:solidFill>
                <a:latin typeface="Open Sans Light"/>
                <a:ea typeface="Open Sans Light"/>
                <a:cs typeface="Open Sans Light"/>
                <a:sym typeface="Open Sans Light"/>
              </a:rPr>
              <a:t>Connected TV </a:t>
            </a:r>
            <a:endParaRPr sz="9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rgbClr val="2EA4D7"/>
                </a:solidFill>
                <a:latin typeface="Open Sans"/>
                <a:ea typeface="Open Sans"/>
                <a:cs typeface="Open Sans"/>
                <a:sym typeface="Open Sans"/>
              </a:rPr>
              <a:t>Brand Awareness</a:t>
            </a:r>
            <a:br>
              <a:rPr b="1" lang="en" sz="1000">
                <a:solidFill>
                  <a:schemeClr val="dk1"/>
                </a:solidFill>
                <a:latin typeface="Montserrat"/>
                <a:ea typeface="Montserrat"/>
                <a:cs typeface="Montserrat"/>
                <a:sym typeface="Montserrat"/>
              </a:rPr>
            </a:br>
            <a:r>
              <a:rPr lang="en" sz="900">
                <a:solidFill>
                  <a:schemeClr val="dk1"/>
                </a:solidFill>
                <a:latin typeface="Open Sans Light"/>
                <a:ea typeface="Open Sans Light"/>
                <a:cs typeface="Open Sans Light"/>
                <a:sym typeface="Open Sans Light"/>
              </a:rPr>
              <a:t>Guaranteed brand exposure since ads reach real people where they engage most.</a:t>
            </a:r>
            <a:br>
              <a:rPr lang="en" sz="900">
                <a:solidFill>
                  <a:schemeClr val="dk1"/>
                </a:solidFill>
                <a:latin typeface="Open Sans Light"/>
                <a:ea typeface="Open Sans Light"/>
                <a:cs typeface="Open Sans Light"/>
                <a:sym typeface="Open Sans Light"/>
              </a:rPr>
            </a:br>
            <a:endParaRPr sz="9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b="1" lang="en">
                <a:solidFill>
                  <a:srgbClr val="2EA4D7"/>
                </a:solidFill>
                <a:latin typeface="Open Sans"/>
                <a:ea typeface="Open Sans"/>
                <a:cs typeface="Open Sans"/>
                <a:sym typeface="Open Sans"/>
              </a:rPr>
              <a:t>Transparent Reporting </a:t>
            </a:r>
            <a:endParaRPr b="1" sz="1000">
              <a:solidFill>
                <a:srgbClr val="2EA4D7"/>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Light"/>
                <a:ea typeface="Open Sans Light"/>
                <a:cs typeface="Open Sans Light"/>
                <a:sym typeface="Open Sans Light"/>
              </a:rPr>
              <a:t>People-based reporting gives you full transparency into your Cannabis or CBD campaign performance including attribution such as dispensary visits. This enables you to make informed decisions about your campaign.</a:t>
            </a:r>
            <a:endParaRPr b="1">
              <a:solidFill>
                <a:srgbClr val="2383F6"/>
              </a:solidFill>
              <a:latin typeface="Open Sans"/>
              <a:ea typeface="Open Sans"/>
              <a:cs typeface="Open Sans"/>
              <a:sym typeface="Open Sans"/>
            </a:endParaRPr>
          </a:p>
        </p:txBody>
      </p:sp>
      <p:sp>
        <p:nvSpPr>
          <p:cNvPr id="1023" name="Google Shape;1023;p81"/>
          <p:cNvSpPr txBox="1"/>
          <p:nvPr/>
        </p:nvSpPr>
        <p:spPr>
          <a:xfrm>
            <a:off x="243350" y="4365250"/>
            <a:ext cx="45996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900">
                <a:latin typeface="Open Sans Light"/>
                <a:ea typeface="Open Sans Light"/>
                <a:cs typeface="Open Sans Light"/>
                <a:sym typeface="Open Sans Light"/>
              </a:rPr>
              <a:t>*Note: Each state has its own guidelines and creative requirements for cannabis marketing. Please reach out to your Account Manager for additional information.</a:t>
            </a:r>
            <a:endParaRPr i="1" sz="800">
              <a:latin typeface="Open Sans Light"/>
              <a:ea typeface="Open Sans Light"/>
              <a:cs typeface="Open Sans Light"/>
              <a:sym typeface="Open Sans Light"/>
            </a:endParaRPr>
          </a:p>
        </p:txBody>
      </p:sp>
      <p:pic>
        <p:nvPicPr>
          <p:cNvPr id="1024" name="Google Shape;1024;p81"/>
          <p:cNvPicPr preferRelativeResize="0"/>
          <p:nvPr/>
        </p:nvPicPr>
        <p:blipFill>
          <a:blip r:embed="rId3">
            <a:alphaModFix/>
          </a:blip>
          <a:stretch>
            <a:fillRect/>
          </a:stretch>
        </p:blipFill>
        <p:spPr>
          <a:xfrm>
            <a:off x="2590562" y="1258912"/>
            <a:ext cx="2698798" cy="26987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82"/>
          <p:cNvSpPr txBox="1"/>
          <p:nvPr>
            <p:ph type="title"/>
          </p:nvPr>
        </p:nvSpPr>
        <p:spPr>
          <a:xfrm>
            <a:off x="407236" y="749825"/>
            <a:ext cx="660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TikTok Advertising</a:t>
            </a:r>
            <a:endParaRPr sz="2500">
              <a:solidFill>
                <a:srgbClr val="2E75B5"/>
              </a:solidFill>
              <a:latin typeface="Montserrat Medium"/>
              <a:ea typeface="Montserrat Medium"/>
              <a:cs typeface="Montserrat Medium"/>
              <a:sym typeface="Montserrat Medium"/>
            </a:endParaRPr>
          </a:p>
        </p:txBody>
      </p:sp>
      <p:sp>
        <p:nvSpPr>
          <p:cNvPr id="1030" name="Google Shape;1030;p82"/>
          <p:cNvSpPr txBox="1"/>
          <p:nvPr>
            <p:ph idx="1" type="body"/>
          </p:nvPr>
        </p:nvSpPr>
        <p:spPr>
          <a:xfrm>
            <a:off x="407225" y="1457275"/>
            <a:ext cx="5597400" cy="302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Reach new audiences and bring your brand back to life on TikTok, one of today’s hottest social media channels with</a:t>
            </a:r>
            <a:r>
              <a:rPr b="1" lang="en">
                <a:solidFill>
                  <a:srgbClr val="2383F6"/>
                </a:solidFill>
                <a:latin typeface="Open Sans"/>
                <a:ea typeface="Open Sans"/>
                <a:cs typeface="Open Sans"/>
                <a:sym typeface="Open Sans"/>
              </a:rPr>
              <a:t> </a:t>
            </a:r>
            <a:r>
              <a:rPr b="1" lang="en">
                <a:solidFill>
                  <a:srgbClr val="2EA4D7"/>
                </a:solidFill>
                <a:latin typeface="Open Sans"/>
                <a:ea typeface="Open Sans"/>
                <a:cs typeface="Open Sans"/>
                <a:sym typeface="Open Sans"/>
              </a:rPr>
              <a:t>over</a:t>
            </a:r>
            <a:r>
              <a:rPr lang="en">
                <a:solidFill>
                  <a:srgbClr val="2EA4D7"/>
                </a:solidFill>
              </a:rPr>
              <a:t> </a:t>
            </a:r>
            <a:r>
              <a:rPr b="1" lang="en">
                <a:solidFill>
                  <a:srgbClr val="2EA4D7"/>
                </a:solidFill>
                <a:latin typeface="Open Sans"/>
                <a:ea typeface="Open Sans"/>
                <a:cs typeface="Open Sans"/>
                <a:sym typeface="Open Sans"/>
              </a:rPr>
              <a:t>130M active US users.</a:t>
            </a:r>
            <a:endParaRPr>
              <a:solidFill>
                <a:srgbClr val="2EA4D7"/>
              </a:solidFill>
            </a:endParaRPr>
          </a:p>
          <a:p>
            <a:pPr indent="0" lvl="0" marL="0" rtl="0" algn="l">
              <a:spcBef>
                <a:spcPts val="1600"/>
              </a:spcBef>
              <a:spcAft>
                <a:spcPts val="0"/>
              </a:spcAft>
              <a:buNone/>
            </a:pPr>
            <a:r>
              <a:rPr lang="en">
                <a:solidFill>
                  <a:srgbClr val="333333"/>
                </a:solidFill>
              </a:rPr>
              <a:t>These are not generic TikTok audiences. These are </a:t>
            </a:r>
            <a:r>
              <a:rPr b="1" lang="en">
                <a:solidFill>
                  <a:srgbClr val="2EA4D7"/>
                </a:solidFill>
                <a:latin typeface="Open Sans"/>
                <a:ea typeface="Open Sans"/>
                <a:cs typeface="Open Sans"/>
                <a:sym typeface="Open Sans"/>
              </a:rPr>
              <a:t>REAL</a:t>
            </a:r>
            <a:r>
              <a:rPr b="1" lang="en">
                <a:solidFill>
                  <a:srgbClr val="2383F6"/>
                </a:solidFill>
                <a:latin typeface="Open Sans"/>
                <a:ea typeface="Open Sans"/>
                <a:cs typeface="Open Sans"/>
                <a:sym typeface="Open Sans"/>
              </a:rPr>
              <a:t> </a:t>
            </a:r>
            <a:r>
              <a:rPr lang="en">
                <a:solidFill>
                  <a:srgbClr val="333333"/>
                </a:solidFill>
              </a:rPr>
              <a:t>people. </a:t>
            </a:r>
            <a:r>
              <a:rPr lang="en">
                <a:solidFill>
                  <a:srgbClr val="333333"/>
                </a:solidFill>
              </a:rPr>
              <a:t>Build </a:t>
            </a:r>
            <a:r>
              <a:rPr lang="en">
                <a:solidFill>
                  <a:srgbClr val="333333"/>
                </a:solidFill>
              </a:rPr>
              <a:t>a custom audience with our #1 ranked </a:t>
            </a:r>
            <a:r>
              <a:rPr lang="en">
                <a:solidFill>
                  <a:srgbClr val="333333"/>
                </a:solidFill>
              </a:rPr>
              <a:t>data</a:t>
            </a:r>
            <a:r>
              <a:rPr lang="en">
                <a:solidFill>
                  <a:srgbClr val="333333"/>
                </a:solidFill>
              </a:rPr>
              <a:t> and reach them with your ad.</a:t>
            </a:r>
            <a:endParaRPr>
              <a:solidFill>
                <a:srgbClr val="333333"/>
              </a:solidFill>
            </a:endParaRPr>
          </a:p>
          <a:p>
            <a:pPr indent="0" lvl="0" marL="0" rtl="0" algn="l">
              <a:spcBef>
                <a:spcPts val="1600"/>
              </a:spcBef>
              <a:spcAft>
                <a:spcPts val="0"/>
              </a:spcAft>
              <a:buNone/>
            </a:pPr>
            <a:r>
              <a:rPr lang="en">
                <a:solidFill>
                  <a:srgbClr val="333333"/>
                </a:solidFill>
              </a:rPr>
              <a:t>Ads are served in the ‘For You’ page of the targeted consumers feed on TikTok. When clicked, consumers are taken to advertiser’s TikTok page or website.</a:t>
            </a:r>
            <a:endParaRPr>
              <a:solidFill>
                <a:srgbClr val="333333"/>
              </a:solidFill>
            </a:endParaRPr>
          </a:p>
          <a:p>
            <a:pPr indent="0" lvl="0" marL="0" rtl="0" algn="l">
              <a:spcBef>
                <a:spcPts val="1600"/>
              </a:spcBef>
              <a:spcAft>
                <a:spcPts val="0"/>
              </a:spcAft>
              <a:buNone/>
            </a:pPr>
            <a:r>
              <a:rPr lang="en">
                <a:solidFill>
                  <a:srgbClr val="333333"/>
                </a:solidFill>
              </a:rPr>
              <a:t>We will tell you who your ads are reaching. You'll see what's working, and you'll get miles more from your ad spend.</a:t>
            </a:r>
            <a:endParaRPr>
              <a:solidFill>
                <a:srgbClr val="333333"/>
              </a:solidFill>
            </a:endParaRPr>
          </a:p>
          <a:p>
            <a:pPr indent="0" lvl="0" marL="0" rtl="0" algn="l">
              <a:spcBef>
                <a:spcPts val="1600"/>
              </a:spcBef>
              <a:spcAft>
                <a:spcPts val="1600"/>
              </a:spcAft>
              <a:buNone/>
            </a:pPr>
            <a:r>
              <a:rPr i="1" lang="en" sz="800">
                <a:solidFill>
                  <a:srgbClr val="333333"/>
                </a:solidFill>
              </a:rPr>
              <a:t>Note: Advertisers do not need a TikTok account. Similar to display campaigns, we direct the user to click on the</a:t>
            </a:r>
            <a:r>
              <a:rPr i="1" lang="en" sz="800">
                <a:solidFill>
                  <a:srgbClr val="333333"/>
                </a:solidFill>
              </a:rPr>
              <a:t> URL.</a:t>
            </a:r>
            <a:r>
              <a:rPr i="1" lang="en" sz="800">
                <a:solidFill>
                  <a:srgbClr val="333333"/>
                </a:solidFill>
              </a:rPr>
              <a:t> </a:t>
            </a:r>
            <a:endParaRPr sz="800">
              <a:solidFill>
                <a:srgbClr val="333333"/>
              </a:solidFill>
            </a:endParaRPr>
          </a:p>
        </p:txBody>
      </p:sp>
      <p:pic>
        <p:nvPicPr>
          <p:cNvPr id="1031" name="Google Shape;1031;p82"/>
          <p:cNvPicPr preferRelativeResize="0"/>
          <p:nvPr/>
        </p:nvPicPr>
        <p:blipFill rotWithShape="1">
          <a:blip r:embed="rId3">
            <a:alphaModFix/>
          </a:blip>
          <a:srcRect b="0" l="29623" r="32519" t="0"/>
          <a:stretch/>
        </p:blipFill>
        <p:spPr>
          <a:xfrm>
            <a:off x="6216758" y="0"/>
            <a:ext cx="2921498"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3"/>
          <p:cNvSpPr txBox="1"/>
          <p:nvPr/>
        </p:nvSpPr>
        <p:spPr>
          <a:xfrm>
            <a:off x="4432588" y="1675975"/>
            <a:ext cx="3516300" cy="25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333333"/>
                </a:solidFill>
                <a:latin typeface="Open Sans Light"/>
                <a:ea typeface="Open Sans Light"/>
                <a:cs typeface="Open Sans Light"/>
                <a:sym typeface="Open Sans Light"/>
              </a:rPr>
              <a:t>We </a:t>
            </a:r>
            <a:r>
              <a:rPr lang="en" sz="1200">
                <a:solidFill>
                  <a:srgbClr val="333333"/>
                </a:solidFill>
                <a:latin typeface="Open Sans Light"/>
                <a:ea typeface="Open Sans Light"/>
                <a:cs typeface="Open Sans Light"/>
                <a:sym typeface="Open Sans Light"/>
              </a:rPr>
              <a:t>have the flexibility to work with the majority of third party ad servers. In general, we can support any ad server that follows the IAB Measurement Guidelines. Please reach out to your account team for a comprehensive list third-party ad servers we support.</a:t>
            </a:r>
            <a:endParaRPr sz="12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2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200">
                <a:solidFill>
                  <a:srgbClr val="333333"/>
                </a:solidFill>
                <a:latin typeface="Open Sans Light"/>
                <a:ea typeface="Open Sans Light"/>
                <a:cs typeface="Open Sans Light"/>
                <a:sym typeface="Open Sans Light"/>
              </a:rPr>
              <a:t>Ad servers not in our list may still be supported for your campaign - simply reach out to your Account Manager with a sample creative to test the creative and finalize the integration.</a:t>
            </a:r>
            <a:endParaRPr sz="12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1200">
              <a:solidFill>
                <a:srgbClr val="333333"/>
              </a:solidFill>
              <a:latin typeface="Open Sans Light"/>
              <a:ea typeface="Open Sans Light"/>
              <a:cs typeface="Open Sans Light"/>
              <a:sym typeface="Open Sans Light"/>
            </a:endParaRPr>
          </a:p>
        </p:txBody>
      </p:sp>
      <p:pic>
        <p:nvPicPr>
          <p:cNvPr id="1037" name="Google Shape;1037;p83"/>
          <p:cNvPicPr preferRelativeResize="0"/>
          <p:nvPr/>
        </p:nvPicPr>
        <p:blipFill rotWithShape="1">
          <a:blip r:embed="rId3">
            <a:alphaModFix/>
          </a:blip>
          <a:srcRect b="0" l="3748" r="28716" t="0"/>
          <a:stretch/>
        </p:blipFill>
        <p:spPr>
          <a:xfrm>
            <a:off x="884575" y="968525"/>
            <a:ext cx="3302349" cy="3206449"/>
          </a:xfrm>
          <a:prstGeom prst="rect">
            <a:avLst/>
          </a:prstGeom>
          <a:noFill/>
          <a:ln>
            <a:noFill/>
          </a:ln>
        </p:spPr>
      </p:pic>
      <p:sp>
        <p:nvSpPr>
          <p:cNvPr id="1038" name="Google Shape;1038;p83"/>
          <p:cNvSpPr txBox="1"/>
          <p:nvPr/>
        </p:nvSpPr>
        <p:spPr>
          <a:xfrm>
            <a:off x="4432588" y="1044725"/>
            <a:ext cx="3984000" cy="572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Third Party Ad Serving</a:t>
            </a:r>
            <a:endParaRPr sz="2500">
              <a:solidFill>
                <a:srgbClr val="2E75B5"/>
              </a:solidFill>
              <a:latin typeface="Montserrat Medium"/>
              <a:ea typeface="Montserrat Medium"/>
              <a:cs typeface="Montserrat Medium"/>
              <a:sym typeface="Montserrat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84"/>
          <p:cNvSpPr txBox="1"/>
          <p:nvPr>
            <p:ph idx="1" type="body"/>
          </p:nvPr>
        </p:nvSpPr>
        <p:spPr>
          <a:xfrm>
            <a:off x="646500" y="1779725"/>
            <a:ext cx="25551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We will programmatically deliver your video pre-roll ads on desktop web, mobile bwe and apps that allow video ad content. Ads will appear before organic video content is shown to a consumer.</a:t>
            </a:r>
            <a:endParaRPr>
              <a:solidFill>
                <a:srgbClr val="333333"/>
              </a:solidFill>
            </a:endParaRPr>
          </a:p>
          <a:p>
            <a:pPr indent="0" lvl="0" marL="0" rtl="0" algn="l">
              <a:spcBef>
                <a:spcPts val="1600"/>
              </a:spcBef>
              <a:spcAft>
                <a:spcPts val="0"/>
              </a:spcAft>
              <a:buNone/>
            </a:pPr>
            <a:r>
              <a:rPr lang="en">
                <a:solidFill>
                  <a:srgbClr val="333333"/>
                </a:solidFill>
              </a:rPr>
              <a:t>Video pre-roll can be run alone or alongside companion </a:t>
            </a:r>
            <a:r>
              <a:rPr lang="en">
                <a:solidFill>
                  <a:srgbClr val="333333"/>
                </a:solidFill>
              </a:rPr>
              <a:t>banners</a:t>
            </a:r>
            <a:r>
              <a:rPr lang="en">
                <a:solidFill>
                  <a:srgbClr val="333333"/>
                </a:solidFill>
              </a:rPr>
              <a:t>.</a:t>
            </a:r>
            <a:endParaRPr>
              <a:solidFill>
                <a:srgbClr val="333333"/>
              </a:solidFill>
            </a:endParaRPr>
          </a:p>
          <a:p>
            <a:pPr indent="0" lvl="0" marL="0" rtl="0" algn="l">
              <a:spcBef>
                <a:spcPts val="1600"/>
              </a:spcBef>
              <a:spcAft>
                <a:spcPts val="0"/>
              </a:spcAft>
              <a:buNone/>
            </a:pPr>
            <a:r>
              <a:t/>
            </a:r>
            <a:endParaRPr>
              <a:solidFill>
                <a:srgbClr val="333333"/>
              </a:solidFill>
            </a:endParaRPr>
          </a:p>
          <a:p>
            <a:pPr indent="0" lvl="0" marL="0" rtl="0" algn="l">
              <a:spcBef>
                <a:spcPts val="1600"/>
              </a:spcBef>
              <a:spcAft>
                <a:spcPts val="0"/>
              </a:spcAft>
              <a:buNone/>
            </a:pPr>
            <a:r>
              <a:t/>
            </a:r>
            <a:endParaRPr>
              <a:solidFill>
                <a:srgbClr val="333333"/>
              </a:solidFill>
            </a:endParaRPr>
          </a:p>
          <a:p>
            <a:pPr indent="0" lvl="0" marL="0" rtl="0" algn="l">
              <a:spcBef>
                <a:spcPts val="1600"/>
              </a:spcBef>
              <a:spcAft>
                <a:spcPts val="1600"/>
              </a:spcAft>
              <a:buNone/>
            </a:pPr>
            <a:r>
              <a:t/>
            </a:r>
            <a:endParaRPr>
              <a:solidFill>
                <a:srgbClr val="333333"/>
              </a:solidFill>
            </a:endParaRPr>
          </a:p>
        </p:txBody>
      </p:sp>
      <p:sp>
        <p:nvSpPr>
          <p:cNvPr id="1044" name="Google Shape;1044;p84"/>
          <p:cNvSpPr txBox="1"/>
          <p:nvPr>
            <p:ph type="title"/>
          </p:nvPr>
        </p:nvSpPr>
        <p:spPr>
          <a:xfrm>
            <a:off x="646500" y="1207025"/>
            <a:ext cx="377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Video Pre-Roll</a:t>
            </a:r>
            <a:endParaRPr sz="2500">
              <a:solidFill>
                <a:srgbClr val="2E75B5"/>
              </a:solidFill>
              <a:latin typeface="Montserrat Medium"/>
              <a:ea typeface="Montserrat Medium"/>
              <a:cs typeface="Montserrat Medium"/>
              <a:sym typeface="Montserrat Medium"/>
            </a:endParaRPr>
          </a:p>
        </p:txBody>
      </p:sp>
      <p:grpSp>
        <p:nvGrpSpPr>
          <p:cNvPr id="1045" name="Google Shape;1045;p84"/>
          <p:cNvGrpSpPr/>
          <p:nvPr/>
        </p:nvGrpSpPr>
        <p:grpSpPr>
          <a:xfrm>
            <a:off x="2922698" y="821700"/>
            <a:ext cx="6098868" cy="3602376"/>
            <a:chOff x="4695862" y="-57145"/>
            <a:chExt cx="4477548" cy="2644722"/>
          </a:xfrm>
        </p:grpSpPr>
        <p:grpSp>
          <p:nvGrpSpPr>
            <p:cNvPr id="1046" name="Google Shape;1046;p84"/>
            <p:cNvGrpSpPr/>
            <p:nvPr/>
          </p:nvGrpSpPr>
          <p:grpSpPr>
            <a:xfrm>
              <a:off x="4695862" y="-57145"/>
              <a:ext cx="4477548" cy="2644722"/>
              <a:chOff x="3992781" y="-72090"/>
              <a:chExt cx="4951944" cy="2964603"/>
            </a:xfrm>
          </p:grpSpPr>
          <p:pic>
            <p:nvPicPr>
              <p:cNvPr id="1047" name="Google Shape;1047;p84"/>
              <p:cNvPicPr preferRelativeResize="0"/>
              <p:nvPr/>
            </p:nvPicPr>
            <p:blipFill rotWithShape="1">
              <a:blip r:embed="rId3">
                <a:alphaModFix/>
              </a:blip>
              <a:srcRect b="16921" l="20321" r="13850" t="21319"/>
              <a:stretch/>
            </p:blipFill>
            <p:spPr>
              <a:xfrm>
                <a:off x="3992781" y="-72090"/>
                <a:ext cx="4951944" cy="2964603"/>
              </a:xfrm>
              <a:prstGeom prst="rect">
                <a:avLst/>
              </a:prstGeom>
              <a:noFill/>
              <a:ln>
                <a:noFill/>
              </a:ln>
            </p:spPr>
          </p:pic>
          <p:pic>
            <p:nvPicPr>
              <p:cNvPr id="1048" name="Google Shape;1048;p84"/>
              <p:cNvPicPr preferRelativeResize="0"/>
              <p:nvPr/>
            </p:nvPicPr>
            <p:blipFill rotWithShape="1">
              <a:blip r:embed="rId4">
                <a:alphaModFix/>
              </a:blip>
              <a:srcRect b="0" l="0" r="0" t="0"/>
              <a:stretch/>
            </p:blipFill>
            <p:spPr>
              <a:xfrm>
                <a:off x="4768299" y="323220"/>
                <a:ext cx="3350152" cy="2068339"/>
              </a:xfrm>
              <a:prstGeom prst="rect">
                <a:avLst/>
              </a:prstGeom>
              <a:noFill/>
              <a:ln>
                <a:noFill/>
              </a:ln>
            </p:spPr>
          </p:pic>
        </p:grpSp>
        <p:sp>
          <p:nvSpPr>
            <p:cNvPr id="1049" name="Google Shape;1049;p84"/>
            <p:cNvSpPr/>
            <p:nvPr/>
          </p:nvSpPr>
          <p:spPr>
            <a:xfrm>
              <a:off x="5724525" y="537275"/>
              <a:ext cx="1647900" cy="8535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3" name="Shape 1053"/>
        <p:cNvGrpSpPr/>
        <p:nvPr/>
      </p:nvGrpSpPr>
      <p:grpSpPr>
        <a:xfrm>
          <a:off x="0" y="0"/>
          <a:ext cx="0" cy="0"/>
          <a:chOff x="0" y="0"/>
          <a:chExt cx="0" cy="0"/>
        </a:xfrm>
      </p:grpSpPr>
      <p:pic>
        <p:nvPicPr>
          <p:cNvPr id="1054" name="Google Shape;1054;p85"/>
          <p:cNvPicPr preferRelativeResize="0"/>
          <p:nvPr/>
        </p:nvPicPr>
        <p:blipFill rotWithShape="1">
          <a:blip r:embed="rId4">
            <a:alphaModFix/>
          </a:blip>
          <a:srcRect b="0" l="0" r="0" t="0"/>
          <a:stretch/>
        </p:blipFill>
        <p:spPr>
          <a:xfrm>
            <a:off x="4953003" y="580940"/>
            <a:ext cx="3967821" cy="4131606"/>
          </a:xfrm>
          <a:prstGeom prst="rect">
            <a:avLst/>
          </a:prstGeom>
          <a:noFill/>
          <a:ln>
            <a:noFill/>
          </a:ln>
        </p:spPr>
      </p:pic>
      <p:sp>
        <p:nvSpPr>
          <p:cNvPr id="1055" name="Google Shape;1055;p85"/>
          <p:cNvSpPr txBox="1"/>
          <p:nvPr>
            <p:ph idx="1" type="body"/>
          </p:nvPr>
        </p:nvSpPr>
        <p:spPr>
          <a:xfrm>
            <a:off x="265500" y="1093925"/>
            <a:ext cx="46875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(aka Pay-Per-Click, PPC, Search Engine Marketing, AdWords, Google Ads) Serve ads on the Google’s search engine results page to highly-qualified consumers - those who have already made the decision that they need the product/service and have proactively searched for for it. You only pay after someone clicks on your ad. </a:t>
            </a:r>
            <a:endParaRPr>
              <a:solidFill>
                <a:srgbClr val="333333"/>
              </a:solidFill>
            </a:endParaRPr>
          </a:p>
          <a:p>
            <a:pPr indent="0" lvl="0" marL="0" rtl="0" algn="l">
              <a:spcBef>
                <a:spcPts val="1600"/>
              </a:spcBef>
              <a:spcAft>
                <a:spcPts val="0"/>
              </a:spcAft>
              <a:buNone/>
            </a:pPr>
            <a:r>
              <a:rPr lang="en">
                <a:solidFill>
                  <a:srgbClr val="333333"/>
                </a:solidFill>
              </a:rPr>
              <a:t>Great for:</a:t>
            </a:r>
            <a:endParaRPr>
              <a:solidFill>
                <a:srgbClr val="333333"/>
              </a:solidFill>
            </a:endParaRPr>
          </a:p>
          <a:p>
            <a:pPr indent="-213359" lvl="0" marL="365760" rtl="0" algn="l">
              <a:spcBef>
                <a:spcPts val="1600"/>
              </a:spcBef>
              <a:spcAft>
                <a:spcPts val="0"/>
              </a:spcAft>
              <a:buClr>
                <a:srgbClr val="2EA4D7"/>
              </a:buClr>
              <a:buSzPts val="1200"/>
              <a:buChar char="﹢"/>
            </a:pPr>
            <a:r>
              <a:rPr lang="en">
                <a:solidFill>
                  <a:srgbClr val="333333"/>
                </a:solidFill>
              </a:rPr>
              <a:t>Budgets of over $3k/mo</a:t>
            </a:r>
            <a:endParaRPr>
              <a:solidFill>
                <a:srgbClr val="333333"/>
              </a:solidFill>
            </a:endParaRPr>
          </a:p>
          <a:p>
            <a:pPr indent="-213359" lvl="0" marL="365760" rtl="0" algn="l">
              <a:spcBef>
                <a:spcPts val="0"/>
              </a:spcBef>
              <a:spcAft>
                <a:spcPts val="0"/>
              </a:spcAft>
              <a:buClr>
                <a:srgbClr val="2EA4D7"/>
              </a:buClr>
              <a:buSzPts val="1200"/>
              <a:buChar char="﹢"/>
            </a:pPr>
            <a:r>
              <a:rPr lang="en">
                <a:solidFill>
                  <a:srgbClr val="333333"/>
                </a:solidFill>
              </a:rPr>
              <a:t>Clients with high LTV (doctors, dentists, cable/internet, etc.)</a:t>
            </a:r>
            <a:endParaRPr>
              <a:solidFill>
                <a:srgbClr val="333333"/>
              </a:solidFill>
            </a:endParaRPr>
          </a:p>
          <a:p>
            <a:pPr indent="-213359" lvl="0" marL="365760" rtl="0" algn="l">
              <a:spcBef>
                <a:spcPts val="0"/>
              </a:spcBef>
              <a:spcAft>
                <a:spcPts val="0"/>
              </a:spcAft>
              <a:buClr>
                <a:srgbClr val="2EA4D7"/>
              </a:buClr>
              <a:buSzPts val="1200"/>
              <a:buChar char="﹢"/>
            </a:pPr>
            <a:r>
              <a:rPr lang="en">
                <a:solidFill>
                  <a:srgbClr val="333333"/>
                </a:solidFill>
              </a:rPr>
              <a:t>Brands that offer a niche product or service</a:t>
            </a:r>
            <a:endParaRPr>
              <a:solidFill>
                <a:srgbClr val="333333"/>
              </a:solidFill>
            </a:endParaRPr>
          </a:p>
          <a:p>
            <a:pPr indent="-213359" lvl="0" marL="365760" rtl="0" algn="l">
              <a:spcBef>
                <a:spcPts val="0"/>
              </a:spcBef>
              <a:spcAft>
                <a:spcPts val="0"/>
              </a:spcAft>
              <a:buClr>
                <a:srgbClr val="2EA4D7"/>
              </a:buClr>
              <a:buSzPts val="1200"/>
              <a:buChar char="﹢"/>
            </a:pPr>
            <a:r>
              <a:rPr lang="en">
                <a:solidFill>
                  <a:srgbClr val="333333"/>
                </a:solidFill>
              </a:rPr>
              <a:t>Customers looking to make big ticket purchases or pay a lot for a service (attorneys, appliances, home/auto repair, etc.)</a:t>
            </a:r>
            <a:endParaRPr>
              <a:solidFill>
                <a:srgbClr val="333333"/>
              </a:solidFill>
            </a:endParaRPr>
          </a:p>
          <a:p>
            <a:pPr indent="-213359" lvl="0" marL="365760" rtl="0" algn="l">
              <a:spcBef>
                <a:spcPts val="0"/>
              </a:spcBef>
              <a:spcAft>
                <a:spcPts val="0"/>
              </a:spcAft>
              <a:buClr>
                <a:srgbClr val="2EA4D7"/>
              </a:buClr>
              <a:buSzPts val="1200"/>
              <a:buChar char="﹢"/>
            </a:pPr>
            <a:r>
              <a:rPr lang="en">
                <a:solidFill>
                  <a:srgbClr val="333333"/>
                </a:solidFill>
              </a:rPr>
              <a:t>Special or seasonal events (weddings, funerals, holidays, tourism, etc.)</a:t>
            </a:r>
            <a:endParaRPr>
              <a:solidFill>
                <a:srgbClr val="333333"/>
              </a:solidFill>
            </a:endParaRPr>
          </a:p>
        </p:txBody>
      </p:sp>
      <p:sp>
        <p:nvSpPr>
          <p:cNvPr id="1056" name="Google Shape;1056;p85"/>
          <p:cNvSpPr txBox="1"/>
          <p:nvPr>
            <p:ph type="title"/>
          </p:nvPr>
        </p:nvSpPr>
        <p:spPr>
          <a:xfrm>
            <a:off x="265500" y="445025"/>
            <a:ext cx="377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Paid Search / SEM</a:t>
            </a:r>
            <a:endParaRPr sz="2500">
              <a:solidFill>
                <a:srgbClr val="2E75B5"/>
              </a:solidFill>
              <a:latin typeface="Montserrat Medium"/>
              <a:ea typeface="Montserrat Medium"/>
              <a:cs typeface="Montserrat Medium"/>
              <a:sym typeface="Montserrat Medium"/>
            </a:endParaRPr>
          </a:p>
        </p:txBody>
      </p:sp>
      <p:sp>
        <p:nvSpPr>
          <p:cNvPr id="1057" name="Google Shape;1057;p85"/>
          <p:cNvSpPr txBox="1"/>
          <p:nvPr/>
        </p:nvSpPr>
        <p:spPr>
          <a:xfrm>
            <a:off x="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1" name="Shape 1061"/>
        <p:cNvGrpSpPr/>
        <p:nvPr/>
      </p:nvGrpSpPr>
      <p:grpSpPr>
        <a:xfrm>
          <a:off x="0" y="0"/>
          <a:ext cx="0" cy="0"/>
          <a:chOff x="0" y="0"/>
          <a:chExt cx="0" cy="0"/>
        </a:xfrm>
      </p:grpSpPr>
      <p:sp>
        <p:nvSpPr>
          <p:cNvPr id="1062" name="Google Shape;1062;p86"/>
          <p:cNvSpPr/>
          <p:nvPr/>
        </p:nvSpPr>
        <p:spPr>
          <a:xfrm>
            <a:off x="6318450" y="601475"/>
            <a:ext cx="1513200" cy="25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3" name="Google Shape;1063;p86"/>
          <p:cNvPicPr preferRelativeResize="0"/>
          <p:nvPr/>
        </p:nvPicPr>
        <p:blipFill rotWithShape="1">
          <a:blip r:embed="rId4">
            <a:alphaModFix/>
          </a:blip>
          <a:srcRect b="-6010" l="0" r="0" t="0"/>
          <a:stretch/>
        </p:blipFill>
        <p:spPr>
          <a:xfrm>
            <a:off x="6299275" y="761366"/>
            <a:ext cx="1548550" cy="3393458"/>
          </a:xfrm>
          <a:prstGeom prst="rect">
            <a:avLst/>
          </a:prstGeom>
          <a:noFill/>
          <a:ln>
            <a:noFill/>
          </a:ln>
        </p:spPr>
      </p:pic>
      <p:sp>
        <p:nvSpPr>
          <p:cNvPr id="1064" name="Google Shape;1064;p86"/>
          <p:cNvSpPr txBox="1"/>
          <p:nvPr>
            <p:ph idx="1" type="body"/>
          </p:nvPr>
        </p:nvSpPr>
        <p:spPr>
          <a:xfrm>
            <a:off x="265500" y="1093925"/>
            <a:ext cx="46902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A digital boundary that is placed around a specific physical area.  Consumers that enter the targeted area will receive ads. These ads are not served specifically to our first party audiences</a:t>
            </a:r>
            <a:endParaRPr>
              <a:solidFill>
                <a:srgbClr val="333333"/>
              </a:solidFill>
            </a:endParaRPr>
          </a:p>
          <a:p>
            <a:pPr indent="-213359" lvl="0" marL="365760" rtl="0" algn="l">
              <a:spcBef>
                <a:spcPts val="1600"/>
              </a:spcBef>
              <a:spcAft>
                <a:spcPts val="0"/>
              </a:spcAft>
              <a:buClr>
                <a:srgbClr val="2EA4D7"/>
              </a:buClr>
              <a:buSzPts val="1200"/>
              <a:buChar char="﹢"/>
            </a:pPr>
            <a:r>
              <a:rPr lang="en">
                <a:solidFill>
                  <a:srgbClr val="333333"/>
                </a:solidFill>
              </a:rPr>
              <a:t>Geofences can be as small as 20-meters in size</a:t>
            </a:r>
            <a:endParaRPr>
              <a:solidFill>
                <a:srgbClr val="333333"/>
              </a:solidFill>
            </a:endParaRPr>
          </a:p>
          <a:p>
            <a:pPr indent="-213359" lvl="0" marL="365760" rtl="0" algn="l">
              <a:spcBef>
                <a:spcPts val="0"/>
              </a:spcBef>
              <a:spcAft>
                <a:spcPts val="0"/>
              </a:spcAft>
              <a:buClr>
                <a:srgbClr val="2EA4D7"/>
              </a:buClr>
              <a:buSzPts val="1200"/>
              <a:buChar char="﹢"/>
            </a:pPr>
            <a:r>
              <a:rPr lang="en">
                <a:solidFill>
                  <a:srgbClr val="333333"/>
                </a:solidFill>
              </a:rPr>
              <a:t>Ads are NOT pop-up / immediate ads. Ads may be served after consumers leave the targeted area, up to 30 days later</a:t>
            </a:r>
            <a:endParaRPr>
              <a:solidFill>
                <a:srgbClr val="333333"/>
              </a:solidFill>
            </a:endParaRPr>
          </a:p>
          <a:p>
            <a:pPr indent="-213359" lvl="0" marL="365760" rtl="0" algn="l">
              <a:spcBef>
                <a:spcPts val="0"/>
              </a:spcBef>
              <a:spcAft>
                <a:spcPts val="0"/>
              </a:spcAft>
              <a:buClr>
                <a:srgbClr val="2EA4D7"/>
              </a:buClr>
              <a:buSzPts val="1200"/>
              <a:buChar char="﹢"/>
            </a:pPr>
            <a:r>
              <a:rPr lang="en">
                <a:solidFill>
                  <a:srgbClr val="333333"/>
                </a:solidFill>
              </a:rPr>
              <a:t>Ads could be served on desktop sites, mobile sites, or mobile apps</a:t>
            </a:r>
            <a:endParaRPr>
              <a:solidFill>
                <a:srgbClr val="333333"/>
              </a:solidFill>
            </a:endParaRPr>
          </a:p>
        </p:txBody>
      </p:sp>
      <p:sp>
        <p:nvSpPr>
          <p:cNvPr id="1065" name="Google Shape;1065;p86"/>
          <p:cNvSpPr txBox="1"/>
          <p:nvPr>
            <p:ph type="title"/>
          </p:nvPr>
        </p:nvSpPr>
        <p:spPr>
          <a:xfrm>
            <a:off x="265500" y="445025"/>
            <a:ext cx="377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Geofencing</a:t>
            </a:r>
            <a:endParaRPr sz="2500">
              <a:solidFill>
                <a:srgbClr val="2E75B5"/>
              </a:solidFill>
              <a:latin typeface="Montserrat Medium"/>
              <a:ea typeface="Montserrat Medium"/>
              <a:cs typeface="Montserrat Medium"/>
              <a:sym typeface="Montserrat Medium"/>
            </a:endParaRPr>
          </a:p>
        </p:txBody>
      </p:sp>
      <p:pic>
        <p:nvPicPr>
          <p:cNvPr id="1066" name="Google Shape;1066;p86"/>
          <p:cNvPicPr preferRelativeResize="0"/>
          <p:nvPr/>
        </p:nvPicPr>
        <p:blipFill rotWithShape="1">
          <a:blip r:embed="rId5">
            <a:alphaModFix/>
          </a:blip>
          <a:srcRect b="1516" l="11917" r="10394" t="0"/>
          <a:stretch/>
        </p:blipFill>
        <p:spPr>
          <a:xfrm>
            <a:off x="6150150" y="521227"/>
            <a:ext cx="1860374" cy="3502548"/>
          </a:xfrm>
          <a:prstGeom prst="rect">
            <a:avLst/>
          </a:prstGeom>
          <a:noFill/>
          <a:ln>
            <a:noFill/>
          </a:ln>
        </p:spPr>
      </p:pic>
      <p:pic>
        <p:nvPicPr>
          <p:cNvPr id="1067" name="Google Shape;1067;p86"/>
          <p:cNvPicPr preferRelativeResize="0"/>
          <p:nvPr/>
        </p:nvPicPr>
        <p:blipFill rotWithShape="1">
          <a:blip r:embed="rId6">
            <a:alphaModFix/>
          </a:blip>
          <a:srcRect b="7238" l="0" r="1497" t="83486"/>
          <a:stretch/>
        </p:blipFill>
        <p:spPr>
          <a:xfrm>
            <a:off x="6306062" y="3491762"/>
            <a:ext cx="1548550" cy="259934"/>
          </a:xfrm>
          <a:prstGeom prst="rect">
            <a:avLst/>
          </a:prstGeom>
          <a:noFill/>
          <a:ln>
            <a:noFill/>
          </a:ln>
        </p:spPr>
      </p:pic>
      <p:grpSp>
        <p:nvGrpSpPr>
          <p:cNvPr id="1068" name="Google Shape;1068;p86"/>
          <p:cNvGrpSpPr/>
          <p:nvPr/>
        </p:nvGrpSpPr>
        <p:grpSpPr>
          <a:xfrm>
            <a:off x="895525" y="3621725"/>
            <a:ext cx="5410512" cy="867288"/>
            <a:chOff x="895525" y="3621725"/>
            <a:chExt cx="5410512" cy="867288"/>
          </a:xfrm>
        </p:grpSpPr>
        <p:sp>
          <p:nvSpPr>
            <p:cNvPr id="1069" name="Google Shape;1069;p86"/>
            <p:cNvSpPr txBox="1"/>
            <p:nvPr/>
          </p:nvSpPr>
          <p:spPr>
            <a:xfrm>
              <a:off x="895525" y="3814313"/>
              <a:ext cx="3724200" cy="674700"/>
            </a:xfrm>
            <a:prstGeom prst="rect">
              <a:avLst/>
            </a:prstGeom>
            <a:noFill/>
            <a:ln cap="flat" cmpd="sng" w="2857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383F6"/>
                </a:buClr>
                <a:buSzPts val="1800"/>
                <a:buFont typeface="Calibri"/>
                <a:buNone/>
              </a:pPr>
              <a:r>
                <a:rPr lang="en" sz="1100">
                  <a:solidFill>
                    <a:srgbClr val="2EA4D7"/>
                  </a:solidFill>
                  <a:latin typeface="Open Sans Light"/>
                  <a:ea typeface="Open Sans Light"/>
                  <a:cs typeface="Open Sans Light"/>
                  <a:sym typeface="Open Sans Light"/>
                </a:rPr>
                <a:t>I recently shopped at a grocery store and how I’m seeing an ad within an app promoting a competing grocery store chain</a:t>
              </a:r>
              <a:endParaRPr sz="1100">
                <a:solidFill>
                  <a:srgbClr val="2EA4D7"/>
                </a:solidFill>
                <a:latin typeface="Open Sans Light"/>
                <a:ea typeface="Open Sans Light"/>
                <a:cs typeface="Open Sans Light"/>
                <a:sym typeface="Open Sans Light"/>
              </a:endParaRPr>
            </a:p>
          </p:txBody>
        </p:sp>
        <p:cxnSp>
          <p:nvCxnSpPr>
            <p:cNvPr id="1070" name="Google Shape;1070;p86"/>
            <p:cNvCxnSpPr>
              <a:endCxn id="1071" idx="1"/>
            </p:cNvCxnSpPr>
            <p:nvPr/>
          </p:nvCxnSpPr>
          <p:spPr>
            <a:xfrm flipH="1" rot="10800000">
              <a:off x="4619738" y="3621725"/>
              <a:ext cx="1686300" cy="607500"/>
            </a:xfrm>
            <a:prstGeom prst="straightConnector1">
              <a:avLst/>
            </a:prstGeom>
            <a:noFill/>
            <a:ln cap="flat" cmpd="sng" w="28575">
              <a:solidFill>
                <a:srgbClr val="2EA4D7"/>
              </a:solidFill>
              <a:prstDash val="solid"/>
              <a:round/>
              <a:headEnd len="sm" w="sm" type="none"/>
              <a:tailEnd len="med" w="med" type="oval"/>
            </a:ln>
          </p:spPr>
        </p:cxnSp>
      </p:grpSp>
      <p:sp>
        <p:nvSpPr>
          <p:cNvPr id="1072" name="Google Shape;1072;p86"/>
          <p:cNvSpPr/>
          <p:nvPr/>
        </p:nvSpPr>
        <p:spPr>
          <a:xfrm>
            <a:off x="6261188" y="3427625"/>
            <a:ext cx="1638300" cy="3882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073" name="Google Shape;1073;p86"/>
          <p:cNvSpPr txBox="1"/>
          <p:nvPr/>
        </p:nvSpPr>
        <p:spPr>
          <a:xfrm>
            <a:off x="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7" name="Shape 1077"/>
        <p:cNvGrpSpPr/>
        <p:nvPr/>
      </p:nvGrpSpPr>
      <p:grpSpPr>
        <a:xfrm>
          <a:off x="0" y="0"/>
          <a:ext cx="0" cy="0"/>
          <a:chOff x="0" y="0"/>
          <a:chExt cx="0" cy="0"/>
        </a:xfrm>
      </p:grpSpPr>
      <p:pic>
        <p:nvPicPr>
          <p:cNvPr id="1078" name="Google Shape;1078;p87"/>
          <p:cNvPicPr preferRelativeResize="0"/>
          <p:nvPr/>
        </p:nvPicPr>
        <p:blipFill>
          <a:blip r:embed="rId4">
            <a:alphaModFix/>
          </a:blip>
          <a:stretch>
            <a:fillRect/>
          </a:stretch>
        </p:blipFill>
        <p:spPr>
          <a:xfrm>
            <a:off x="324787" y="205325"/>
            <a:ext cx="3550625" cy="4032801"/>
          </a:xfrm>
          <a:prstGeom prst="rect">
            <a:avLst/>
          </a:prstGeom>
          <a:noFill/>
          <a:ln>
            <a:noFill/>
          </a:ln>
        </p:spPr>
      </p:pic>
      <p:sp>
        <p:nvSpPr>
          <p:cNvPr id="1079" name="Google Shape;1079;p87"/>
          <p:cNvSpPr txBox="1"/>
          <p:nvPr>
            <p:ph idx="1" type="body"/>
          </p:nvPr>
        </p:nvSpPr>
        <p:spPr>
          <a:xfrm>
            <a:off x="781500" y="1990875"/>
            <a:ext cx="7581000" cy="1351800"/>
          </a:xfrm>
          <a:prstGeom prst="rect">
            <a:avLst/>
          </a:prstGeom>
        </p:spPr>
        <p:txBody>
          <a:bodyPr anchorCtr="0" anchor="t" bIns="91425" lIns="91425" spcFirstLastPara="1" rIns="91425" wrap="square" tIns="91425">
            <a:noAutofit/>
          </a:bodyPr>
          <a:lstStyle/>
          <a:p>
            <a:pPr indent="0" lvl="0" marL="0" marR="182880" rtl="0" algn="l">
              <a:lnSpc>
                <a:spcPct val="115000"/>
              </a:lnSpc>
              <a:spcBef>
                <a:spcPts val="0"/>
              </a:spcBef>
              <a:spcAft>
                <a:spcPts val="0"/>
              </a:spcAft>
              <a:buClr>
                <a:schemeClr val="dk1"/>
              </a:buClr>
              <a:buSzPts val="1100"/>
              <a:buFont typeface="Arial"/>
              <a:buNone/>
            </a:pPr>
            <a:r>
              <a:rPr lang="en" sz="1300">
                <a:solidFill>
                  <a:schemeClr val="dk1"/>
                </a:solidFill>
              </a:rPr>
              <a:t>All of our data is permission-based, ethically-sourced and CCPA and GDPR compliant. The California Consumer Privacy Act (CCPA) is a consumer privacy law that went into effect on January 1, 2020 that enhances privacy rights for California residents.</a:t>
            </a:r>
            <a:endParaRPr sz="1300">
              <a:solidFill>
                <a:schemeClr val="dk1"/>
              </a:solidFill>
            </a:endParaRPr>
          </a:p>
          <a:p>
            <a:pPr indent="0" lvl="0" marL="0" marR="182880" rtl="0" algn="l">
              <a:lnSpc>
                <a:spcPct val="115000"/>
              </a:lnSpc>
              <a:spcBef>
                <a:spcPts val="1600"/>
              </a:spcBef>
              <a:spcAft>
                <a:spcPts val="0"/>
              </a:spcAft>
              <a:buClr>
                <a:schemeClr val="dk1"/>
              </a:buClr>
              <a:buSzPts val="1100"/>
              <a:buFont typeface="Arial"/>
              <a:buNone/>
            </a:pPr>
            <a:r>
              <a:rPr lang="en" sz="1300">
                <a:solidFill>
                  <a:schemeClr val="dk1"/>
                </a:solidFill>
              </a:rPr>
              <a:t>The CCPA requires additional actions by companies to protect consumers' rights including:</a:t>
            </a:r>
            <a:endParaRPr sz="1300">
              <a:solidFill>
                <a:schemeClr val="dk1"/>
              </a:solidFill>
            </a:endParaRPr>
          </a:p>
          <a:p>
            <a:pPr indent="-311150" lvl="0" marL="457200" marR="182880" rtl="0" algn="l">
              <a:lnSpc>
                <a:spcPct val="115000"/>
              </a:lnSpc>
              <a:spcBef>
                <a:spcPts val="1600"/>
              </a:spcBef>
              <a:spcAft>
                <a:spcPts val="0"/>
              </a:spcAft>
              <a:buClr>
                <a:srgbClr val="2482F4"/>
              </a:buClr>
              <a:buSzPts val="1300"/>
              <a:buChar char="﹢"/>
            </a:pPr>
            <a:r>
              <a:rPr lang="en" sz="1300">
                <a:solidFill>
                  <a:schemeClr val="dk1"/>
                </a:solidFill>
              </a:rPr>
              <a:t>the right to opt-out of data collection</a:t>
            </a:r>
            <a:endParaRPr sz="1300">
              <a:solidFill>
                <a:schemeClr val="dk1"/>
              </a:solidFill>
            </a:endParaRPr>
          </a:p>
          <a:p>
            <a:pPr indent="-311150" lvl="0" marL="457200" marR="182880" rtl="0" algn="l">
              <a:lnSpc>
                <a:spcPct val="115000"/>
              </a:lnSpc>
              <a:spcBef>
                <a:spcPts val="1600"/>
              </a:spcBef>
              <a:spcAft>
                <a:spcPts val="0"/>
              </a:spcAft>
              <a:buClr>
                <a:srgbClr val="2482F4"/>
              </a:buClr>
              <a:buSzPts val="1300"/>
              <a:buChar char="﹢"/>
            </a:pPr>
            <a:r>
              <a:rPr lang="en" sz="1300">
                <a:solidFill>
                  <a:schemeClr val="dk1"/>
                </a:solidFill>
              </a:rPr>
              <a:t>the right to know what personal information businesses collect about them </a:t>
            </a:r>
            <a:endParaRPr sz="1300">
              <a:solidFill>
                <a:schemeClr val="dk1"/>
              </a:solidFill>
            </a:endParaRPr>
          </a:p>
          <a:p>
            <a:pPr indent="-311150" lvl="0" marL="457200" marR="182880" rtl="0" algn="l">
              <a:lnSpc>
                <a:spcPct val="115000"/>
              </a:lnSpc>
              <a:spcBef>
                <a:spcPts val="1600"/>
              </a:spcBef>
              <a:spcAft>
                <a:spcPts val="1600"/>
              </a:spcAft>
              <a:buClr>
                <a:srgbClr val="2482F4"/>
              </a:buClr>
              <a:buSzPts val="1300"/>
              <a:buChar char="﹢"/>
            </a:pPr>
            <a:r>
              <a:rPr lang="en" sz="1300">
                <a:solidFill>
                  <a:schemeClr val="dk1"/>
                </a:solidFill>
              </a:rPr>
              <a:t>the right to have their information deleted from a company's database</a:t>
            </a:r>
            <a:endParaRPr sz="1300">
              <a:solidFill>
                <a:schemeClr val="dk1"/>
              </a:solidFill>
            </a:endParaRPr>
          </a:p>
        </p:txBody>
      </p:sp>
      <p:sp>
        <p:nvSpPr>
          <p:cNvPr id="1080" name="Google Shape;1080;p87"/>
          <p:cNvSpPr txBox="1"/>
          <p:nvPr>
            <p:ph type="title"/>
          </p:nvPr>
        </p:nvSpPr>
        <p:spPr>
          <a:xfrm>
            <a:off x="726450" y="1375325"/>
            <a:ext cx="7581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solidFill>
                  <a:srgbClr val="2E75B5"/>
                </a:solidFill>
              </a:rPr>
              <a:t>The California Consumer Privacy Act (CCPA)</a:t>
            </a:r>
            <a:endParaRPr sz="2500">
              <a:solidFill>
                <a:srgbClr val="2E75B5"/>
              </a:solidFill>
            </a:endParaRPr>
          </a:p>
        </p:txBody>
      </p:sp>
      <p:pic>
        <p:nvPicPr>
          <p:cNvPr id="1081" name="Google Shape;1081;p87"/>
          <p:cNvPicPr preferRelativeResize="0"/>
          <p:nvPr/>
        </p:nvPicPr>
        <p:blipFill>
          <a:blip r:embed="rId5">
            <a:alphaModFix/>
          </a:blip>
          <a:stretch>
            <a:fillRect/>
          </a:stretch>
        </p:blipFill>
        <p:spPr>
          <a:xfrm>
            <a:off x="1397809" y="454986"/>
            <a:ext cx="1353502" cy="572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52"/>
          <p:cNvSpPr txBox="1"/>
          <p:nvPr>
            <p:ph idx="4294967295" type="title"/>
          </p:nvPr>
        </p:nvSpPr>
        <p:spPr>
          <a:xfrm>
            <a:off x="263378" y="323871"/>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2E75B5"/>
                </a:solidFill>
                <a:latin typeface="Montserrat"/>
                <a:ea typeface="Montserrat"/>
                <a:cs typeface="Montserrat"/>
                <a:sym typeface="Montserrat"/>
              </a:rPr>
              <a:t>Benefits of Partnering with </a:t>
            </a:r>
            <a:endParaRPr b="1" sz="2500">
              <a:solidFill>
                <a:srgbClr val="2E75B5"/>
              </a:solidFill>
              <a:latin typeface="Montserrat"/>
              <a:ea typeface="Montserrat"/>
              <a:cs typeface="Montserrat"/>
              <a:sym typeface="Montserrat"/>
            </a:endParaRPr>
          </a:p>
        </p:txBody>
      </p:sp>
      <p:graphicFrame>
        <p:nvGraphicFramePr>
          <p:cNvPr id="267" name="Google Shape;267;p52"/>
          <p:cNvGraphicFramePr/>
          <p:nvPr/>
        </p:nvGraphicFramePr>
        <p:xfrm>
          <a:off x="311700" y="1175175"/>
          <a:ext cx="3000000" cy="3000000"/>
        </p:xfrm>
        <a:graphic>
          <a:graphicData uri="http://schemas.openxmlformats.org/drawingml/2006/table">
            <a:tbl>
              <a:tblPr>
                <a:noFill/>
                <a:tableStyleId>{CA9FE370-B37D-4F07-BA1D-1BACD0108170}</a:tableStyleId>
              </a:tblPr>
              <a:tblGrid>
                <a:gridCol w="1835050"/>
                <a:gridCol w="1839250"/>
                <a:gridCol w="2450150"/>
                <a:gridCol w="2396150"/>
              </a:tblGrid>
              <a:tr h="2122800">
                <a:tc>
                  <a:txBody>
                    <a:bodyPr/>
                    <a:lstStyle/>
                    <a:p>
                      <a:pPr indent="0" lvl="0" marL="0" rtl="0" algn="l">
                        <a:spcBef>
                          <a:spcPts val="0"/>
                        </a:spcBef>
                        <a:spcAft>
                          <a:spcPts val="0"/>
                        </a:spcAft>
                        <a:buClr>
                          <a:schemeClr val="dk1"/>
                        </a:buClr>
                        <a:buSzPts val="1100"/>
                        <a:buFont typeface="Arial"/>
                        <a:buNone/>
                      </a:pPr>
                      <a:r>
                        <a:rPr b="1" lang="en" sz="1100">
                          <a:solidFill>
                            <a:srgbClr val="2EA4D7"/>
                          </a:solidFill>
                          <a:latin typeface="Montserrat"/>
                          <a:ea typeface="Montserrat"/>
                          <a:cs typeface="Montserrat"/>
                          <a:sym typeface="Montserrat"/>
                        </a:rPr>
                        <a:t>Ethically-Sourced, High Quality Data</a:t>
                      </a:r>
                      <a:endParaRPr sz="1100">
                        <a:solidFill>
                          <a:srgbClr val="2EA4D7"/>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t/>
                      </a:r>
                      <a:endParaRPr sz="1000">
                        <a:solidFill>
                          <a:srgbClr val="2482F4"/>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000">
                          <a:solidFill>
                            <a:srgbClr val="333333"/>
                          </a:solidFill>
                          <a:latin typeface="Open Sans Light"/>
                          <a:ea typeface="Open Sans Light"/>
                          <a:cs typeface="Open Sans Light"/>
                          <a:sym typeface="Open Sans Light"/>
                        </a:rPr>
                        <a:t>Our data is 100% permission-based, opt-in and CCPA, GDPR &amp; CAN-SPAM compliant.</a:t>
                      </a:r>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1100">
                          <a:solidFill>
                            <a:srgbClr val="2EA4D7"/>
                          </a:solidFill>
                          <a:latin typeface="Montserrat"/>
                          <a:ea typeface="Montserrat"/>
                          <a:cs typeface="Montserrat"/>
                          <a:sym typeface="Montserrat"/>
                        </a:rPr>
                        <a:t>Stable and Cookie-Proof</a:t>
                      </a:r>
                      <a:endParaRPr b="1" sz="1100">
                        <a:solidFill>
                          <a:srgbClr val="2EA4D7"/>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000">
                        <a:solidFill>
                          <a:srgbClr val="2482F4"/>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000">
                          <a:solidFill>
                            <a:srgbClr val="333333"/>
                          </a:solidFill>
                          <a:latin typeface="Open Sans Light"/>
                          <a:ea typeface="Open Sans Light"/>
                          <a:cs typeface="Open Sans Light"/>
                          <a:sym typeface="Open Sans Light"/>
                        </a:rPr>
                        <a:t>Because we are a permissioned-based PII data provider, we are immune to industry changes such as browsers' phasing out of cookies and ongoing attempts of walled gardens to control user privacy.</a:t>
                      </a:r>
                      <a:endParaRPr b="1" sz="1000">
                        <a:solidFill>
                          <a:srgbClr val="2482F4"/>
                        </a:solidFill>
                        <a:latin typeface="Montserrat"/>
                        <a:ea typeface="Montserrat"/>
                        <a:cs typeface="Montserrat"/>
                        <a:sym typeface="Montserrat"/>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1100">
                          <a:solidFill>
                            <a:srgbClr val="2EA4D7"/>
                          </a:solidFill>
                          <a:latin typeface="Montserrat"/>
                          <a:ea typeface="Montserrat"/>
                          <a:cs typeface="Montserrat"/>
                          <a:sym typeface="Montserrat"/>
                        </a:rPr>
                        <a:t>Futureproof Product Innovation</a:t>
                      </a:r>
                      <a:endParaRPr b="1" sz="1000">
                        <a:solidFill>
                          <a:srgbClr val="2EA4D7"/>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000">
                        <a:solidFill>
                          <a:srgbClr val="2482F4"/>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000">
                          <a:solidFill>
                            <a:srgbClr val="333333"/>
                          </a:solidFill>
                          <a:latin typeface="Open Sans Light"/>
                          <a:ea typeface="Open Sans Light"/>
                          <a:cs typeface="Open Sans Light"/>
                          <a:sym typeface="Open Sans Light"/>
                        </a:rPr>
                        <a:t>Our proprietary solutions such as</a:t>
                      </a:r>
                      <a:r>
                        <a:rPr b="1" lang="en" sz="1000">
                          <a:solidFill>
                            <a:srgbClr val="333333"/>
                          </a:solidFill>
                          <a:latin typeface="Open Sans"/>
                          <a:ea typeface="Open Sans"/>
                          <a:cs typeface="Open Sans"/>
                          <a:sym typeface="Open Sans"/>
                        </a:rPr>
                        <a:t> </a:t>
                      </a:r>
                      <a:r>
                        <a:rPr lang="en" sz="1000">
                          <a:solidFill>
                            <a:srgbClr val="333333"/>
                          </a:solidFill>
                          <a:latin typeface="Open Sans SemiBold"/>
                          <a:ea typeface="Open Sans SemiBold"/>
                          <a:cs typeface="Open Sans SemiBold"/>
                          <a:sym typeface="Open Sans SemiBold"/>
                        </a:rPr>
                        <a:t>Email People and B2P data</a:t>
                      </a:r>
                      <a:r>
                        <a:rPr lang="en" sz="1000">
                          <a:solidFill>
                            <a:srgbClr val="333333"/>
                          </a:solidFill>
                          <a:latin typeface="Open Sans Light"/>
                          <a:ea typeface="Open Sans Light"/>
                          <a:cs typeface="Open Sans Light"/>
                          <a:sym typeface="Open Sans Light"/>
                        </a:rPr>
                        <a:t> adapt to marketplace shifts and meet marketers' needs in today's rapidly evolving digital environment. We are a completely multichannel media provider and can activate all media types including CTV, OTT, and other expanding media marketplaces.</a:t>
                      </a:r>
                      <a:endParaRPr b="1" sz="1000">
                        <a:solidFill>
                          <a:srgbClr val="2482F4"/>
                        </a:solidFill>
                        <a:latin typeface="Montserrat"/>
                        <a:ea typeface="Montserrat"/>
                        <a:cs typeface="Montserrat"/>
                        <a:sym typeface="Montserrat"/>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1100">
                          <a:solidFill>
                            <a:srgbClr val="2EA4D7"/>
                          </a:solidFill>
                          <a:latin typeface="Montserrat"/>
                          <a:ea typeface="Montserrat"/>
                          <a:cs typeface="Montserrat"/>
                          <a:sym typeface="Montserrat"/>
                        </a:rPr>
                        <a:t>Better Performance</a:t>
                      </a:r>
                      <a:endParaRPr b="1" sz="1100">
                        <a:solidFill>
                          <a:srgbClr val="2EA4D7"/>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br>
                        <a:rPr b="1" lang="en" sz="1000">
                          <a:solidFill>
                            <a:srgbClr val="2482F4"/>
                          </a:solidFill>
                          <a:latin typeface="Montserrat"/>
                          <a:ea typeface="Montserrat"/>
                          <a:cs typeface="Montserrat"/>
                          <a:sym typeface="Montserrat"/>
                        </a:rPr>
                      </a:br>
                      <a:endParaRPr b="1" sz="1000">
                        <a:solidFill>
                          <a:srgbClr val="2482F4"/>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000">
                          <a:solidFill>
                            <a:srgbClr val="333333"/>
                          </a:solidFill>
                          <a:latin typeface="Open Sans Light"/>
                          <a:ea typeface="Open Sans Light"/>
                          <a:cs typeface="Open Sans Light"/>
                          <a:sym typeface="Open Sans Light"/>
                        </a:rPr>
                        <a:t>Our unique ability to link an individual's various digital and real-world data points delivers real results for your business, enabling you to operate your campaigns efficiently and ensures that your ad dollars aren't going to waste.</a:t>
                      </a:r>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1156450">
                <a:tc gridSpan="2">
                  <a:txBody>
                    <a:bodyPr/>
                    <a:lstStyle/>
                    <a:p>
                      <a:pPr indent="0" lvl="0" marL="0" rtl="0" algn="l">
                        <a:spcBef>
                          <a:spcPts val="0"/>
                        </a:spcBef>
                        <a:spcAft>
                          <a:spcPts val="0"/>
                        </a:spcAft>
                        <a:buNone/>
                      </a:pPr>
                      <a:r>
                        <a:rPr b="1" lang="en" sz="1100">
                          <a:solidFill>
                            <a:srgbClr val="2EA4D7"/>
                          </a:solidFill>
                          <a:latin typeface="Montserrat"/>
                          <a:ea typeface="Montserrat"/>
                          <a:cs typeface="Montserrat"/>
                          <a:sym typeface="Montserrat"/>
                        </a:rPr>
                        <a:t>Flexible and Adaptable</a:t>
                      </a:r>
                      <a:endParaRPr b="1" sz="1100">
                        <a:solidFill>
                          <a:srgbClr val="2EA4D7"/>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2482F4"/>
                        </a:solidFill>
                        <a:latin typeface="Montserrat"/>
                        <a:ea typeface="Montserrat"/>
                        <a:cs typeface="Montserrat"/>
                        <a:sym typeface="Montserrat"/>
                      </a:endParaRPr>
                    </a:p>
                    <a:p>
                      <a:pPr indent="0" lvl="0" marL="0" rtl="0" algn="l">
                        <a:spcBef>
                          <a:spcPts val="0"/>
                        </a:spcBef>
                        <a:spcAft>
                          <a:spcPts val="0"/>
                        </a:spcAft>
                        <a:buNone/>
                      </a:pPr>
                      <a:r>
                        <a:rPr lang="en" sz="1000">
                          <a:solidFill>
                            <a:srgbClr val="333333"/>
                          </a:solidFill>
                          <a:latin typeface="Open Sans Light"/>
                          <a:ea typeface="Open Sans Light"/>
                          <a:cs typeface="Open Sans Light"/>
                          <a:sym typeface="Open Sans Light"/>
                        </a:rPr>
                        <a:t>Start by building your audience using our proprietary custom audience builder. Then, we can deliver media to your audience on your behalf, or enrich and give you back your data so you can run the media on your own.</a:t>
                      </a:r>
                      <a:endParaRPr/>
                    </a:p>
                  </a:txBody>
                  <a:tcPr marT="91425" marB="91425" marR="18287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1100">
                          <a:solidFill>
                            <a:srgbClr val="2EA4D7"/>
                          </a:solidFill>
                          <a:latin typeface="Montserrat"/>
                          <a:ea typeface="Montserrat"/>
                          <a:cs typeface="Montserrat"/>
                          <a:sym typeface="Montserrat"/>
                        </a:rPr>
                        <a:t>Real Results and Attribution</a:t>
                      </a:r>
                      <a:endParaRPr b="1" sz="1100">
                        <a:solidFill>
                          <a:srgbClr val="2EA4D7"/>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2482F4"/>
                        </a:solidFill>
                        <a:latin typeface="Montserrat"/>
                        <a:ea typeface="Montserrat"/>
                        <a:cs typeface="Montserrat"/>
                        <a:sym typeface="Montserrat"/>
                      </a:endParaRPr>
                    </a:p>
                    <a:p>
                      <a:pPr indent="0" lvl="0" marL="0" rtl="0" algn="l">
                        <a:spcBef>
                          <a:spcPts val="0"/>
                        </a:spcBef>
                        <a:spcAft>
                          <a:spcPts val="0"/>
                        </a:spcAft>
                        <a:buNone/>
                      </a:pPr>
                      <a:r>
                        <a:rPr lang="en" sz="1000">
                          <a:solidFill>
                            <a:srgbClr val="333333"/>
                          </a:solidFill>
                          <a:latin typeface="Open Sans Light"/>
                          <a:ea typeface="Open Sans Light"/>
                          <a:cs typeface="Open Sans Light"/>
                          <a:sym typeface="Open Sans Light"/>
                        </a:rPr>
                        <a:t>We start with a comprehensive audience of real people so we're able to accurately show you who's engaging with your messages, buying your products and visiting your stores, increasing the return on your marketing investment.</a:t>
                      </a:r>
                      <a:endParaRPr/>
                    </a:p>
                  </a:txBody>
                  <a:tcPr marT="91425" marB="91425" marR="18287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r>
            </a:tbl>
          </a:graphicData>
        </a:graphic>
      </p:graphicFrame>
      <p:sp>
        <p:nvSpPr>
          <p:cNvPr id="268" name="Google Shape;268;p52"/>
          <p:cNvSpPr txBox="1"/>
          <p:nvPr>
            <p:ph idx="12" type="sldNum"/>
          </p:nvPr>
        </p:nvSpPr>
        <p:spPr>
          <a:xfrm>
            <a:off x="85486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sz="700">
                <a:solidFill>
                  <a:schemeClr val="lt1"/>
                </a:solidFill>
              </a:rPr>
              <a:t>‹#›</a:t>
            </a:fld>
            <a:endParaRPr sz="700">
              <a:solidFill>
                <a:schemeClr val="lt1"/>
              </a:solidFill>
            </a:endParaRPr>
          </a:p>
        </p:txBody>
      </p:sp>
      <p:pic>
        <p:nvPicPr>
          <p:cNvPr descr="A picture containing text, sign, outdoor&#10;&#10;Description automatically generated" id="269" name="Google Shape;269;p52"/>
          <p:cNvPicPr preferRelativeResize="0"/>
          <p:nvPr/>
        </p:nvPicPr>
        <p:blipFill rotWithShape="1">
          <a:blip r:embed="rId3">
            <a:alphaModFix/>
          </a:blip>
          <a:srcRect b="0" l="0" r="0" t="24477"/>
          <a:stretch/>
        </p:blipFill>
        <p:spPr>
          <a:xfrm>
            <a:off x="4974637" y="433052"/>
            <a:ext cx="2175714" cy="423350"/>
          </a:xfrm>
          <a:prstGeom prst="rect">
            <a:avLst/>
          </a:prstGeom>
          <a:noFill/>
          <a:ln>
            <a:noFill/>
          </a:ln>
        </p:spPr>
      </p:pic>
      <p:pic>
        <p:nvPicPr>
          <p:cNvPr id="270" name="Google Shape;270;p52"/>
          <p:cNvPicPr preferRelativeResize="0"/>
          <p:nvPr/>
        </p:nvPicPr>
        <p:blipFill rotWithShape="1">
          <a:blip r:embed="rId4">
            <a:alphaModFix/>
          </a:blip>
          <a:srcRect b="0" l="0" r="0" t="0"/>
          <a:stretch/>
        </p:blipFill>
        <p:spPr>
          <a:xfrm>
            <a:off x="0" y="4610835"/>
            <a:ext cx="9143998" cy="578716"/>
          </a:xfrm>
          <a:prstGeom prst="rect">
            <a:avLst/>
          </a:prstGeom>
          <a:noFill/>
          <a:ln>
            <a:noFill/>
          </a:ln>
        </p:spPr>
      </p:pic>
      <p:sp>
        <p:nvSpPr>
          <p:cNvPr id="271" name="Google Shape;271;p52"/>
          <p:cNvSpPr/>
          <p:nvPr/>
        </p:nvSpPr>
        <p:spPr>
          <a:xfrm>
            <a:off x="-1" y="4594756"/>
            <a:ext cx="3361200" cy="578700"/>
          </a:xfrm>
          <a:prstGeom prst="rect">
            <a:avLst/>
          </a:prstGeom>
          <a:gradFill>
            <a:gsLst>
              <a:gs pos="0">
                <a:srgbClr val="000000"/>
              </a:gs>
              <a:gs pos="49000">
                <a:srgbClr val="000000">
                  <a:alpha val="41960"/>
                </a:srgbClr>
              </a:gs>
              <a:gs pos="82000">
                <a:srgbClr val="000000">
                  <a:alpha val="0"/>
                </a:srgbClr>
              </a:gs>
              <a:gs pos="100000">
                <a:srgbClr val="000000">
                  <a:alpha val="0"/>
                </a:srgbClr>
              </a:gs>
            </a:gsLst>
            <a:lin ang="239989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72" name="Google Shape;272;p52"/>
          <p:cNvPicPr preferRelativeResize="0"/>
          <p:nvPr/>
        </p:nvPicPr>
        <p:blipFill rotWithShape="1">
          <a:blip r:embed="rId5">
            <a:alphaModFix/>
          </a:blip>
          <a:srcRect b="0" l="0" r="0" t="0"/>
          <a:stretch/>
        </p:blipFill>
        <p:spPr>
          <a:xfrm>
            <a:off x="197284" y="4664365"/>
            <a:ext cx="1250515" cy="452773"/>
          </a:xfrm>
          <a:prstGeom prst="rect">
            <a:avLst/>
          </a:prstGeom>
          <a:noFill/>
          <a:ln>
            <a:noFill/>
          </a:ln>
        </p:spPr>
      </p:pic>
      <p:sp>
        <p:nvSpPr>
          <p:cNvPr id="273" name="Google Shape;273;p52"/>
          <p:cNvSpPr txBox="1"/>
          <p:nvPr/>
        </p:nvSpPr>
        <p:spPr>
          <a:xfrm>
            <a:off x="8576733" y="47096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
        <p:nvSpPr>
          <p:cNvPr id="274" name="Google Shape;274;p52"/>
          <p:cNvSpPr/>
          <p:nvPr/>
        </p:nvSpPr>
        <p:spPr>
          <a:xfrm>
            <a:off x="6143018" y="4552209"/>
            <a:ext cx="2321544" cy="637342"/>
          </a:xfrm>
          <a:prstGeom prst="flowChartInputOutput">
            <a:avLst/>
          </a:prstGeom>
          <a:solidFill>
            <a:srgbClr val="4472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picture containing text, clipart&#10;&#10;Description automatically generated" id="275" name="Google Shape;275;p52"/>
          <p:cNvPicPr preferRelativeResize="0"/>
          <p:nvPr/>
        </p:nvPicPr>
        <p:blipFill rotWithShape="1">
          <a:blip r:embed="rId6">
            <a:alphaModFix/>
          </a:blip>
          <a:srcRect b="0" l="0" r="0" t="0"/>
          <a:stretch/>
        </p:blipFill>
        <p:spPr>
          <a:xfrm>
            <a:off x="6503754" y="4693052"/>
            <a:ext cx="1600072" cy="39256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5" name="Shape 1085"/>
        <p:cNvGrpSpPr/>
        <p:nvPr/>
      </p:nvGrpSpPr>
      <p:grpSpPr>
        <a:xfrm>
          <a:off x="0" y="0"/>
          <a:ext cx="0" cy="0"/>
          <a:chOff x="0" y="0"/>
          <a:chExt cx="0" cy="0"/>
        </a:xfrm>
      </p:grpSpPr>
      <p:sp>
        <p:nvSpPr>
          <p:cNvPr id="1086" name="Google Shape;1086;p88"/>
          <p:cNvSpPr txBox="1"/>
          <p:nvPr>
            <p:ph idx="1" type="body"/>
          </p:nvPr>
        </p:nvSpPr>
        <p:spPr>
          <a:xfrm>
            <a:off x="494100" y="1310200"/>
            <a:ext cx="4401600" cy="3211500"/>
          </a:xfrm>
          <a:prstGeom prst="rect">
            <a:avLst/>
          </a:prstGeom>
        </p:spPr>
        <p:txBody>
          <a:bodyPr anchorCtr="0" anchor="t" bIns="91425" lIns="91425" spcFirstLastPara="1" rIns="91425" wrap="square" tIns="91425">
            <a:noAutofit/>
          </a:bodyPr>
          <a:lstStyle/>
          <a:p>
            <a:pPr indent="0" lvl="0" marL="0" marR="182880" rtl="0" algn="l">
              <a:lnSpc>
                <a:spcPct val="115000"/>
              </a:lnSpc>
              <a:spcBef>
                <a:spcPts val="0"/>
              </a:spcBef>
              <a:spcAft>
                <a:spcPts val="0"/>
              </a:spcAft>
              <a:buClr>
                <a:schemeClr val="dk1"/>
              </a:buClr>
              <a:buSzPts val="1100"/>
              <a:buFont typeface="Arial"/>
              <a:buNone/>
            </a:pPr>
            <a:r>
              <a:rPr lang="en" sz="1100">
                <a:solidFill>
                  <a:schemeClr val="dk1"/>
                </a:solidFill>
              </a:rPr>
              <a:t>All of our data is permission-based, ethically-sourced and CCPA and GDPR compliant. Consumers choose to opt in and can opt out at any time.</a:t>
            </a:r>
            <a:endParaRPr sz="1100">
              <a:solidFill>
                <a:schemeClr val="dk1"/>
              </a:solidFill>
            </a:endParaRPr>
          </a:p>
          <a:p>
            <a:pPr indent="0" lvl="0" marL="0" marR="182880" rtl="0" algn="l">
              <a:lnSpc>
                <a:spcPct val="115000"/>
              </a:lnSpc>
              <a:spcBef>
                <a:spcPts val="1600"/>
              </a:spcBef>
              <a:spcAft>
                <a:spcPts val="0"/>
              </a:spcAft>
              <a:buNone/>
            </a:pPr>
            <a:r>
              <a:rPr lang="en" sz="1100">
                <a:solidFill>
                  <a:schemeClr val="dk1"/>
                </a:solidFill>
              </a:rPr>
              <a:t>The General Data Protection Regulation (GDPR) is regulation passed in the European Union (EU) on May 25th, 2018. GDPR is designed protect the privacy and personal data of EU citizens. we are 100% GDPR compliant:</a:t>
            </a:r>
            <a:endParaRPr sz="1100">
              <a:solidFill>
                <a:schemeClr val="dk1"/>
              </a:solidFill>
            </a:endParaRPr>
          </a:p>
          <a:p>
            <a:pPr indent="-298450" lvl="0" marL="457200" marR="182880" rtl="0" algn="l">
              <a:lnSpc>
                <a:spcPct val="115000"/>
              </a:lnSpc>
              <a:spcBef>
                <a:spcPts val="1600"/>
              </a:spcBef>
              <a:spcAft>
                <a:spcPts val="0"/>
              </a:spcAft>
              <a:buClr>
                <a:srgbClr val="2482F4"/>
              </a:buClr>
              <a:buSzPts val="1100"/>
              <a:buChar char="﹢"/>
            </a:pPr>
            <a:r>
              <a:rPr lang="en" sz="1100">
                <a:solidFill>
                  <a:schemeClr val="dk1"/>
                </a:solidFill>
              </a:rPr>
              <a:t>Consumers who use applications in our mobile publisher network must consent to data collection via our End User License Agreement (EULA). </a:t>
            </a:r>
            <a:endParaRPr sz="1100">
              <a:solidFill>
                <a:schemeClr val="dk1"/>
              </a:solidFill>
            </a:endParaRPr>
          </a:p>
          <a:p>
            <a:pPr indent="-298450" lvl="0" marL="457200" marR="182880" rtl="0" algn="l">
              <a:lnSpc>
                <a:spcPct val="115000"/>
              </a:lnSpc>
              <a:spcBef>
                <a:spcPts val="1000"/>
              </a:spcBef>
              <a:spcAft>
                <a:spcPts val="1000"/>
              </a:spcAft>
              <a:buClr>
                <a:srgbClr val="2482F4"/>
              </a:buClr>
              <a:buSzPts val="1100"/>
              <a:buChar char="﹢"/>
            </a:pPr>
            <a:r>
              <a:rPr lang="en" sz="1100">
                <a:solidFill>
                  <a:schemeClr val="dk1"/>
                </a:solidFill>
              </a:rPr>
              <a:t>Our</a:t>
            </a:r>
            <a:r>
              <a:rPr lang="en" sz="1100">
                <a:solidFill>
                  <a:srgbClr val="2EA4D7"/>
                </a:solidFill>
              </a:rPr>
              <a:t> </a:t>
            </a:r>
            <a:r>
              <a:rPr lang="en" sz="1100" u="sng">
                <a:solidFill>
                  <a:srgbClr val="2EA4D7"/>
                </a:solidFill>
                <a:hlinkClick r:id="rId4">
                  <a:extLst>
                    <a:ext uri="{A12FA001-AC4F-418D-AE19-62706E023703}">
                      <ahyp:hlinkClr val="tx"/>
                    </a:ext>
                  </a:extLst>
                </a:hlinkClick>
              </a:rPr>
              <a:t>privacy policy</a:t>
            </a:r>
            <a:r>
              <a:rPr lang="en" sz="1100">
                <a:solidFill>
                  <a:srgbClr val="2EA4D7"/>
                </a:solidFill>
              </a:rPr>
              <a:t> </a:t>
            </a:r>
            <a:r>
              <a:rPr lang="en" sz="1100">
                <a:solidFill>
                  <a:schemeClr val="dk1"/>
                </a:solidFill>
              </a:rPr>
              <a:t>clearly provides consumers with transparency into what data is being collected once a consumer opts in and how the data is used. </a:t>
            </a:r>
            <a:endParaRPr sz="1100">
              <a:solidFill>
                <a:schemeClr val="dk1"/>
              </a:solidFill>
            </a:endParaRPr>
          </a:p>
        </p:txBody>
      </p:sp>
      <p:sp>
        <p:nvSpPr>
          <p:cNvPr id="1087" name="Google Shape;1087;p88"/>
          <p:cNvSpPr txBox="1"/>
          <p:nvPr>
            <p:ph type="title"/>
          </p:nvPr>
        </p:nvSpPr>
        <p:spPr>
          <a:xfrm>
            <a:off x="494100" y="521225"/>
            <a:ext cx="7401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rPr>
              <a:t>General Data Protection Regulation (GDPR)</a:t>
            </a:r>
            <a:endParaRPr sz="2500">
              <a:solidFill>
                <a:srgbClr val="2E75B5"/>
              </a:solidFill>
            </a:endParaRPr>
          </a:p>
        </p:txBody>
      </p:sp>
      <p:pic>
        <p:nvPicPr>
          <p:cNvPr id="1088" name="Google Shape;1088;p88"/>
          <p:cNvPicPr preferRelativeResize="0"/>
          <p:nvPr/>
        </p:nvPicPr>
        <p:blipFill>
          <a:blip r:embed="rId5">
            <a:alphaModFix/>
          </a:blip>
          <a:stretch>
            <a:fillRect/>
          </a:stretch>
        </p:blipFill>
        <p:spPr>
          <a:xfrm>
            <a:off x="5043919" y="1386412"/>
            <a:ext cx="3233260" cy="3211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92" name="Shape 1092"/>
        <p:cNvGrpSpPr/>
        <p:nvPr/>
      </p:nvGrpSpPr>
      <p:grpSpPr>
        <a:xfrm>
          <a:off x="0" y="0"/>
          <a:ext cx="0" cy="0"/>
          <a:chOff x="0" y="0"/>
          <a:chExt cx="0" cy="0"/>
        </a:xfrm>
      </p:grpSpPr>
      <p:sp>
        <p:nvSpPr>
          <p:cNvPr id="1093" name="Google Shape;1093;p89"/>
          <p:cNvSpPr/>
          <p:nvPr/>
        </p:nvSpPr>
        <p:spPr>
          <a:xfrm>
            <a:off x="-12400" y="-24125"/>
            <a:ext cx="3466500" cy="51675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89"/>
          <p:cNvSpPr txBox="1"/>
          <p:nvPr>
            <p:ph type="title"/>
          </p:nvPr>
        </p:nvSpPr>
        <p:spPr>
          <a:xfrm>
            <a:off x="235500" y="216425"/>
            <a:ext cx="296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Display Ad Sizes</a:t>
            </a:r>
            <a:endParaRPr sz="2500">
              <a:solidFill>
                <a:srgbClr val="2E75B5"/>
              </a:solidFill>
              <a:latin typeface="Montserrat Medium"/>
              <a:ea typeface="Montserrat Medium"/>
              <a:cs typeface="Montserrat Medium"/>
              <a:sym typeface="Montserrat Medium"/>
            </a:endParaRPr>
          </a:p>
        </p:txBody>
      </p:sp>
      <p:sp>
        <p:nvSpPr>
          <p:cNvPr id="1095" name="Google Shape;1095;p89"/>
          <p:cNvSpPr txBox="1"/>
          <p:nvPr/>
        </p:nvSpPr>
        <p:spPr>
          <a:xfrm>
            <a:off x="235500" y="778250"/>
            <a:ext cx="34665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latin typeface="Open Sans Light"/>
                <a:ea typeface="Open Sans Light"/>
                <a:cs typeface="Open Sans Light"/>
                <a:sym typeface="Open Sans Light"/>
              </a:rPr>
              <a:t>Desktop</a:t>
            </a:r>
            <a:endParaRPr sz="2000">
              <a:solidFill>
                <a:srgbClr val="333333"/>
              </a:solidFill>
              <a:latin typeface="Open Sans Light"/>
              <a:ea typeface="Open Sans Light"/>
              <a:cs typeface="Open Sans Light"/>
              <a:sym typeface="Open Sans Light"/>
            </a:endParaRPr>
          </a:p>
        </p:txBody>
      </p:sp>
      <p:pic>
        <p:nvPicPr>
          <p:cNvPr id="1096" name="Google Shape;1096;p89"/>
          <p:cNvPicPr preferRelativeResize="0"/>
          <p:nvPr/>
        </p:nvPicPr>
        <p:blipFill>
          <a:blip r:embed="rId3">
            <a:alphaModFix/>
          </a:blip>
          <a:stretch>
            <a:fillRect/>
          </a:stretch>
        </p:blipFill>
        <p:spPr>
          <a:xfrm>
            <a:off x="4013933" y="124726"/>
            <a:ext cx="2061807" cy="1521713"/>
          </a:xfrm>
          <a:prstGeom prst="rect">
            <a:avLst/>
          </a:prstGeom>
          <a:noFill/>
          <a:ln>
            <a:noFill/>
          </a:ln>
        </p:spPr>
      </p:pic>
      <p:pic>
        <p:nvPicPr>
          <p:cNvPr id="1097" name="Google Shape;1097;p89"/>
          <p:cNvPicPr preferRelativeResize="0"/>
          <p:nvPr/>
        </p:nvPicPr>
        <p:blipFill>
          <a:blip r:embed="rId4">
            <a:alphaModFix/>
          </a:blip>
          <a:stretch>
            <a:fillRect/>
          </a:stretch>
        </p:blipFill>
        <p:spPr>
          <a:xfrm>
            <a:off x="6432607" y="128533"/>
            <a:ext cx="2077471" cy="1521712"/>
          </a:xfrm>
          <a:prstGeom prst="rect">
            <a:avLst/>
          </a:prstGeom>
          <a:noFill/>
          <a:ln>
            <a:noFill/>
          </a:ln>
        </p:spPr>
      </p:pic>
      <p:pic>
        <p:nvPicPr>
          <p:cNvPr id="1098" name="Google Shape;1098;p89"/>
          <p:cNvPicPr preferRelativeResize="0"/>
          <p:nvPr/>
        </p:nvPicPr>
        <p:blipFill>
          <a:blip r:embed="rId5">
            <a:alphaModFix/>
          </a:blip>
          <a:stretch>
            <a:fillRect/>
          </a:stretch>
        </p:blipFill>
        <p:spPr>
          <a:xfrm>
            <a:off x="3998164" y="1808941"/>
            <a:ext cx="2093345" cy="1521713"/>
          </a:xfrm>
          <a:prstGeom prst="rect">
            <a:avLst/>
          </a:prstGeom>
          <a:noFill/>
          <a:ln>
            <a:noFill/>
          </a:ln>
        </p:spPr>
      </p:pic>
      <p:pic>
        <p:nvPicPr>
          <p:cNvPr id="1099" name="Google Shape;1099;p89"/>
          <p:cNvPicPr preferRelativeResize="0"/>
          <p:nvPr/>
        </p:nvPicPr>
        <p:blipFill>
          <a:blip r:embed="rId6">
            <a:alphaModFix/>
          </a:blip>
          <a:stretch>
            <a:fillRect/>
          </a:stretch>
        </p:blipFill>
        <p:spPr>
          <a:xfrm>
            <a:off x="6347250" y="1812678"/>
            <a:ext cx="2248185" cy="1521713"/>
          </a:xfrm>
          <a:prstGeom prst="rect">
            <a:avLst/>
          </a:prstGeom>
          <a:noFill/>
          <a:ln>
            <a:noFill/>
          </a:ln>
        </p:spPr>
      </p:pic>
      <p:pic>
        <p:nvPicPr>
          <p:cNvPr id="1100" name="Google Shape;1100;p89"/>
          <p:cNvPicPr preferRelativeResize="0"/>
          <p:nvPr/>
        </p:nvPicPr>
        <p:blipFill>
          <a:blip r:embed="rId7">
            <a:alphaModFix/>
          </a:blip>
          <a:stretch>
            <a:fillRect/>
          </a:stretch>
        </p:blipFill>
        <p:spPr>
          <a:xfrm>
            <a:off x="3920028" y="3493157"/>
            <a:ext cx="2249618" cy="1521713"/>
          </a:xfrm>
          <a:prstGeom prst="rect">
            <a:avLst/>
          </a:prstGeom>
          <a:noFill/>
          <a:ln>
            <a:noFill/>
          </a:ln>
        </p:spPr>
      </p:pic>
      <p:pic>
        <p:nvPicPr>
          <p:cNvPr id="1101" name="Google Shape;1101;p89"/>
          <p:cNvPicPr preferRelativeResize="0"/>
          <p:nvPr/>
        </p:nvPicPr>
        <p:blipFill>
          <a:blip r:embed="rId8">
            <a:alphaModFix/>
          </a:blip>
          <a:stretch>
            <a:fillRect/>
          </a:stretch>
        </p:blipFill>
        <p:spPr>
          <a:xfrm>
            <a:off x="6322892" y="3496824"/>
            <a:ext cx="2296903" cy="152171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5" name="Shape 1105"/>
        <p:cNvGrpSpPr/>
        <p:nvPr/>
      </p:nvGrpSpPr>
      <p:grpSpPr>
        <a:xfrm>
          <a:off x="0" y="0"/>
          <a:ext cx="0" cy="0"/>
          <a:chOff x="0" y="0"/>
          <a:chExt cx="0" cy="0"/>
        </a:xfrm>
      </p:grpSpPr>
      <p:sp>
        <p:nvSpPr>
          <p:cNvPr id="1106" name="Google Shape;1106;p90"/>
          <p:cNvSpPr/>
          <p:nvPr/>
        </p:nvSpPr>
        <p:spPr>
          <a:xfrm>
            <a:off x="-12400" y="-24125"/>
            <a:ext cx="3466500" cy="51675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90"/>
          <p:cNvSpPr txBox="1"/>
          <p:nvPr>
            <p:ph type="title"/>
          </p:nvPr>
        </p:nvSpPr>
        <p:spPr>
          <a:xfrm>
            <a:off x="235500" y="216425"/>
            <a:ext cx="660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Display Ad Sizes</a:t>
            </a:r>
            <a:endParaRPr sz="2500">
              <a:solidFill>
                <a:srgbClr val="2E75B5"/>
              </a:solidFill>
              <a:latin typeface="Montserrat Medium"/>
              <a:ea typeface="Montserrat Medium"/>
              <a:cs typeface="Montserrat Medium"/>
              <a:sym typeface="Montserrat Medium"/>
            </a:endParaRPr>
          </a:p>
        </p:txBody>
      </p:sp>
      <p:sp>
        <p:nvSpPr>
          <p:cNvPr id="1108" name="Google Shape;1108;p90"/>
          <p:cNvSpPr txBox="1"/>
          <p:nvPr/>
        </p:nvSpPr>
        <p:spPr>
          <a:xfrm>
            <a:off x="235500" y="778250"/>
            <a:ext cx="34665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latin typeface="Open Sans Light"/>
                <a:ea typeface="Open Sans Light"/>
                <a:cs typeface="Open Sans Light"/>
                <a:sym typeface="Open Sans Light"/>
              </a:rPr>
              <a:t>Mobile</a:t>
            </a:r>
            <a:endParaRPr sz="2000">
              <a:solidFill>
                <a:srgbClr val="333333"/>
              </a:solidFill>
              <a:latin typeface="Open Sans Light"/>
              <a:ea typeface="Open Sans Light"/>
              <a:cs typeface="Open Sans Light"/>
              <a:sym typeface="Open Sans Light"/>
            </a:endParaRPr>
          </a:p>
        </p:txBody>
      </p:sp>
      <p:pic>
        <p:nvPicPr>
          <p:cNvPr id="1109" name="Google Shape;1109;p90"/>
          <p:cNvPicPr preferRelativeResize="0"/>
          <p:nvPr/>
        </p:nvPicPr>
        <p:blipFill>
          <a:blip r:embed="rId3">
            <a:alphaModFix/>
          </a:blip>
          <a:stretch>
            <a:fillRect/>
          </a:stretch>
        </p:blipFill>
        <p:spPr>
          <a:xfrm>
            <a:off x="3961425" y="174594"/>
            <a:ext cx="1581498" cy="2368339"/>
          </a:xfrm>
          <a:prstGeom prst="rect">
            <a:avLst/>
          </a:prstGeom>
          <a:noFill/>
          <a:ln>
            <a:noFill/>
          </a:ln>
        </p:spPr>
      </p:pic>
      <p:pic>
        <p:nvPicPr>
          <p:cNvPr id="1110" name="Google Shape;1110;p90"/>
          <p:cNvPicPr preferRelativeResize="0"/>
          <p:nvPr/>
        </p:nvPicPr>
        <p:blipFill rotWithShape="1">
          <a:blip r:embed="rId4">
            <a:alphaModFix/>
          </a:blip>
          <a:srcRect b="7236" l="0" r="0" t="8032"/>
          <a:stretch/>
        </p:blipFill>
        <p:spPr>
          <a:xfrm>
            <a:off x="5417476" y="350603"/>
            <a:ext cx="1521638" cy="2016320"/>
          </a:xfrm>
          <a:prstGeom prst="rect">
            <a:avLst/>
          </a:prstGeom>
          <a:noFill/>
          <a:ln>
            <a:noFill/>
          </a:ln>
        </p:spPr>
      </p:pic>
      <p:pic>
        <p:nvPicPr>
          <p:cNvPr id="1111" name="Google Shape;1111;p90"/>
          <p:cNvPicPr preferRelativeResize="0"/>
          <p:nvPr/>
        </p:nvPicPr>
        <p:blipFill>
          <a:blip r:embed="rId5">
            <a:alphaModFix/>
          </a:blip>
          <a:stretch>
            <a:fillRect/>
          </a:stretch>
        </p:blipFill>
        <p:spPr>
          <a:xfrm>
            <a:off x="6850414" y="152025"/>
            <a:ext cx="1581498" cy="2413476"/>
          </a:xfrm>
          <a:prstGeom prst="rect">
            <a:avLst/>
          </a:prstGeom>
          <a:noFill/>
          <a:ln>
            <a:noFill/>
          </a:ln>
        </p:spPr>
      </p:pic>
      <p:pic>
        <p:nvPicPr>
          <p:cNvPr id="1112" name="Google Shape;1112;p90"/>
          <p:cNvPicPr preferRelativeResize="0"/>
          <p:nvPr/>
        </p:nvPicPr>
        <p:blipFill>
          <a:blip r:embed="rId6">
            <a:alphaModFix/>
          </a:blip>
          <a:stretch>
            <a:fillRect/>
          </a:stretch>
        </p:blipFill>
        <p:spPr>
          <a:xfrm>
            <a:off x="3907475" y="2492652"/>
            <a:ext cx="1539298" cy="2413467"/>
          </a:xfrm>
          <a:prstGeom prst="rect">
            <a:avLst/>
          </a:prstGeom>
          <a:noFill/>
          <a:ln>
            <a:noFill/>
          </a:ln>
        </p:spPr>
      </p:pic>
      <p:pic>
        <p:nvPicPr>
          <p:cNvPr id="1113" name="Google Shape;1113;p90"/>
          <p:cNvPicPr preferRelativeResize="0"/>
          <p:nvPr/>
        </p:nvPicPr>
        <p:blipFill>
          <a:blip r:embed="rId7">
            <a:alphaModFix/>
          </a:blip>
          <a:stretch>
            <a:fillRect/>
          </a:stretch>
        </p:blipFill>
        <p:spPr>
          <a:xfrm>
            <a:off x="5197797" y="2492647"/>
            <a:ext cx="1842689" cy="2413479"/>
          </a:xfrm>
          <a:prstGeom prst="rect">
            <a:avLst/>
          </a:prstGeom>
          <a:noFill/>
          <a:ln>
            <a:noFill/>
          </a:ln>
        </p:spPr>
      </p:pic>
      <p:pic>
        <p:nvPicPr>
          <p:cNvPr id="1114" name="Google Shape;1114;p90"/>
          <p:cNvPicPr preferRelativeResize="0"/>
          <p:nvPr/>
        </p:nvPicPr>
        <p:blipFill>
          <a:blip r:embed="rId8">
            <a:alphaModFix/>
          </a:blip>
          <a:stretch>
            <a:fillRect/>
          </a:stretch>
        </p:blipFill>
        <p:spPr>
          <a:xfrm>
            <a:off x="6859668" y="2546830"/>
            <a:ext cx="1898203" cy="23051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8" name="Shape 1118"/>
        <p:cNvGrpSpPr/>
        <p:nvPr/>
      </p:nvGrpSpPr>
      <p:grpSpPr>
        <a:xfrm>
          <a:off x="0" y="0"/>
          <a:ext cx="0" cy="0"/>
          <a:chOff x="0" y="0"/>
          <a:chExt cx="0" cy="0"/>
        </a:xfrm>
      </p:grpSpPr>
      <p:sp>
        <p:nvSpPr>
          <p:cNvPr id="1119" name="Google Shape;1119;p91"/>
          <p:cNvSpPr/>
          <p:nvPr/>
        </p:nvSpPr>
        <p:spPr>
          <a:xfrm>
            <a:off x="-12400" y="-24125"/>
            <a:ext cx="3466500" cy="5167500"/>
          </a:xfrm>
          <a:prstGeom prst="rect">
            <a:avLst/>
          </a:pr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91"/>
          <p:cNvSpPr txBox="1"/>
          <p:nvPr>
            <p:ph type="title"/>
          </p:nvPr>
        </p:nvSpPr>
        <p:spPr>
          <a:xfrm>
            <a:off x="235500" y="216425"/>
            <a:ext cx="296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Social Ad Sizes</a:t>
            </a:r>
            <a:endParaRPr sz="2500">
              <a:solidFill>
                <a:srgbClr val="2E75B5"/>
              </a:solidFill>
              <a:latin typeface="Montserrat Medium"/>
              <a:ea typeface="Montserrat Medium"/>
              <a:cs typeface="Montserrat Medium"/>
              <a:sym typeface="Montserrat Medium"/>
            </a:endParaRPr>
          </a:p>
        </p:txBody>
      </p:sp>
      <p:sp>
        <p:nvSpPr>
          <p:cNvPr id="1121" name="Google Shape;1121;p91"/>
          <p:cNvSpPr txBox="1"/>
          <p:nvPr/>
        </p:nvSpPr>
        <p:spPr>
          <a:xfrm>
            <a:off x="235500" y="778250"/>
            <a:ext cx="34665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latin typeface="Open Sans Light"/>
                <a:ea typeface="Open Sans Light"/>
                <a:cs typeface="Open Sans Light"/>
                <a:sym typeface="Open Sans Light"/>
              </a:rPr>
              <a:t>Facebook &amp; Instagram</a:t>
            </a:r>
            <a:endParaRPr sz="2000">
              <a:solidFill>
                <a:srgbClr val="333333"/>
              </a:solidFill>
              <a:latin typeface="Open Sans Light"/>
              <a:ea typeface="Open Sans Light"/>
              <a:cs typeface="Open Sans Light"/>
              <a:sym typeface="Open Sans Light"/>
            </a:endParaRPr>
          </a:p>
        </p:txBody>
      </p:sp>
      <p:pic>
        <p:nvPicPr>
          <p:cNvPr id="1122" name="Google Shape;1122;p91"/>
          <p:cNvPicPr preferRelativeResize="0"/>
          <p:nvPr/>
        </p:nvPicPr>
        <p:blipFill>
          <a:blip r:embed="rId3">
            <a:alphaModFix/>
          </a:blip>
          <a:stretch>
            <a:fillRect/>
          </a:stretch>
        </p:blipFill>
        <p:spPr>
          <a:xfrm>
            <a:off x="3775826" y="361803"/>
            <a:ext cx="2317785" cy="1979075"/>
          </a:xfrm>
          <a:prstGeom prst="rect">
            <a:avLst/>
          </a:prstGeom>
          <a:noFill/>
          <a:ln>
            <a:noFill/>
          </a:ln>
        </p:spPr>
      </p:pic>
      <p:pic>
        <p:nvPicPr>
          <p:cNvPr id="1123" name="Google Shape;1123;p91"/>
          <p:cNvPicPr preferRelativeResize="0"/>
          <p:nvPr/>
        </p:nvPicPr>
        <p:blipFill>
          <a:blip r:embed="rId4">
            <a:alphaModFix/>
          </a:blip>
          <a:stretch>
            <a:fillRect/>
          </a:stretch>
        </p:blipFill>
        <p:spPr>
          <a:xfrm>
            <a:off x="6180803" y="361803"/>
            <a:ext cx="2429548" cy="1979075"/>
          </a:xfrm>
          <a:prstGeom prst="rect">
            <a:avLst/>
          </a:prstGeom>
          <a:noFill/>
          <a:ln>
            <a:noFill/>
          </a:ln>
        </p:spPr>
      </p:pic>
      <p:pic>
        <p:nvPicPr>
          <p:cNvPr id="1124" name="Google Shape;1124;p91"/>
          <p:cNvPicPr preferRelativeResize="0"/>
          <p:nvPr/>
        </p:nvPicPr>
        <p:blipFill>
          <a:blip r:embed="rId5">
            <a:alphaModFix/>
          </a:blip>
          <a:stretch>
            <a:fillRect/>
          </a:stretch>
        </p:blipFill>
        <p:spPr>
          <a:xfrm>
            <a:off x="3542250" y="2735404"/>
            <a:ext cx="1554910" cy="2076217"/>
          </a:xfrm>
          <a:prstGeom prst="rect">
            <a:avLst/>
          </a:prstGeom>
          <a:noFill/>
          <a:ln>
            <a:noFill/>
          </a:ln>
        </p:spPr>
      </p:pic>
      <p:pic>
        <p:nvPicPr>
          <p:cNvPr id="1125" name="Google Shape;1125;p91"/>
          <p:cNvPicPr preferRelativeResize="0"/>
          <p:nvPr/>
        </p:nvPicPr>
        <p:blipFill>
          <a:blip r:embed="rId6">
            <a:alphaModFix/>
          </a:blip>
          <a:stretch>
            <a:fillRect/>
          </a:stretch>
        </p:blipFill>
        <p:spPr>
          <a:xfrm>
            <a:off x="5475556" y="2746131"/>
            <a:ext cx="1554911" cy="2054762"/>
          </a:xfrm>
          <a:prstGeom prst="rect">
            <a:avLst/>
          </a:prstGeom>
          <a:noFill/>
          <a:ln>
            <a:noFill/>
          </a:ln>
        </p:spPr>
      </p:pic>
      <p:pic>
        <p:nvPicPr>
          <p:cNvPr id="1126" name="Google Shape;1126;p91"/>
          <p:cNvPicPr preferRelativeResize="0"/>
          <p:nvPr/>
        </p:nvPicPr>
        <p:blipFill>
          <a:blip r:embed="rId7">
            <a:alphaModFix/>
          </a:blip>
          <a:stretch>
            <a:fillRect/>
          </a:stretch>
        </p:blipFill>
        <p:spPr>
          <a:xfrm>
            <a:off x="7408864" y="2603775"/>
            <a:ext cx="1554910" cy="23394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0" name="Shape 1130"/>
        <p:cNvGrpSpPr/>
        <p:nvPr/>
      </p:nvGrpSpPr>
      <p:grpSpPr>
        <a:xfrm>
          <a:off x="0" y="0"/>
          <a:ext cx="0" cy="0"/>
          <a:chOff x="0" y="0"/>
          <a:chExt cx="0" cy="0"/>
        </a:xfrm>
      </p:grpSpPr>
      <p:sp>
        <p:nvSpPr>
          <p:cNvPr id="1131" name="Google Shape;1131;p92"/>
          <p:cNvSpPr txBox="1"/>
          <p:nvPr>
            <p:ph idx="1" type="body"/>
          </p:nvPr>
        </p:nvSpPr>
        <p:spPr>
          <a:xfrm>
            <a:off x="570300" y="1398725"/>
            <a:ext cx="38397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Cookies are used to track consumers’ online behaviors and activities. Consumer profiles are created, and if a consumer is determined to be relevant to an ad, we’ll try to serve the ad to that person. These ads are not served specifically to our first party audiences.</a:t>
            </a:r>
            <a:endParaRPr>
              <a:solidFill>
                <a:srgbClr val="333333"/>
              </a:solidFill>
            </a:endParaRPr>
          </a:p>
          <a:p>
            <a:pPr indent="0" lvl="0" marL="0" rtl="0" algn="l">
              <a:spcBef>
                <a:spcPts val="0"/>
              </a:spcBef>
              <a:spcAft>
                <a:spcPts val="0"/>
              </a:spcAft>
              <a:buNone/>
            </a:pPr>
            <a:r>
              <a:t/>
            </a:r>
            <a:endParaRPr>
              <a:solidFill>
                <a:srgbClr val="333333"/>
              </a:solidFill>
            </a:endParaRPr>
          </a:p>
        </p:txBody>
      </p:sp>
      <p:sp>
        <p:nvSpPr>
          <p:cNvPr id="1132" name="Google Shape;1132;p92"/>
          <p:cNvSpPr txBox="1"/>
          <p:nvPr>
            <p:ph type="title"/>
          </p:nvPr>
        </p:nvSpPr>
        <p:spPr>
          <a:xfrm>
            <a:off x="570300" y="749825"/>
            <a:ext cx="377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Behavioral Targeting</a:t>
            </a:r>
            <a:endParaRPr sz="2500">
              <a:solidFill>
                <a:srgbClr val="2E75B5"/>
              </a:solidFill>
              <a:latin typeface="Montserrat Medium"/>
              <a:ea typeface="Montserrat Medium"/>
              <a:cs typeface="Montserrat Medium"/>
              <a:sym typeface="Montserrat Medium"/>
            </a:endParaRPr>
          </a:p>
        </p:txBody>
      </p:sp>
      <p:grpSp>
        <p:nvGrpSpPr>
          <p:cNvPr id="1133" name="Google Shape;1133;p92"/>
          <p:cNvGrpSpPr/>
          <p:nvPr/>
        </p:nvGrpSpPr>
        <p:grpSpPr>
          <a:xfrm>
            <a:off x="4800127" y="652240"/>
            <a:ext cx="3839788" cy="3243570"/>
            <a:chOff x="5073100" y="652227"/>
            <a:chExt cx="3566588" cy="2933500"/>
          </a:xfrm>
        </p:grpSpPr>
        <p:grpSp>
          <p:nvGrpSpPr>
            <p:cNvPr id="1134" name="Google Shape;1134;p92"/>
            <p:cNvGrpSpPr/>
            <p:nvPr/>
          </p:nvGrpSpPr>
          <p:grpSpPr>
            <a:xfrm>
              <a:off x="5073100" y="652227"/>
              <a:ext cx="3566588" cy="2933500"/>
              <a:chOff x="4446825" y="2114602"/>
              <a:chExt cx="3566588" cy="2933500"/>
            </a:xfrm>
          </p:grpSpPr>
          <p:grpSp>
            <p:nvGrpSpPr>
              <p:cNvPr id="1135" name="Google Shape;1135;p92"/>
              <p:cNvGrpSpPr/>
              <p:nvPr/>
            </p:nvGrpSpPr>
            <p:grpSpPr>
              <a:xfrm>
                <a:off x="4446825" y="2114602"/>
                <a:ext cx="3566588" cy="2933500"/>
                <a:chOff x="4446825" y="2114602"/>
                <a:chExt cx="3566588" cy="2933500"/>
              </a:xfrm>
            </p:grpSpPr>
            <p:pic>
              <p:nvPicPr>
                <p:cNvPr id="1136" name="Google Shape;1136;p92"/>
                <p:cNvPicPr preferRelativeResize="0"/>
                <p:nvPr/>
              </p:nvPicPr>
              <p:blipFill rotWithShape="1">
                <a:blip r:embed="rId4">
                  <a:alphaModFix/>
                </a:blip>
                <a:srcRect b="0" l="0" r="0" t="0"/>
                <a:stretch/>
              </p:blipFill>
              <p:spPr>
                <a:xfrm>
                  <a:off x="4446825" y="2114602"/>
                  <a:ext cx="3566588" cy="2933500"/>
                </a:xfrm>
                <a:prstGeom prst="rect">
                  <a:avLst/>
                </a:prstGeom>
                <a:noFill/>
                <a:ln>
                  <a:noFill/>
                </a:ln>
              </p:spPr>
            </p:pic>
            <p:sp>
              <p:nvSpPr>
                <p:cNvPr id="1137" name="Google Shape;1137;p92"/>
                <p:cNvSpPr/>
                <p:nvPr/>
              </p:nvSpPr>
              <p:spPr>
                <a:xfrm>
                  <a:off x="4575615" y="2257644"/>
                  <a:ext cx="3280200" cy="18381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grpSp>
          <p:pic>
            <p:nvPicPr>
              <p:cNvPr id="1138" name="Google Shape;1138;p92"/>
              <p:cNvPicPr preferRelativeResize="0"/>
              <p:nvPr/>
            </p:nvPicPr>
            <p:blipFill rotWithShape="1">
              <a:blip r:embed="rId5">
                <a:alphaModFix/>
              </a:blip>
              <a:srcRect b="34546" l="0" r="0" t="0"/>
              <a:stretch/>
            </p:blipFill>
            <p:spPr>
              <a:xfrm>
                <a:off x="4582241" y="2473276"/>
                <a:ext cx="3280108" cy="1615219"/>
              </a:xfrm>
              <a:prstGeom prst="rect">
                <a:avLst/>
              </a:prstGeom>
              <a:noFill/>
              <a:ln cap="flat" cmpd="sng" w="9525">
                <a:solidFill>
                  <a:srgbClr val="1C61A0"/>
                </a:solidFill>
                <a:prstDash val="solid"/>
                <a:round/>
                <a:headEnd len="sm" w="sm" type="none"/>
                <a:tailEnd len="sm" w="sm" type="none"/>
              </a:ln>
            </p:spPr>
          </p:pic>
        </p:grpSp>
        <p:sp>
          <p:nvSpPr>
            <p:cNvPr id="1139" name="Google Shape;1139;p92"/>
            <p:cNvSpPr/>
            <p:nvPr/>
          </p:nvSpPr>
          <p:spPr>
            <a:xfrm>
              <a:off x="5252889" y="840967"/>
              <a:ext cx="82500" cy="82500"/>
            </a:xfrm>
            <a:prstGeom prst="ellipse">
              <a:avLst/>
            </a:prstGeom>
            <a:solidFill>
              <a:srgbClr val="E0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40" name="Google Shape;1140;p92"/>
            <p:cNvSpPr/>
            <p:nvPr/>
          </p:nvSpPr>
          <p:spPr>
            <a:xfrm>
              <a:off x="5374636" y="840967"/>
              <a:ext cx="82500" cy="82500"/>
            </a:xfrm>
            <a:prstGeom prst="ellipse">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41" name="Google Shape;1141;p92"/>
            <p:cNvSpPr/>
            <p:nvPr/>
          </p:nvSpPr>
          <p:spPr>
            <a:xfrm>
              <a:off x="5496382" y="840967"/>
              <a:ext cx="82500" cy="82500"/>
            </a:xfrm>
            <a:prstGeom prst="ellipse">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grpSp>
      <p:grpSp>
        <p:nvGrpSpPr>
          <p:cNvPr id="1142" name="Google Shape;1142;p92"/>
          <p:cNvGrpSpPr/>
          <p:nvPr/>
        </p:nvGrpSpPr>
        <p:grpSpPr>
          <a:xfrm>
            <a:off x="485950" y="2695475"/>
            <a:ext cx="5124287" cy="1507788"/>
            <a:chOff x="895525" y="2981225"/>
            <a:chExt cx="5124287" cy="1507788"/>
          </a:xfrm>
        </p:grpSpPr>
        <p:sp>
          <p:nvSpPr>
            <p:cNvPr id="1143" name="Google Shape;1143;p92"/>
            <p:cNvSpPr txBox="1"/>
            <p:nvPr/>
          </p:nvSpPr>
          <p:spPr>
            <a:xfrm>
              <a:off x="895525" y="3814313"/>
              <a:ext cx="3724200" cy="674700"/>
            </a:xfrm>
            <a:prstGeom prst="rect">
              <a:avLst/>
            </a:prstGeom>
            <a:noFill/>
            <a:ln cap="flat" cmpd="sng" w="2857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383F6"/>
                </a:buClr>
                <a:buSzPts val="1800"/>
                <a:buFont typeface="Calibri"/>
                <a:buNone/>
              </a:pPr>
              <a:r>
                <a:rPr lang="en" sz="1100">
                  <a:solidFill>
                    <a:srgbClr val="2EA4D7"/>
                  </a:solidFill>
                  <a:latin typeface="Open Sans Light"/>
                  <a:ea typeface="Open Sans Light"/>
                  <a:cs typeface="Open Sans Light"/>
                  <a:sym typeface="Open Sans Light"/>
                </a:rPr>
                <a:t>I recently searched things to do in Hawaii and now I’m seeing ads for hotels on the Island, even though the website and the article are unrelated to Hawaii.</a:t>
              </a:r>
              <a:endParaRPr sz="1100">
                <a:solidFill>
                  <a:srgbClr val="2EA4D7"/>
                </a:solidFill>
                <a:latin typeface="Open Sans Light"/>
                <a:ea typeface="Open Sans Light"/>
                <a:cs typeface="Open Sans Light"/>
                <a:sym typeface="Open Sans Light"/>
              </a:endParaRPr>
            </a:p>
          </p:txBody>
        </p:sp>
        <p:cxnSp>
          <p:nvCxnSpPr>
            <p:cNvPr id="1144" name="Google Shape;1144;p92"/>
            <p:cNvCxnSpPr/>
            <p:nvPr/>
          </p:nvCxnSpPr>
          <p:spPr>
            <a:xfrm flipH="1" rot="10800000">
              <a:off x="4619713" y="2981225"/>
              <a:ext cx="1400100" cy="1057500"/>
            </a:xfrm>
            <a:prstGeom prst="straightConnector1">
              <a:avLst/>
            </a:prstGeom>
            <a:noFill/>
            <a:ln cap="flat" cmpd="sng" w="28575">
              <a:solidFill>
                <a:srgbClr val="2EA4D7"/>
              </a:solidFill>
              <a:prstDash val="solid"/>
              <a:round/>
              <a:headEnd len="sm" w="sm" type="none"/>
              <a:tailEnd len="med" w="med" type="oval"/>
            </a:ln>
          </p:spPr>
        </p:cxnSp>
      </p:grpSp>
      <p:sp>
        <p:nvSpPr>
          <p:cNvPr id="1145" name="Google Shape;1145;p92"/>
          <p:cNvSpPr/>
          <p:nvPr/>
        </p:nvSpPr>
        <p:spPr>
          <a:xfrm>
            <a:off x="5686450" y="2450525"/>
            <a:ext cx="2200200" cy="3882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46" name="Google Shape;1146;p92"/>
          <p:cNvSpPr txBox="1"/>
          <p:nvPr/>
        </p:nvSpPr>
        <p:spPr>
          <a:xfrm>
            <a:off x="38100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0" name="Shape 1150"/>
        <p:cNvGrpSpPr/>
        <p:nvPr/>
      </p:nvGrpSpPr>
      <p:grpSpPr>
        <a:xfrm>
          <a:off x="0" y="0"/>
          <a:ext cx="0" cy="0"/>
          <a:chOff x="0" y="0"/>
          <a:chExt cx="0" cy="0"/>
        </a:xfrm>
      </p:grpSpPr>
      <p:sp>
        <p:nvSpPr>
          <p:cNvPr id="1151" name="Google Shape;1151;p93"/>
          <p:cNvSpPr txBox="1"/>
          <p:nvPr>
            <p:ph idx="1" type="body"/>
          </p:nvPr>
        </p:nvSpPr>
        <p:spPr>
          <a:xfrm>
            <a:off x="570300" y="1474925"/>
            <a:ext cx="32148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Ads that are shown an are directly relevant to the site’s content. For example, an ad for a hotel may appear on websites related to travel, vacationing, or tourism.</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rPr lang="en">
                <a:solidFill>
                  <a:srgbClr val="333333"/>
                </a:solidFill>
              </a:rPr>
              <a:t>These ads are not served specifically to our first party audiences.</a:t>
            </a:r>
            <a:endParaRPr>
              <a:solidFill>
                <a:srgbClr val="333333"/>
              </a:solidFill>
            </a:endParaRPr>
          </a:p>
          <a:p>
            <a:pPr indent="0" lvl="0" marL="0" rtl="0" algn="l">
              <a:spcBef>
                <a:spcPts val="0"/>
              </a:spcBef>
              <a:spcAft>
                <a:spcPts val="0"/>
              </a:spcAft>
              <a:buNone/>
            </a:pPr>
            <a:r>
              <a:t/>
            </a:r>
            <a:endParaRPr>
              <a:solidFill>
                <a:srgbClr val="333333"/>
              </a:solidFill>
            </a:endParaRPr>
          </a:p>
        </p:txBody>
      </p:sp>
      <p:sp>
        <p:nvSpPr>
          <p:cNvPr id="1152" name="Google Shape;1152;p93"/>
          <p:cNvSpPr txBox="1"/>
          <p:nvPr>
            <p:ph type="title"/>
          </p:nvPr>
        </p:nvSpPr>
        <p:spPr>
          <a:xfrm>
            <a:off x="570300" y="826025"/>
            <a:ext cx="377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Contextual Targeting</a:t>
            </a:r>
            <a:endParaRPr sz="2500">
              <a:solidFill>
                <a:srgbClr val="2E75B5"/>
              </a:solidFill>
              <a:latin typeface="Montserrat Medium"/>
              <a:ea typeface="Montserrat Medium"/>
              <a:cs typeface="Montserrat Medium"/>
              <a:sym typeface="Montserrat Medium"/>
            </a:endParaRPr>
          </a:p>
        </p:txBody>
      </p:sp>
      <p:grpSp>
        <p:nvGrpSpPr>
          <p:cNvPr id="1153" name="Google Shape;1153;p93"/>
          <p:cNvGrpSpPr/>
          <p:nvPr/>
        </p:nvGrpSpPr>
        <p:grpSpPr>
          <a:xfrm>
            <a:off x="4504163" y="951076"/>
            <a:ext cx="4866550" cy="2895624"/>
            <a:chOff x="4258574" y="1475230"/>
            <a:chExt cx="4866550" cy="2895624"/>
          </a:xfrm>
        </p:grpSpPr>
        <p:pic>
          <p:nvPicPr>
            <p:cNvPr id="1154" name="Google Shape;1154;p93"/>
            <p:cNvPicPr preferRelativeResize="0"/>
            <p:nvPr/>
          </p:nvPicPr>
          <p:blipFill rotWithShape="1">
            <a:blip r:embed="rId4">
              <a:alphaModFix/>
            </a:blip>
            <a:srcRect b="16921" l="20321" r="13850" t="21319"/>
            <a:stretch/>
          </p:blipFill>
          <p:spPr>
            <a:xfrm>
              <a:off x="4258574" y="1475230"/>
              <a:ext cx="4866550" cy="2895624"/>
            </a:xfrm>
            <a:prstGeom prst="rect">
              <a:avLst/>
            </a:prstGeom>
            <a:noFill/>
            <a:ln>
              <a:noFill/>
            </a:ln>
          </p:spPr>
        </p:pic>
        <p:sp>
          <p:nvSpPr>
            <p:cNvPr id="1155" name="Google Shape;1155;p93"/>
            <p:cNvSpPr/>
            <p:nvPr/>
          </p:nvSpPr>
          <p:spPr>
            <a:xfrm>
              <a:off x="5027366" y="1865456"/>
              <a:ext cx="3286800" cy="20409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pic>
          <p:nvPicPr>
            <p:cNvPr id="1156" name="Google Shape;1156;p93"/>
            <p:cNvPicPr preferRelativeResize="0"/>
            <p:nvPr/>
          </p:nvPicPr>
          <p:blipFill rotWithShape="1">
            <a:blip r:embed="rId5">
              <a:alphaModFix/>
            </a:blip>
            <a:srcRect b="4470" l="0" r="0" t="0"/>
            <a:stretch/>
          </p:blipFill>
          <p:spPr>
            <a:xfrm>
              <a:off x="5027375" y="1865450"/>
              <a:ext cx="3286799" cy="2040900"/>
            </a:xfrm>
            <a:prstGeom prst="rect">
              <a:avLst/>
            </a:prstGeom>
            <a:noFill/>
            <a:ln>
              <a:noFill/>
            </a:ln>
          </p:spPr>
        </p:pic>
      </p:grpSp>
      <p:grpSp>
        <p:nvGrpSpPr>
          <p:cNvPr id="1157" name="Google Shape;1157;p93"/>
          <p:cNvGrpSpPr/>
          <p:nvPr/>
        </p:nvGrpSpPr>
        <p:grpSpPr>
          <a:xfrm>
            <a:off x="1368725" y="2710400"/>
            <a:ext cx="4896050" cy="1407150"/>
            <a:chOff x="2225975" y="2700875"/>
            <a:chExt cx="4896050" cy="1407150"/>
          </a:xfrm>
        </p:grpSpPr>
        <p:sp>
          <p:nvSpPr>
            <p:cNvPr id="1158" name="Google Shape;1158;p93"/>
            <p:cNvSpPr txBox="1"/>
            <p:nvPr/>
          </p:nvSpPr>
          <p:spPr>
            <a:xfrm>
              <a:off x="2225975" y="3433325"/>
              <a:ext cx="2393700" cy="674700"/>
            </a:xfrm>
            <a:prstGeom prst="rect">
              <a:avLst/>
            </a:prstGeom>
            <a:noFill/>
            <a:ln cap="flat" cmpd="sng" w="2857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383F6"/>
                </a:buClr>
                <a:buSzPts val="1800"/>
                <a:buFont typeface="Calibri"/>
                <a:buNone/>
              </a:pPr>
              <a:r>
                <a:rPr lang="en" sz="1100">
                  <a:solidFill>
                    <a:srgbClr val="2EA4D7"/>
                  </a:solidFill>
                  <a:latin typeface="Open Sans Light"/>
                  <a:ea typeface="Open Sans Light"/>
                  <a:cs typeface="Open Sans Light"/>
                  <a:sym typeface="Open Sans Light"/>
                </a:rPr>
                <a:t>Travel-related ad on a </a:t>
              </a:r>
              <a:br>
                <a:rPr lang="en" sz="1100">
                  <a:solidFill>
                    <a:srgbClr val="2EA4D7"/>
                  </a:solidFill>
                  <a:latin typeface="Open Sans Light"/>
                  <a:ea typeface="Open Sans Light"/>
                  <a:cs typeface="Open Sans Light"/>
                  <a:sym typeface="Open Sans Light"/>
                </a:rPr>
              </a:br>
              <a:r>
                <a:rPr lang="en" sz="1100">
                  <a:solidFill>
                    <a:srgbClr val="2EA4D7"/>
                  </a:solidFill>
                  <a:latin typeface="Open Sans Light"/>
                  <a:ea typeface="Open Sans Light"/>
                  <a:cs typeface="Open Sans Light"/>
                  <a:sym typeface="Open Sans Light"/>
                </a:rPr>
                <a:t>travel-related website</a:t>
              </a:r>
              <a:endParaRPr sz="1100">
                <a:solidFill>
                  <a:srgbClr val="2EA4D7"/>
                </a:solidFill>
                <a:latin typeface="Open Sans Light"/>
                <a:ea typeface="Open Sans Light"/>
                <a:cs typeface="Open Sans Light"/>
                <a:sym typeface="Open Sans Light"/>
              </a:endParaRPr>
            </a:p>
          </p:txBody>
        </p:sp>
        <p:cxnSp>
          <p:nvCxnSpPr>
            <p:cNvPr id="1159" name="Google Shape;1159;p93"/>
            <p:cNvCxnSpPr/>
            <p:nvPr/>
          </p:nvCxnSpPr>
          <p:spPr>
            <a:xfrm flipH="1" rot="10800000">
              <a:off x="4619725" y="2700875"/>
              <a:ext cx="2502300" cy="1069800"/>
            </a:xfrm>
            <a:prstGeom prst="straightConnector1">
              <a:avLst/>
            </a:prstGeom>
            <a:noFill/>
            <a:ln cap="flat" cmpd="sng" w="28575">
              <a:solidFill>
                <a:srgbClr val="2EA4D7"/>
              </a:solidFill>
              <a:prstDash val="solid"/>
              <a:round/>
              <a:headEnd len="sm" w="sm" type="none"/>
              <a:tailEnd len="med" w="med" type="oval"/>
            </a:ln>
          </p:spPr>
        </p:cxnSp>
      </p:grpSp>
      <p:sp>
        <p:nvSpPr>
          <p:cNvPr id="1160" name="Google Shape;1160;p93"/>
          <p:cNvSpPr/>
          <p:nvPr/>
        </p:nvSpPr>
        <p:spPr>
          <a:xfrm>
            <a:off x="6296050" y="2719975"/>
            <a:ext cx="2200200" cy="3507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61" name="Google Shape;1161;p93"/>
          <p:cNvSpPr txBox="1"/>
          <p:nvPr/>
        </p:nvSpPr>
        <p:spPr>
          <a:xfrm>
            <a:off x="29905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5" name="Shape 1165"/>
        <p:cNvGrpSpPr/>
        <p:nvPr/>
      </p:nvGrpSpPr>
      <p:grpSpPr>
        <a:xfrm>
          <a:off x="0" y="0"/>
          <a:ext cx="0" cy="0"/>
          <a:chOff x="0" y="0"/>
          <a:chExt cx="0" cy="0"/>
        </a:xfrm>
      </p:grpSpPr>
      <p:sp>
        <p:nvSpPr>
          <p:cNvPr id="1166" name="Google Shape;1166;p94"/>
          <p:cNvSpPr txBox="1"/>
          <p:nvPr>
            <p:ph idx="1" type="body"/>
          </p:nvPr>
        </p:nvSpPr>
        <p:spPr>
          <a:xfrm>
            <a:off x="265500" y="1093925"/>
            <a:ext cx="40875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We will target keywords relevant to your client’s advertisement. We will then serve the ads to consumers who search for those keywords on search engines such as Google or Bing. </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rPr lang="en">
                <a:solidFill>
                  <a:srgbClr val="333333"/>
                </a:solidFill>
              </a:rPr>
              <a:t>These ads are not served specifically to our first party audiences.</a:t>
            </a:r>
            <a:endParaRPr>
              <a:solidFill>
                <a:srgbClr val="333333"/>
              </a:solidFill>
            </a:endParaRPr>
          </a:p>
          <a:p>
            <a:pPr indent="0" lvl="0" marL="0" rtl="0" algn="l">
              <a:spcBef>
                <a:spcPts val="0"/>
              </a:spcBef>
              <a:spcAft>
                <a:spcPts val="0"/>
              </a:spcAft>
              <a:buNone/>
            </a:pPr>
            <a:r>
              <a:t/>
            </a:r>
            <a:endParaRPr>
              <a:solidFill>
                <a:srgbClr val="333333"/>
              </a:solidFill>
            </a:endParaRPr>
          </a:p>
        </p:txBody>
      </p:sp>
      <p:sp>
        <p:nvSpPr>
          <p:cNvPr id="1167" name="Google Shape;1167;p94"/>
          <p:cNvSpPr txBox="1"/>
          <p:nvPr>
            <p:ph type="title"/>
          </p:nvPr>
        </p:nvSpPr>
        <p:spPr>
          <a:xfrm>
            <a:off x="265500" y="445025"/>
            <a:ext cx="475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Keyword Search Targeting</a:t>
            </a:r>
            <a:endParaRPr sz="2500">
              <a:solidFill>
                <a:srgbClr val="2E75B5"/>
              </a:solidFill>
              <a:latin typeface="Montserrat Medium"/>
              <a:ea typeface="Montserrat Medium"/>
              <a:cs typeface="Montserrat Medium"/>
              <a:sym typeface="Montserrat Medium"/>
            </a:endParaRPr>
          </a:p>
        </p:txBody>
      </p:sp>
      <p:pic>
        <p:nvPicPr>
          <p:cNvPr id="1168" name="Google Shape;1168;p94"/>
          <p:cNvPicPr preferRelativeResize="0"/>
          <p:nvPr/>
        </p:nvPicPr>
        <p:blipFill rotWithShape="1">
          <a:blip r:embed="rId4">
            <a:alphaModFix/>
          </a:blip>
          <a:srcRect b="0" l="0" r="0" t="0"/>
          <a:stretch/>
        </p:blipFill>
        <p:spPr>
          <a:xfrm>
            <a:off x="4406450" y="1194500"/>
            <a:ext cx="4135809" cy="3401675"/>
          </a:xfrm>
          <a:prstGeom prst="rect">
            <a:avLst/>
          </a:prstGeom>
          <a:noFill/>
          <a:ln>
            <a:noFill/>
          </a:ln>
        </p:spPr>
      </p:pic>
      <p:pic>
        <p:nvPicPr>
          <p:cNvPr id="1169" name="Google Shape;1169;p94"/>
          <p:cNvPicPr preferRelativeResize="0"/>
          <p:nvPr/>
        </p:nvPicPr>
        <p:blipFill rotWithShape="1">
          <a:blip r:embed="rId5">
            <a:alphaModFix/>
          </a:blip>
          <a:srcRect b="12732" l="0" r="0" t="0"/>
          <a:stretch/>
        </p:blipFill>
        <p:spPr>
          <a:xfrm>
            <a:off x="4566068" y="1354048"/>
            <a:ext cx="3831463" cy="2161279"/>
          </a:xfrm>
          <a:prstGeom prst="rect">
            <a:avLst/>
          </a:prstGeom>
          <a:noFill/>
          <a:ln cap="flat" cmpd="sng" w="9525">
            <a:solidFill>
              <a:srgbClr val="000000"/>
            </a:solidFill>
            <a:prstDash val="solid"/>
            <a:round/>
            <a:headEnd len="sm" w="sm" type="none"/>
            <a:tailEnd len="sm" w="sm" type="none"/>
          </a:ln>
        </p:spPr>
      </p:pic>
      <p:cxnSp>
        <p:nvCxnSpPr>
          <p:cNvPr id="1170" name="Google Shape;1170;p94"/>
          <p:cNvCxnSpPr>
            <a:stCxn id="1171" idx="3"/>
          </p:cNvCxnSpPr>
          <p:nvPr/>
        </p:nvCxnSpPr>
        <p:spPr>
          <a:xfrm flipH="1" rot="10800000">
            <a:off x="3996094" y="2702338"/>
            <a:ext cx="3315900" cy="1026600"/>
          </a:xfrm>
          <a:prstGeom prst="straightConnector1">
            <a:avLst/>
          </a:prstGeom>
          <a:noFill/>
          <a:ln cap="flat" cmpd="sng" w="28575">
            <a:solidFill>
              <a:srgbClr val="2EA4D7"/>
            </a:solidFill>
            <a:prstDash val="solid"/>
            <a:round/>
            <a:headEnd len="sm" w="sm" type="none"/>
            <a:tailEnd len="med" w="med" type="oval"/>
          </a:ln>
        </p:spPr>
      </p:cxnSp>
      <p:grpSp>
        <p:nvGrpSpPr>
          <p:cNvPr id="1172" name="Google Shape;1172;p94"/>
          <p:cNvGrpSpPr/>
          <p:nvPr/>
        </p:nvGrpSpPr>
        <p:grpSpPr>
          <a:xfrm>
            <a:off x="209700" y="1828817"/>
            <a:ext cx="5209864" cy="2266735"/>
            <a:chOff x="895524" y="2981225"/>
            <a:chExt cx="5124289" cy="1439380"/>
          </a:xfrm>
        </p:grpSpPr>
        <p:sp>
          <p:nvSpPr>
            <p:cNvPr id="1171" name="Google Shape;1171;p94"/>
            <p:cNvSpPr txBox="1"/>
            <p:nvPr/>
          </p:nvSpPr>
          <p:spPr>
            <a:xfrm>
              <a:off x="895524" y="3955005"/>
              <a:ext cx="3724200" cy="465600"/>
            </a:xfrm>
            <a:prstGeom prst="rect">
              <a:avLst/>
            </a:prstGeom>
            <a:noFill/>
            <a:ln cap="flat" cmpd="sng" w="2857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383F6"/>
                </a:buClr>
                <a:buSzPts val="1800"/>
                <a:buFont typeface="Calibri"/>
                <a:buNone/>
              </a:pPr>
              <a:r>
                <a:rPr lang="en" sz="1100">
                  <a:solidFill>
                    <a:srgbClr val="2EA4D7"/>
                  </a:solidFill>
                  <a:latin typeface="Open Sans Light"/>
                  <a:ea typeface="Open Sans Light"/>
                  <a:cs typeface="Open Sans Light"/>
                  <a:sym typeface="Open Sans Light"/>
                </a:rPr>
                <a:t>I recently searched for “best ski resorts in New England” and now I’m seeing ads for Stowe Mountain, VT</a:t>
              </a:r>
              <a:endParaRPr sz="1100">
                <a:solidFill>
                  <a:srgbClr val="2EA4D7"/>
                </a:solidFill>
                <a:latin typeface="Open Sans Light"/>
                <a:ea typeface="Open Sans Light"/>
                <a:cs typeface="Open Sans Light"/>
                <a:sym typeface="Open Sans Light"/>
              </a:endParaRPr>
            </a:p>
          </p:txBody>
        </p:sp>
        <p:cxnSp>
          <p:nvCxnSpPr>
            <p:cNvPr id="1173" name="Google Shape;1173;p94"/>
            <p:cNvCxnSpPr/>
            <p:nvPr/>
          </p:nvCxnSpPr>
          <p:spPr>
            <a:xfrm flipH="1" rot="10800000">
              <a:off x="4619713" y="2981225"/>
              <a:ext cx="1400100" cy="1057500"/>
            </a:xfrm>
            <a:prstGeom prst="straightConnector1">
              <a:avLst/>
            </a:prstGeom>
            <a:noFill/>
            <a:ln cap="flat" cmpd="sng" w="28575">
              <a:solidFill>
                <a:srgbClr val="2EA4D7"/>
              </a:solidFill>
              <a:prstDash val="solid"/>
              <a:round/>
              <a:headEnd len="sm" w="sm" type="none"/>
              <a:tailEnd len="med" w="med" type="oval"/>
            </a:ln>
          </p:spPr>
        </p:cxnSp>
      </p:grpSp>
      <p:sp>
        <p:nvSpPr>
          <p:cNvPr id="1174" name="Google Shape;1174;p94"/>
          <p:cNvSpPr/>
          <p:nvPr/>
        </p:nvSpPr>
        <p:spPr>
          <a:xfrm>
            <a:off x="5486400" y="1450150"/>
            <a:ext cx="2038200" cy="3882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75" name="Google Shape;1175;p94"/>
          <p:cNvSpPr/>
          <p:nvPr/>
        </p:nvSpPr>
        <p:spPr>
          <a:xfrm>
            <a:off x="7343775" y="1838350"/>
            <a:ext cx="895500" cy="16770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76" name="Google Shape;1176;p94"/>
          <p:cNvSpPr txBox="1"/>
          <p:nvPr/>
        </p:nvSpPr>
        <p:spPr>
          <a:xfrm>
            <a:off x="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0" name="Shape 1180"/>
        <p:cNvGrpSpPr/>
        <p:nvPr/>
      </p:nvGrpSpPr>
      <p:grpSpPr>
        <a:xfrm>
          <a:off x="0" y="0"/>
          <a:ext cx="0" cy="0"/>
          <a:chOff x="0" y="0"/>
          <a:chExt cx="0" cy="0"/>
        </a:xfrm>
      </p:grpSpPr>
      <p:pic>
        <p:nvPicPr>
          <p:cNvPr id="1181" name="Google Shape;1181;p95"/>
          <p:cNvPicPr preferRelativeResize="0"/>
          <p:nvPr/>
        </p:nvPicPr>
        <p:blipFill rotWithShape="1">
          <a:blip r:embed="rId4">
            <a:alphaModFix/>
          </a:blip>
          <a:srcRect b="0" l="0" r="0" t="0"/>
          <a:stretch/>
        </p:blipFill>
        <p:spPr>
          <a:xfrm>
            <a:off x="5668163" y="618815"/>
            <a:ext cx="3223952" cy="1805078"/>
          </a:xfrm>
          <a:prstGeom prst="rect">
            <a:avLst/>
          </a:prstGeom>
          <a:noFill/>
          <a:ln>
            <a:noFill/>
          </a:ln>
        </p:spPr>
      </p:pic>
      <p:grpSp>
        <p:nvGrpSpPr>
          <p:cNvPr id="1182" name="Google Shape;1182;p95"/>
          <p:cNvGrpSpPr/>
          <p:nvPr/>
        </p:nvGrpSpPr>
        <p:grpSpPr>
          <a:xfrm>
            <a:off x="5546923" y="488644"/>
            <a:ext cx="3457199" cy="2837703"/>
            <a:chOff x="2651850" y="974851"/>
            <a:chExt cx="4717150" cy="3879824"/>
          </a:xfrm>
        </p:grpSpPr>
        <p:pic>
          <p:nvPicPr>
            <p:cNvPr id="1183" name="Google Shape;1183;p95"/>
            <p:cNvPicPr preferRelativeResize="0"/>
            <p:nvPr/>
          </p:nvPicPr>
          <p:blipFill rotWithShape="1">
            <a:blip r:embed="rId5">
              <a:alphaModFix/>
            </a:blip>
            <a:srcRect b="0" l="0" r="0" t="0"/>
            <a:stretch/>
          </p:blipFill>
          <p:spPr>
            <a:xfrm>
              <a:off x="2651850" y="974851"/>
              <a:ext cx="4717150" cy="3879824"/>
            </a:xfrm>
            <a:prstGeom prst="rect">
              <a:avLst/>
            </a:prstGeom>
            <a:noFill/>
            <a:ln>
              <a:noFill/>
            </a:ln>
          </p:spPr>
        </p:pic>
        <p:sp>
          <p:nvSpPr>
            <p:cNvPr id="1184" name="Google Shape;1184;p95"/>
            <p:cNvSpPr/>
            <p:nvPr/>
          </p:nvSpPr>
          <p:spPr>
            <a:xfrm>
              <a:off x="3352525" y="1620725"/>
              <a:ext cx="3384000" cy="3558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grpSp>
      <p:sp>
        <p:nvSpPr>
          <p:cNvPr id="1185" name="Google Shape;1185;p95"/>
          <p:cNvSpPr txBox="1"/>
          <p:nvPr>
            <p:ph idx="1" type="body"/>
          </p:nvPr>
        </p:nvSpPr>
        <p:spPr>
          <a:xfrm>
            <a:off x="265500" y="1093925"/>
            <a:ext cx="24111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Ads are served to consumers after they visit the client’s website. The goal is to get them to come back again to convert.</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rPr lang="en">
                <a:solidFill>
                  <a:srgbClr val="333333"/>
                </a:solidFill>
              </a:rPr>
              <a:t>These ads are not served specifically to our first party audiences.</a:t>
            </a:r>
            <a:endParaRPr>
              <a:solidFill>
                <a:srgbClr val="333333"/>
              </a:solidFill>
            </a:endParaRPr>
          </a:p>
          <a:p>
            <a:pPr indent="0" lvl="0" marL="0" rtl="0" algn="l">
              <a:spcBef>
                <a:spcPts val="0"/>
              </a:spcBef>
              <a:spcAft>
                <a:spcPts val="0"/>
              </a:spcAft>
              <a:buNone/>
            </a:pPr>
            <a:r>
              <a:t/>
            </a:r>
            <a:endParaRPr>
              <a:solidFill>
                <a:srgbClr val="333333"/>
              </a:solidFill>
            </a:endParaRPr>
          </a:p>
        </p:txBody>
      </p:sp>
      <p:sp>
        <p:nvSpPr>
          <p:cNvPr id="1186" name="Google Shape;1186;p95"/>
          <p:cNvSpPr txBox="1"/>
          <p:nvPr>
            <p:ph type="title"/>
          </p:nvPr>
        </p:nvSpPr>
        <p:spPr>
          <a:xfrm>
            <a:off x="265500" y="445025"/>
            <a:ext cx="475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Website Retargeting</a:t>
            </a:r>
            <a:endParaRPr sz="2500">
              <a:solidFill>
                <a:srgbClr val="2E75B5"/>
              </a:solidFill>
              <a:latin typeface="Montserrat Medium"/>
              <a:ea typeface="Montserrat Medium"/>
              <a:cs typeface="Montserrat Medium"/>
              <a:sym typeface="Montserrat Medium"/>
            </a:endParaRPr>
          </a:p>
        </p:txBody>
      </p:sp>
      <p:sp>
        <p:nvSpPr>
          <p:cNvPr id="1187" name="Google Shape;1187;p95"/>
          <p:cNvSpPr txBox="1"/>
          <p:nvPr/>
        </p:nvSpPr>
        <p:spPr>
          <a:xfrm>
            <a:off x="6167025" y="3853449"/>
            <a:ext cx="2859600" cy="858900"/>
          </a:xfrm>
          <a:prstGeom prst="rect">
            <a:avLst/>
          </a:prstGeom>
          <a:noFill/>
          <a:ln cap="flat" cmpd="sng" w="2857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383F6"/>
              </a:buClr>
              <a:buSzPts val="1600"/>
              <a:buFont typeface="Calibri"/>
              <a:buNone/>
            </a:pPr>
            <a:r>
              <a:rPr i="0" lang="en" sz="1100" u="none" cap="none" strike="noStrike">
                <a:solidFill>
                  <a:srgbClr val="2383F6"/>
                </a:solidFill>
                <a:latin typeface="Open Sans Light"/>
                <a:ea typeface="Open Sans Light"/>
                <a:cs typeface="Open Sans Light"/>
                <a:sym typeface="Open Sans Light"/>
              </a:rPr>
              <a:t>I recently visited a website that sells silicone wedding bands and now I see them advertised as I browse other websites</a:t>
            </a:r>
            <a:endParaRPr i="0" sz="1100" u="none" cap="none" strike="noStrike">
              <a:solidFill>
                <a:srgbClr val="2383F6"/>
              </a:solidFill>
              <a:latin typeface="Open Sans Light"/>
              <a:ea typeface="Open Sans Light"/>
              <a:cs typeface="Open Sans Light"/>
              <a:sym typeface="Open Sans Light"/>
            </a:endParaRPr>
          </a:p>
        </p:txBody>
      </p:sp>
      <p:grpSp>
        <p:nvGrpSpPr>
          <p:cNvPr id="1188" name="Google Shape;1188;p95"/>
          <p:cNvGrpSpPr/>
          <p:nvPr/>
        </p:nvGrpSpPr>
        <p:grpSpPr>
          <a:xfrm>
            <a:off x="2373196" y="1276321"/>
            <a:ext cx="3808529" cy="3659509"/>
            <a:chOff x="2144596" y="1352521"/>
            <a:chExt cx="3808529" cy="3659509"/>
          </a:xfrm>
        </p:grpSpPr>
        <p:pic>
          <p:nvPicPr>
            <p:cNvPr id="1189" name="Google Shape;1189;p95"/>
            <p:cNvPicPr preferRelativeResize="0"/>
            <p:nvPr/>
          </p:nvPicPr>
          <p:blipFill rotWithShape="1">
            <a:blip r:embed="rId6">
              <a:alphaModFix/>
            </a:blip>
            <a:srcRect b="30582" l="37880" r="39501" t="30586"/>
            <a:stretch/>
          </p:blipFill>
          <p:spPr>
            <a:xfrm>
              <a:off x="2144596" y="1352521"/>
              <a:ext cx="3405838" cy="3659509"/>
            </a:xfrm>
            <a:prstGeom prst="rect">
              <a:avLst/>
            </a:prstGeom>
            <a:noFill/>
            <a:ln>
              <a:noFill/>
            </a:ln>
          </p:spPr>
        </p:pic>
        <p:pic>
          <p:nvPicPr>
            <p:cNvPr id="1190" name="Google Shape;1190;p95"/>
            <p:cNvPicPr preferRelativeResize="0"/>
            <p:nvPr/>
          </p:nvPicPr>
          <p:blipFill rotWithShape="1">
            <a:blip r:embed="rId7">
              <a:alphaModFix/>
            </a:blip>
            <a:srcRect b="0" l="7675" r="9972" t="0"/>
            <a:stretch/>
          </p:blipFill>
          <p:spPr>
            <a:xfrm>
              <a:off x="2816137" y="1925214"/>
              <a:ext cx="2032143" cy="2440686"/>
            </a:xfrm>
            <a:prstGeom prst="rect">
              <a:avLst/>
            </a:prstGeom>
            <a:noFill/>
            <a:ln>
              <a:noFill/>
            </a:ln>
          </p:spPr>
        </p:pic>
        <p:cxnSp>
          <p:nvCxnSpPr>
            <p:cNvPr id="1191" name="Google Shape;1191;p95"/>
            <p:cNvCxnSpPr/>
            <p:nvPr/>
          </p:nvCxnSpPr>
          <p:spPr>
            <a:xfrm rot="10800000">
              <a:off x="4785225" y="4202175"/>
              <a:ext cx="1167900" cy="93600"/>
            </a:xfrm>
            <a:prstGeom prst="straightConnector1">
              <a:avLst/>
            </a:prstGeom>
            <a:noFill/>
            <a:ln cap="flat" cmpd="sng" w="28575">
              <a:solidFill>
                <a:srgbClr val="2EA4D7"/>
              </a:solidFill>
              <a:prstDash val="solid"/>
              <a:round/>
              <a:headEnd len="sm" w="sm" type="none"/>
              <a:tailEnd len="med" w="med" type="oval"/>
            </a:ln>
          </p:spPr>
        </p:cxnSp>
        <p:sp>
          <p:nvSpPr>
            <p:cNvPr id="1192" name="Google Shape;1192;p95"/>
            <p:cNvSpPr/>
            <p:nvPr/>
          </p:nvSpPr>
          <p:spPr>
            <a:xfrm>
              <a:off x="2924175" y="4096750"/>
              <a:ext cx="1714500" cy="2703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grpSp>
      <p:sp>
        <p:nvSpPr>
          <p:cNvPr id="1193" name="Google Shape;1193;p95"/>
          <p:cNvSpPr txBox="1"/>
          <p:nvPr/>
        </p:nvSpPr>
        <p:spPr>
          <a:xfrm>
            <a:off x="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82F4"/>
        </a:solidFill>
      </p:bgPr>
    </p:bg>
    <p:spTree>
      <p:nvGrpSpPr>
        <p:cNvPr id="1197" name="Shape 1197"/>
        <p:cNvGrpSpPr/>
        <p:nvPr/>
      </p:nvGrpSpPr>
      <p:grpSpPr>
        <a:xfrm>
          <a:off x="0" y="0"/>
          <a:ext cx="0" cy="0"/>
          <a:chOff x="0" y="0"/>
          <a:chExt cx="0" cy="0"/>
        </a:xfrm>
      </p:grpSpPr>
      <p:pic>
        <p:nvPicPr>
          <p:cNvPr descr="Blue.jpg" id="1198" name="Google Shape;1198;p96"/>
          <p:cNvPicPr preferRelativeResize="0"/>
          <p:nvPr/>
        </p:nvPicPr>
        <p:blipFill rotWithShape="1">
          <a:blip r:embed="rId3">
            <a:alphaModFix/>
          </a:blip>
          <a:srcRect b="0" l="0" r="0" t="0"/>
          <a:stretch/>
        </p:blipFill>
        <p:spPr>
          <a:xfrm>
            <a:off x="0" y="0"/>
            <a:ext cx="9144000" cy="6857999"/>
          </a:xfrm>
          <a:prstGeom prst="rect">
            <a:avLst/>
          </a:prstGeom>
          <a:noFill/>
          <a:ln>
            <a:noFill/>
          </a:ln>
        </p:spPr>
      </p:pic>
      <p:pic>
        <p:nvPicPr>
          <p:cNvPr id="1199" name="Google Shape;1199;p96"/>
          <p:cNvPicPr preferRelativeResize="0"/>
          <p:nvPr/>
        </p:nvPicPr>
        <p:blipFill rotWithShape="1">
          <a:blip r:embed="rId4">
            <a:alphaModFix/>
          </a:blip>
          <a:srcRect b="0" l="0" r="0" t="0"/>
          <a:stretch/>
        </p:blipFill>
        <p:spPr>
          <a:xfrm>
            <a:off x="197284" y="6340765"/>
            <a:ext cx="1250515" cy="452773"/>
          </a:xfrm>
          <a:prstGeom prst="rect">
            <a:avLst/>
          </a:prstGeom>
          <a:noFill/>
          <a:ln>
            <a:noFill/>
          </a:ln>
        </p:spPr>
      </p:pic>
      <p:sp>
        <p:nvSpPr>
          <p:cNvPr id="1200" name="Google Shape;1200;p96"/>
          <p:cNvSpPr txBox="1"/>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
        <p:nvSpPr>
          <p:cNvPr id="1201" name="Google Shape;1201;p96"/>
          <p:cNvSpPr txBox="1"/>
          <p:nvPr>
            <p:ph idx="4294967295" type="body"/>
          </p:nvPr>
        </p:nvSpPr>
        <p:spPr>
          <a:xfrm>
            <a:off x="2256000" y="2109450"/>
            <a:ext cx="4632000" cy="9246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800">
                <a:solidFill>
                  <a:srgbClr val="FFFFFF"/>
                </a:solidFill>
                <a:latin typeface="Montserrat"/>
                <a:ea typeface="Montserrat"/>
                <a:cs typeface="Montserrat"/>
                <a:sym typeface="Montserrat"/>
              </a:rPr>
              <a:t>Appendix:</a:t>
            </a:r>
            <a:endParaRPr sz="2800">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Clr>
                <a:schemeClr val="dk1"/>
              </a:buClr>
              <a:buSzPts val="1100"/>
              <a:buFont typeface="Arial"/>
              <a:buNone/>
            </a:pPr>
            <a:r>
              <a:rPr lang="en" sz="2800">
                <a:solidFill>
                  <a:srgbClr val="FFFFFF"/>
                </a:solidFill>
                <a:latin typeface="Montserrat"/>
                <a:ea typeface="Montserrat"/>
                <a:cs typeface="Montserrat"/>
                <a:sym typeface="Montserrat"/>
              </a:rPr>
              <a:t>Attribution and Measurement</a:t>
            </a:r>
            <a:endParaRPr sz="2800">
              <a:solidFill>
                <a:srgbClr val="FFFFFF"/>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pic>
        <p:nvPicPr>
          <p:cNvPr id="1206" name="Google Shape;1206;p97"/>
          <p:cNvPicPr preferRelativeResize="0"/>
          <p:nvPr/>
        </p:nvPicPr>
        <p:blipFill rotWithShape="1">
          <a:blip r:embed="rId3">
            <a:alphaModFix/>
          </a:blip>
          <a:srcRect b="0" l="0" r="0" t="0"/>
          <a:stretch/>
        </p:blipFill>
        <p:spPr>
          <a:xfrm>
            <a:off x="3593050" y="860150"/>
            <a:ext cx="5145476" cy="3423201"/>
          </a:xfrm>
          <a:prstGeom prst="rect">
            <a:avLst/>
          </a:prstGeom>
          <a:noFill/>
          <a:ln>
            <a:noFill/>
          </a:ln>
        </p:spPr>
      </p:pic>
      <p:sp>
        <p:nvSpPr>
          <p:cNvPr id="1207" name="Google Shape;1207;p97"/>
          <p:cNvSpPr txBox="1"/>
          <p:nvPr>
            <p:ph type="title"/>
          </p:nvPr>
        </p:nvSpPr>
        <p:spPr>
          <a:xfrm>
            <a:off x="304800" y="826025"/>
            <a:ext cx="300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Cross-Device Pixel Report </a:t>
            </a:r>
            <a:endParaRPr sz="2500">
              <a:solidFill>
                <a:srgbClr val="2E75B5"/>
              </a:solidFill>
              <a:latin typeface="Montserrat Medium"/>
              <a:ea typeface="Montserrat Medium"/>
              <a:cs typeface="Montserrat Medium"/>
              <a:sym typeface="Montserrat Medium"/>
            </a:endParaRPr>
          </a:p>
        </p:txBody>
      </p:sp>
      <p:sp>
        <p:nvSpPr>
          <p:cNvPr id="1208" name="Google Shape;1208;p97"/>
          <p:cNvSpPr txBox="1"/>
          <p:nvPr>
            <p:ph idx="1" type="body"/>
          </p:nvPr>
        </p:nvSpPr>
        <p:spPr>
          <a:xfrm>
            <a:off x="304800" y="1855925"/>
            <a:ext cx="2734500" cy="24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This report shows you how many consumers saw your ad and visited your website to convert, </a:t>
            </a:r>
            <a:r>
              <a:rPr lang="en">
                <a:solidFill>
                  <a:srgbClr val="2EA4D7"/>
                </a:solidFill>
              </a:rPr>
              <a:t>even if the consumer didn't click on your ad. </a:t>
            </a:r>
            <a:endParaRPr>
              <a:solidFill>
                <a:srgbClr val="2EA4D7"/>
              </a:solidFill>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rPr lang="en">
                <a:solidFill>
                  <a:srgbClr val="333333"/>
                </a:solidFill>
              </a:rPr>
              <a:t>We can also show you the number of people who see your ad on one device, but visited your website and converted at a later time on a </a:t>
            </a:r>
            <a:r>
              <a:rPr lang="en">
                <a:solidFill>
                  <a:srgbClr val="2EA4D7"/>
                </a:solidFill>
              </a:rPr>
              <a:t>completely different device.</a:t>
            </a:r>
            <a:endParaRPr>
              <a:solidFill>
                <a:srgbClr val="2EA4D7"/>
              </a:solidFill>
            </a:endParaRPr>
          </a:p>
        </p:txBody>
      </p:sp>
      <p:sp>
        <p:nvSpPr>
          <p:cNvPr id="1209" name="Google Shape;1209;p97"/>
          <p:cNvSpPr txBox="1"/>
          <p:nvPr/>
        </p:nvSpPr>
        <p:spPr>
          <a:xfrm>
            <a:off x="30480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53"/>
          <p:cNvPicPr preferRelativeResize="0"/>
          <p:nvPr/>
        </p:nvPicPr>
        <p:blipFill rotWithShape="1">
          <a:blip r:embed="rId3">
            <a:alphaModFix/>
          </a:blip>
          <a:srcRect b="0" l="0" r="7518" t="0"/>
          <a:stretch/>
        </p:blipFill>
        <p:spPr>
          <a:xfrm>
            <a:off x="4374950" y="562850"/>
            <a:ext cx="4769050" cy="4533175"/>
          </a:xfrm>
          <a:prstGeom prst="rect">
            <a:avLst/>
          </a:prstGeom>
          <a:noFill/>
          <a:ln>
            <a:noFill/>
          </a:ln>
        </p:spPr>
      </p:pic>
      <p:sp>
        <p:nvSpPr>
          <p:cNvPr id="281" name="Google Shape;281;p53"/>
          <p:cNvSpPr txBox="1"/>
          <p:nvPr>
            <p:ph idx="4294967295" type="title"/>
          </p:nvPr>
        </p:nvSpPr>
        <p:spPr>
          <a:xfrm>
            <a:off x="311700" y="368825"/>
            <a:ext cx="68742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 sz="2400">
                <a:solidFill>
                  <a:srgbClr val="2E75B5"/>
                </a:solidFill>
                <a:latin typeface="Montserrat Medium"/>
                <a:ea typeface="Montserrat Medium"/>
                <a:cs typeface="Montserrat Medium"/>
                <a:sym typeface="Montserrat Medium"/>
              </a:rPr>
              <a:t>It starts with our audience of REAL people</a:t>
            </a:r>
            <a:endParaRPr sz="2400">
              <a:solidFill>
                <a:srgbClr val="2E75B5"/>
              </a:solidFill>
              <a:latin typeface="Montserrat Medium"/>
              <a:ea typeface="Montserrat Medium"/>
              <a:cs typeface="Montserrat Medium"/>
              <a:sym typeface="Montserrat Medium"/>
            </a:endParaRPr>
          </a:p>
        </p:txBody>
      </p:sp>
      <p:sp>
        <p:nvSpPr>
          <p:cNvPr id="282" name="Google Shape;282;p53"/>
          <p:cNvSpPr txBox="1"/>
          <p:nvPr/>
        </p:nvSpPr>
        <p:spPr>
          <a:xfrm>
            <a:off x="370850" y="1650000"/>
            <a:ext cx="4252800" cy="2956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0" i="0" lang="en" sz="1500" u="none" cap="none" strike="noStrike">
                <a:solidFill>
                  <a:srgbClr val="09A9EA"/>
                </a:solidFill>
                <a:latin typeface="Open Sans SemiBold"/>
                <a:ea typeface="Open Sans SemiBold"/>
                <a:cs typeface="Open Sans SemiBold"/>
                <a:sym typeface="Open Sans SemiBold"/>
              </a:rPr>
              <a:t>Built from our knowledge of people</a:t>
            </a:r>
            <a:endParaRPr b="0" i="0" sz="1100" u="none" cap="none" strike="noStrike">
              <a:solidFill>
                <a:srgbClr val="09A9EA"/>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Open Sans Light"/>
                <a:ea typeface="Open Sans Light"/>
                <a:cs typeface="Open Sans Light"/>
                <a:sym typeface="Open Sans Light"/>
              </a:rPr>
              <a:t>Our audience database is deterministic and allows us to pinpoint each person's identity with confidence and precision. </a:t>
            </a:r>
            <a:endParaRPr b="0" i="0" sz="1100" u="none" cap="none" strike="noStrike">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Open Sans Light"/>
                <a:ea typeface="Open Sans Light"/>
                <a:cs typeface="Open Sans Light"/>
                <a:sym typeface="Open Sans Light"/>
              </a:rPr>
              <a:t>We create each profile in </a:t>
            </a:r>
            <a:r>
              <a:rPr lang="en" sz="1100">
                <a:solidFill>
                  <a:schemeClr val="dk1"/>
                </a:solidFill>
                <a:latin typeface="Open Sans Light"/>
                <a:ea typeface="Open Sans Light"/>
                <a:cs typeface="Open Sans Light"/>
                <a:sym typeface="Open Sans Light"/>
              </a:rPr>
              <a:t>our premium audience database</a:t>
            </a:r>
            <a:r>
              <a:rPr b="0" i="0" lang="en" sz="1100" u="none" cap="none" strike="noStrike">
                <a:solidFill>
                  <a:schemeClr val="dk1"/>
                </a:solidFill>
                <a:latin typeface="Open Sans Light"/>
                <a:ea typeface="Open Sans Light"/>
                <a:cs typeface="Open Sans Light"/>
                <a:sym typeface="Open Sans Light"/>
              </a:rPr>
              <a:t> by matching an individual's physica</a:t>
            </a:r>
            <a:r>
              <a:rPr lang="en" sz="1100">
                <a:solidFill>
                  <a:schemeClr val="dk1"/>
                </a:solidFill>
                <a:latin typeface="Open Sans Light"/>
                <a:ea typeface="Open Sans Light"/>
                <a:cs typeface="Open Sans Light"/>
                <a:sym typeface="Open Sans Light"/>
              </a:rPr>
              <a:t>l and </a:t>
            </a:r>
            <a:r>
              <a:rPr b="0" i="0" lang="en" sz="1100" u="none" cap="none" strike="noStrike">
                <a:solidFill>
                  <a:schemeClr val="dk1"/>
                </a:solidFill>
                <a:latin typeface="Open Sans Light"/>
                <a:ea typeface="Open Sans Light"/>
                <a:cs typeface="Open Sans Light"/>
                <a:sym typeface="Open Sans Light"/>
              </a:rPr>
              <a:t>email address to their actual digital, mobile, and offline behavior. Unlike providers who build profiles based on a postal address, our unique ability to create accurate, timely, and complete profiles of real people exceeds market standards and enables you to leverage our audience data to maintain the integrity of yours.</a:t>
            </a:r>
            <a:endParaRPr b="0" i="0" sz="1200" u="none" cap="none" strike="noStrike">
              <a:solidFill>
                <a:srgbClr val="2482F4"/>
              </a:solidFill>
              <a:latin typeface="Open Sans"/>
              <a:ea typeface="Open Sans"/>
              <a:cs typeface="Open Sans"/>
              <a:sym typeface="Open Sans"/>
            </a:endParaRPr>
          </a:p>
        </p:txBody>
      </p:sp>
      <p:sp>
        <p:nvSpPr>
          <p:cNvPr id="283" name="Google Shape;283;p53"/>
          <p:cNvSpPr/>
          <p:nvPr/>
        </p:nvSpPr>
        <p:spPr>
          <a:xfrm>
            <a:off x="453401" y="1135474"/>
            <a:ext cx="327000" cy="327000"/>
          </a:xfrm>
          <a:prstGeom prst="ellipse">
            <a:avLst/>
          </a:prstGeom>
          <a:solidFill>
            <a:srgbClr val="2EA4D7"/>
          </a:solidFill>
          <a:ln cap="flat" cmpd="sng" w="19050">
            <a:solidFill>
              <a:srgbClr val="F3F4F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 name="Google Shape;284;p53"/>
          <p:cNvPicPr preferRelativeResize="0"/>
          <p:nvPr/>
        </p:nvPicPr>
        <p:blipFill rotWithShape="1">
          <a:blip r:embed="rId4">
            <a:alphaModFix/>
          </a:blip>
          <a:srcRect b="0" l="0" r="0" t="0"/>
          <a:stretch/>
        </p:blipFill>
        <p:spPr>
          <a:xfrm>
            <a:off x="532530" y="1214521"/>
            <a:ext cx="168932" cy="168908"/>
          </a:xfrm>
          <a:prstGeom prst="rect">
            <a:avLst/>
          </a:prstGeom>
          <a:noFill/>
          <a:ln>
            <a:noFill/>
          </a:ln>
        </p:spPr>
      </p:pic>
      <p:cxnSp>
        <p:nvCxnSpPr>
          <p:cNvPr id="285" name="Google Shape;285;p53"/>
          <p:cNvCxnSpPr>
            <a:endCxn id="286" idx="2"/>
          </p:cNvCxnSpPr>
          <p:nvPr/>
        </p:nvCxnSpPr>
        <p:spPr>
          <a:xfrm>
            <a:off x="805336" y="1298974"/>
            <a:ext cx="2510700" cy="0"/>
          </a:xfrm>
          <a:prstGeom prst="straightConnector1">
            <a:avLst/>
          </a:prstGeom>
          <a:noFill/>
          <a:ln cap="flat" cmpd="sng" w="38100">
            <a:solidFill>
              <a:srgbClr val="EFEFEF"/>
            </a:solidFill>
            <a:prstDash val="dot"/>
            <a:round/>
            <a:headEnd len="sm" w="sm" type="none"/>
            <a:tailEnd len="sm" w="sm" type="none"/>
          </a:ln>
        </p:spPr>
      </p:cxnSp>
      <p:sp>
        <p:nvSpPr>
          <p:cNvPr id="287" name="Google Shape;287;p53"/>
          <p:cNvSpPr/>
          <p:nvPr/>
        </p:nvSpPr>
        <p:spPr>
          <a:xfrm>
            <a:off x="2414182" y="1135474"/>
            <a:ext cx="327000" cy="327000"/>
          </a:xfrm>
          <a:prstGeom prst="ellipse">
            <a:avLst/>
          </a:prstGeom>
          <a:solidFill>
            <a:srgbClr val="F3F3F3"/>
          </a:solid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3"/>
          <p:cNvSpPr/>
          <p:nvPr/>
        </p:nvSpPr>
        <p:spPr>
          <a:xfrm>
            <a:off x="1964723" y="1135474"/>
            <a:ext cx="327000" cy="327000"/>
          </a:xfrm>
          <a:prstGeom prst="ellipse">
            <a:avLst/>
          </a:prstGeom>
          <a:solidFill>
            <a:srgbClr val="F3F3F3"/>
          </a:solid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3"/>
          <p:cNvSpPr/>
          <p:nvPr/>
        </p:nvSpPr>
        <p:spPr>
          <a:xfrm>
            <a:off x="2863640" y="1135474"/>
            <a:ext cx="327000" cy="327000"/>
          </a:xfrm>
          <a:prstGeom prst="ellipse">
            <a:avLst/>
          </a:prstGeom>
          <a:solidFill>
            <a:srgbClr val="F3F3F3"/>
          </a:solid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3"/>
          <p:cNvSpPr/>
          <p:nvPr/>
        </p:nvSpPr>
        <p:spPr>
          <a:xfrm>
            <a:off x="3316036" y="1135474"/>
            <a:ext cx="327000" cy="327000"/>
          </a:xfrm>
          <a:prstGeom prst="ellipse">
            <a:avLst/>
          </a:prstGeom>
          <a:solidFill>
            <a:srgbClr val="F3F3F3"/>
          </a:solid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0" name="Google Shape;290;p53"/>
          <p:cNvPicPr preferRelativeResize="0"/>
          <p:nvPr/>
        </p:nvPicPr>
        <p:blipFill rotWithShape="1">
          <a:blip r:embed="rId5">
            <a:alphaModFix/>
          </a:blip>
          <a:srcRect b="0" l="0" r="0" t="0"/>
          <a:stretch/>
        </p:blipFill>
        <p:spPr>
          <a:xfrm>
            <a:off x="2942677" y="1223896"/>
            <a:ext cx="168926" cy="150157"/>
          </a:xfrm>
          <a:prstGeom prst="rect">
            <a:avLst/>
          </a:prstGeom>
          <a:noFill/>
          <a:ln>
            <a:noFill/>
          </a:ln>
        </p:spPr>
      </p:pic>
      <p:pic>
        <p:nvPicPr>
          <p:cNvPr id="291" name="Google Shape;291;p53"/>
          <p:cNvPicPr preferRelativeResize="0"/>
          <p:nvPr/>
        </p:nvPicPr>
        <p:blipFill rotWithShape="1">
          <a:blip r:embed="rId6">
            <a:alphaModFix/>
          </a:blip>
          <a:srcRect b="0" l="0" r="0" t="0"/>
          <a:stretch/>
        </p:blipFill>
        <p:spPr>
          <a:xfrm>
            <a:off x="3432609" y="1223887"/>
            <a:ext cx="93854" cy="150175"/>
          </a:xfrm>
          <a:prstGeom prst="rect">
            <a:avLst/>
          </a:prstGeom>
          <a:noFill/>
          <a:ln>
            <a:noFill/>
          </a:ln>
        </p:spPr>
      </p:pic>
      <p:pic>
        <p:nvPicPr>
          <p:cNvPr id="292" name="Google Shape;292;p53"/>
          <p:cNvPicPr preferRelativeResize="0"/>
          <p:nvPr/>
        </p:nvPicPr>
        <p:blipFill rotWithShape="1">
          <a:blip r:embed="rId7">
            <a:alphaModFix/>
          </a:blip>
          <a:srcRect b="0" l="0" r="0" t="0"/>
          <a:stretch/>
        </p:blipFill>
        <p:spPr>
          <a:xfrm>
            <a:off x="2493218" y="1223896"/>
            <a:ext cx="168926" cy="150157"/>
          </a:xfrm>
          <a:prstGeom prst="rect">
            <a:avLst/>
          </a:prstGeom>
          <a:noFill/>
          <a:ln>
            <a:noFill/>
          </a:ln>
        </p:spPr>
      </p:pic>
      <p:pic>
        <p:nvPicPr>
          <p:cNvPr id="293" name="Google Shape;293;p53"/>
          <p:cNvPicPr preferRelativeResize="0"/>
          <p:nvPr/>
        </p:nvPicPr>
        <p:blipFill rotWithShape="1">
          <a:blip r:embed="rId8">
            <a:alphaModFix/>
          </a:blip>
          <a:srcRect b="0" l="0" r="0" t="0"/>
          <a:stretch/>
        </p:blipFill>
        <p:spPr>
          <a:xfrm>
            <a:off x="2062520" y="1223887"/>
            <a:ext cx="131407" cy="150175"/>
          </a:xfrm>
          <a:prstGeom prst="rect">
            <a:avLst/>
          </a:prstGeom>
          <a:noFill/>
          <a:ln>
            <a:noFill/>
          </a:ln>
        </p:spPr>
      </p:pic>
      <p:sp>
        <p:nvSpPr>
          <p:cNvPr id="294" name="Google Shape;294;p53"/>
          <p:cNvSpPr txBox="1"/>
          <p:nvPr>
            <p:ph idx="12" type="sldNum"/>
          </p:nvPr>
        </p:nvSpPr>
        <p:spPr>
          <a:xfrm>
            <a:off x="85486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sz="700">
                <a:solidFill>
                  <a:schemeClr val="lt1"/>
                </a:solidFill>
              </a:rPr>
              <a:t>‹#›</a:t>
            </a:fld>
            <a:endParaRPr sz="700">
              <a:solidFill>
                <a:schemeClr val="lt1"/>
              </a:solidFill>
            </a:endParaRPr>
          </a:p>
        </p:txBody>
      </p:sp>
      <p:pic>
        <p:nvPicPr>
          <p:cNvPr id="295" name="Google Shape;295;p53"/>
          <p:cNvPicPr preferRelativeResize="0"/>
          <p:nvPr/>
        </p:nvPicPr>
        <p:blipFill rotWithShape="1">
          <a:blip r:embed="rId9">
            <a:alphaModFix/>
          </a:blip>
          <a:srcRect b="0" l="0" r="0" t="0"/>
          <a:stretch/>
        </p:blipFill>
        <p:spPr>
          <a:xfrm>
            <a:off x="0" y="4610835"/>
            <a:ext cx="9143998" cy="578716"/>
          </a:xfrm>
          <a:prstGeom prst="rect">
            <a:avLst/>
          </a:prstGeom>
          <a:noFill/>
          <a:ln>
            <a:noFill/>
          </a:ln>
        </p:spPr>
      </p:pic>
      <p:sp>
        <p:nvSpPr>
          <p:cNvPr id="296" name="Google Shape;296;p53"/>
          <p:cNvSpPr/>
          <p:nvPr/>
        </p:nvSpPr>
        <p:spPr>
          <a:xfrm>
            <a:off x="-1" y="4594756"/>
            <a:ext cx="3361200" cy="578700"/>
          </a:xfrm>
          <a:prstGeom prst="rect">
            <a:avLst/>
          </a:prstGeom>
          <a:gradFill>
            <a:gsLst>
              <a:gs pos="0">
                <a:srgbClr val="000000"/>
              </a:gs>
              <a:gs pos="49000">
                <a:srgbClr val="000000">
                  <a:alpha val="41960"/>
                </a:srgbClr>
              </a:gs>
              <a:gs pos="82000">
                <a:srgbClr val="000000">
                  <a:alpha val="0"/>
                </a:srgbClr>
              </a:gs>
              <a:gs pos="100000">
                <a:srgbClr val="000000">
                  <a:alpha val="0"/>
                </a:srgbClr>
              </a:gs>
            </a:gsLst>
            <a:lin ang="239989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97" name="Google Shape;297;p53"/>
          <p:cNvPicPr preferRelativeResize="0"/>
          <p:nvPr/>
        </p:nvPicPr>
        <p:blipFill rotWithShape="1">
          <a:blip r:embed="rId10">
            <a:alphaModFix/>
          </a:blip>
          <a:srcRect b="0" l="0" r="0" t="0"/>
          <a:stretch/>
        </p:blipFill>
        <p:spPr>
          <a:xfrm>
            <a:off x="197284" y="4664365"/>
            <a:ext cx="1250515" cy="452773"/>
          </a:xfrm>
          <a:prstGeom prst="rect">
            <a:avLst/>
          </a:prstGeom>
          <a:noFill/>
          <a:ln>
            <a:noFill/>
          </a:ln>
        </p:spPr>
      </p:pic>
      <p:sp>
        <p:nvSpPr>
          <p:cNvPr id="298" name="Google Shape;298;p53"/>
          <p:cNvSpPr txBox="1"/>
          <p:nvPr/>
        </p:nvSpPr>
        <p:spPr>
          <a:xfrm>
            <a:off x="8576733" y="47096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
        <p:nvSpPr>
          <p:cNvPr id="299" name="Google Shape;299;p53"/>
          <p:cNvSpPr/>
          <p:nvPr/>
        </p:nvSpPr>
        <p:spPr>
          <a:xfrm>
            <a:off x="6143018" y="4552209"/>
            <a:ext cx="2321544" cy="637342"/>
          </a:xfrm>
          <a:prstGeom prst="flowChartInputOutput">
            <a:avLst/>
          </a:prstGeom>
          <a:solidFill>
            <a:srgbClr val="4472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picture containing text, clipart&#10;&#10;Description automatically generated" id="300" name="Google Shape;300;p53"/>
          <p:cNvPicPr preferRelativeResize="0"/>
          <p:nvPr/>
        </p:nvPicPr>
        <p:blipFill rotWithShape="1">
          <a:blip r:embed="rId11">
            <a:alphaModFix/>
          </a:blip>
          <a:srcRect b="0" l="0" r="0" t="0"/>
          <a:stretch/>
        </p:blipFill>
        <p:spPr>
          <a:xfrm>
            <a:off x="6503754" y="4693052"/>
            <a:ext cx="1600072" cy="39256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98"/>
          <p:cNvSpPr txBox="1"/>
          <p:nvPr>
            <p:ph type="title"/>
          </p:nvPr>
        </p:nvSpPr>
        <p:spPr>
          <a:xfrm>
            <a:off x="265500" y="521225"/>
            <a:ext cx="3225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Matchback Report </a:t>
            </a:r>
            <a:endParaRPr sz="2500">
              <a:solidFill>
                <a:srgbClr val="2E75B5"/>
              </a:solidFill>
              <a:latin typeface="Montserrat Medium"/>
              <a:ea typeface="Montserrat Medium"/>
              <a:cs typeface="Montserrat Medium"/>
              <a:sym typeface="Montserrat Medium"/>
            </a:endParaRPr>
          </a:p>
        </p:txBody>
      </p:sp>
      <p:pic>
        <p:nvPicPr>
          <p:cNvPr id="1215" name="Google Shape;1215;p98"/>
          <p:cNvPicPr preferRelativeResize="0"/>
          <p:nvPr/>
        </p:nvPicPr>
        <p:blipFill rotWithShape="1">
          <a:blip r:embed="rId3">
            <a:alphaModFix/>
          </a:blip>
          <a:srcRect b="0" l="0" r="0" t="0"/>
          <a:stretch/>
        </p:blipFill>
        <p:spPr>
          <a:xfrm>
            <a:off x="4203550" y="445025"/>
            <a:ext cx="4416550" cy="4085700"/>
          </a:xfrm>
          <a:prstGeom prst="rect">
            <a:avLst/>
          </a:prstGeom>
          <a:noFill/>
          <a:ln cap="flat" cmpd="sng" w="9525">
            <a:solidFill>
              <a:srgbClr val="EFEFEF"/>
            </a:solidFill>
            <a:prstDash val="solid"/>
            <a:round/>
            <a:headEnd len="sm" w="sm" type="none"/>
            <a:tailEnd len="sm" w="sm" type="none"/>
          </a:ln>
        </p:spPr>
      </p:pic>
      <p:grpSp>
        <p:nvGrpSpPr>
          <p:cNvPr id="1216" name="Google Shape;1216;p98"/>
          <p:cNvGrpSpPr/>
          <p:nvPr/>
        </p:nvGrpSpPr>
        <p:grpSpPr>
          <a:xfrm>
            <a:off x="209700" y="3509191"/>
            <a:ext cx="4242390" cy="926026"/>
            <a:chOff x="895524" y="3661168"/>
            <a:chExt cx="4172706" cy="588028"/>
          </a:xfrm>
        </p:grpSpPr>
        <p:sp>
          <p:nvSpPr>
            <p:cNvPr id="1217" name="Google Shape;1217;p98"/>
            <p:cNvSpPr txBox="1"/>
            <p:nvPr/>
          </p:nvSpPr>
          <p:spPr>
            <a:xfrm>
              <a:off x="895524" y="3697496"/>
              <a:ext cx="3724200" cy="551700"/>
            </a:xfrm>
            <a:prstGeom prst="rect">
              <a:avLst/>
            </a:prstGeom>
            <a:noFill/>
            <a:ln cap="flat" cmpd="sng" w="2857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383F6"/>
                </a:buClr>
                <a:buSzPts val="1800"/>
                <a:buFont typeface="Calibri"/>
                <a:buNone/>
              </a:pPr>
              <a:r>
                <a:rPr lang="en" sz="1100">
                  <a:solidFill>
                    <a:srgbClr val="2EA4D7"/>
                  </a:solidFill>
                  <a:latin typeface="Open Sans Light"/>
                  <a:ea typeface="Open Sans Light"/>
                  <a:cs typeface="Open Sans Light"/>
                  <a:sym typeface="Open Sans Light"/>
                </a:rPr>
                <a:t>We have targeted 63,274 people in your campaign with email &amp; multi-channel ads. Once the campaign ends, we will send you an excel file with the names &amp; addresses of each of those 63,274 people.</a:t>
              </a:r>
              <a:endParaRPr sz="1100">
                <a:solidFill>
                  <a:srgbClr val="2EA4D7"/>
                </a:solidFill>
                <a:latin typeface="Open Sans Light"/>
                <a:ea typeface="Open Sans Light"/>
                <a:cs typeface="Open Sans Light"/>
                <a:sym typeface="Open Sans Light"/>
              </a:endParaRPr>
            </a:p>
          </p:txBody>
        </p:sp>
        <p:cxnSp>
          <p:nvCxnSpPr>
            <p:cNvPr id="1218" name="Google Shape;1218;p98"/>
            <p:cNvCxnSpPr/>
            <p:nvPr/>
          </p:nvCxnSpPr>
          <p:spPr>
            <a:xfrm flipH="1" rot="10800000">
              <a:off x="4619730" y="3661168"/>
              <a:ext cx="448500" cy="192300"/>
            </a:xfrm>
            <a:prstGeom prst="straightConnector1">
              <a:avLst/>
            </a:prstGeom>
            <a:noFill/>
            <a:ln cap="flat" cmpd="sng" w="28575">
              <a:solidFill>
                <a:srgbClr val="2EA4D7"/>
              </a:solidFill>
              <a:prstDash val="solid"/>
              <a:round/>
              <a:headEnd len="sm" w="sm" type="none"/>
              <a:tailEnd len="med" w="med" type="oval"/>
            </a:ln>
          </p:spPr>
        </p:cxnSp>
      </p:grpSp>
      <p:sp>
        <p:nvSpPr>
          <p:cNvPr id="1219" name="Google Shape;1219;p98"/>
          <p:cNvSpPr txBox="1"/>
          <p:nvPr>
            <p:ph idx="1" type="body"/>
          </p:nvPr>
        </p:nvSpPr>
        <p:spPr>
          <a:xfrm>
            <a:off x="265500" y="1170125"/>
            <a:ext cx="3341100" cy="195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At the end of your campaign, we </a:t>
            </a:r>
            <a:r>
              <a:rPr lang="en">
                <a:solidFill>
                  <a:srgbClr val="333333"/>
                </a:solidFill>
              </a:rPr>
              <a:t> can share a matchback report</a:t>
            </a:r>
            <a:r>
              <a:rPr lang="en">
                <a:solidFill>
                  <a:srgbClr val="333333"/>
                </a:solidFill>
              </a:rPr>
              <a:t> as an add-on. </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rPr lang="en">
                <a:solidFill>
                  <a:srgbClr val="333333"/>
                </a:solidFill>
              </a:rPr>
              <a:t>This report gives you  a list of the first &amp; last name and street address of each person who received your ad.</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rPr lang="en">
                <a:solidFill>
                  <a:srgbClr val="333333"/>
                </a:solidFill>
              </a:rPr>
              <a:t>You can then compare this list of people to those who took an action from your campaign in order to determine the your campaign ROI.</a:t>
            </a:r>
            <a:endParaRPr>
              <a:solidFill>
                <a:srgbClr val="333333"/>
              </a:solidFill>
            </a:endParaRPr>
          </a:p>
          <a:p>
            <a:pPr indent="0" lvl="0" marL="0" rtl="0" algn="l">
              <a:spcBef>
                <a:spcPts val="0"/>
              </a:spcBef>
              <a:spcAft>
                <a:spcPts val="0"/>
              </a:spcAft>
              <a:buNone/>
            </a:pPr>
            <a:r>
              <a:t/>
            </a:r>
            <a:endParaRPr>
              <a:solidFill>
                <a:srgbClr val="333333"/>
              </a:solidFill>
            </a:endParaRPr>
          </a:p>
        </p:txBody>
      </p:sp>
      <p:sp>
        <p:nvSpPr>
          <p:cNvPr id="1220" name="Google Shape;1220;p98"/>
          <p:cNvSpPr txBox="1"/>
          <p:nvPr/>
        </p:nvSpPr>
        <p:spPr>
          <a:xfrm>
            <a:off x="304800" y="46576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pic>
        <p:nvPicPr>
          <p:cNvPr id="1225" name="Google Shape;1225;p99"/>
          <p:cNvPicPr preferRelativeResize="0"/>
          <p:nvPr/>
        </p:nvPicPr>
        <p:blipFill rotWithShape="1">
          <a:blip r:embed="rId3">
            <a:alphaModFix/>
          </a:blip>
          <a:srcRect b="20790" l="3600" r="73992" t="43232"/>
          <a:stretch/>
        </p:blipFill>
        <p:spPr>
          <a:xfrm>
            <a:off x="4792450" y="0"/>
            <a:ext cx="4348200" cy="5143500"/>
          </a:xfrm>
          <a:prstGeom prst="rect">
            <a:avLst/>
          </a:prstGeom>
          <a:noFill/>
          <a:ln>
            <a:noFill/>
          </a:ln>
        </p:spPr>
      </p:pic>
      <p:sp>
        <p:nvSpPr>
          <p:cNvPr id="1226" name="Google Shape;1226;p99"/>
          <p:cNvSpPr txBox="1"/>
          <p:nvPr/>
        </p:nvSpPr>
        <p:spPr>
          <a:xfrm>
            <a:off x="679675" y="1600000"/>
            <a:ext cx="3093300" cy="13953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None/>
            </a:pPr>
            <a:r>
              <a:rPr lang="en" sz="1200">
                <a:solidFill>
                  <a:srgbClr val="2EA4D7"/>
                </a:solidFill>
                <a:latin typeface="Open Sans SemiBold"/>
                <a:ea typeface="Open Sans SemiBold"/>
                <a:cs typeface="Open Sans SemiBold"/>
                <a:sym typeface="Open Sans SemiBold"/>
              </a:rPr>
              <a:t>Foot Traffic Attribution</a:t>
            </a:r>
            <a:r>
              <a:rPr lang="en" sz="1200">
                <a:solidFill>
                  <a:srgbClr val="2EA4D7"/>
                </a:solidFill>
                <a:latin typeface="Open Sans Light"/>
                <a:ea typeface="Open Sans Light"/>
                <a:cs typeface="Open Sans Light"/>
                <a:sym typeface="Open Sans Light"/>
              </a:rPr>
              <a:t> </a:t>
            </a:r>
            <a:r>
              <a:rPr lang="en" sz="1200">
                <a:latin typeface="Open Sans Light"/>
                <a:ea typeface="Open Sans Light"/>
                <a:cs typeface="Open Sans Light"/>
                <a:sym typeface="Open Sans Light"/>
              </a:rPr>
              <a:t>(FTA) </a:t>
            </a:r>
            <a:r>
              <a:rPr lang="en" sz="1200">
                <a:solidFill>
                  <a:schemeClr val="dk1"/>
                </a:solidFill>
                <a:latin typeface="Open Sans Light"/>
                <a:ea typeface="Open Sans Light"/>
                <a:cs typeface="Open Sans Light"/>
                <a:sym typeface="Open Sans Light"/>
              </a:rPr>
              <a:t>measures how many real, verified people visited a physical location or point-of interest based on your ad campaign.</a:t>
            </a:r>
            <a:endParaRPr sz="1200">
              <a:solidFill>
                <a:schemeClr val="dk1"/>
              </a:solidFill>
              <a:latin typeface="Open Sans Light"/>
              <a:ea typeface="Open Sans Light"/>
              <a:cs typeface="Open Sans Light"/>
              <a:sym typeface="Open Sans Light"/>
            </a:endParaRPr>
          </a:p>
          <a:p>
            <a:pPr indent="0" lvl="0" marL="0" rtl="0" algn="l">
              <a:lnSpc>
                <a:spcPct val="120000"/>
              </a:lnSpc>
              <a:spcBef>
                <a:spcPts val="0"/>
              </a:spcBef>
              <a:spcAft>
                <a:spcPts val="0"/>
              </a:spcAft>
              <a:buNone/>
            </a:pPr>
            <a:br>
              <a:rPr lang="en" sz="1200">
                <a:solidFill>
                  <a:schemeClr val="dk1"/>
                </a:solidFill>
                <a:latin typeface="Open Sans Light"/>
                <a:ea typeface="Open Sans Light"/>
                <a:cs typeface="Open Sans Light"/>
                <a:sym typeface="Open Sans Light"/>
              </a:rPr>
            </a:br>
            <a:r>
              <a:rPr lang="en" sz="1200">
                <a:solidFill>
                  <a:schemeClr val="dk1"/>
                </a:solidFill>
                <a:latin typeface="Open Sans Light"/>
                <a:ea typeface="Open Sans Light"/>
                <a:cs typeface="Open Sans Light"/>
                <a:sym typeface="Open Sans Light"/>
              </a:rPr>
              <a:t>FTA allows you to quantify in real-time how your ad impressions led to in-store and point-of-interest visits.</a:t>
            </a:r>
            <a:endParaRPr sz="1200">
              <a:solidFill>
                <a:schemeClr val="dk1"/>
              </a:solidFill>
              <a:latin typeface="Open Sans Light"/>
              <a:ea typeface="Open Sans Light"/>
              <a:cs typeface="Open Sans Light"/>
              <a:sym typeface="Open Sans Light"/>
            </a:endParaRPr>
          </a:p>
          <a:p>
            <a:pPr indent="0" lvl="0" marL="0" marR="0" rtl="0" algn="l">
              <a:lnSpc>
                <a:spcPct val="120000"/>
              </a:lnSpc>
              <a:spcBef>
                <a:spcPts val="0"/>
              </a:spcBef>
              <a:spcAft>
                <a:spcPts val="0"/>
              </a:spcAft>
              <a:buNone/>
            </a:pPr>
            <a:r>
              <a:t/>
            </a:r>
            <a:endParaRPr sz="1200">
              <a:latin typeface="Open Sans Light"/>
              <a:ea typeface="Open Sans Light"/>
              <a:cs typeface="Open Sans Light"/>
              <a:sym typeface="Open Sans Light"/>
            </a:endParaRPr>
          </a:p>
          <a:p>
            <a:pPr indent="0" lvl="0" marL="0" rtl="0" algn="l">
              <a:lnSpc>
                <a:spcPct val="120000"/>
              </a:lnSpc>
              <a:spcBef>
                <a:spcPts val="0"/>
              </a:spcBef>
              <a:spcAft>
                <a:spcPts val="0"/>
              </a:spcAft>
              <a:buNone/>
            </a:pPr>
            <a:r>
              <a:rPr lang="en" sz="1200">
                <a:solidFill>
                  <a:schemeClr val="dk1"/>
                </a:solidFill>
                <a:latin typeface="Open Sans Light"/>
                <a:ea typeface="Open Sans Light"/>
                <a:cs typeface="Open Sans Light"/>
                <a:sym typeface="Open Sans Light"/>
              </a:rPr>
              <a:t>This turnkey solution does not require any advertiser set-up or additional integration. </a:t>
            </a:r>
            <a:endParaRPr sz="1200">
              <a:solidFill>
                <a:schemeClr val="dk1"/>
              </a:solidFill>
              <a:latin typeface="Open Sans Light"/>
              <a:ea typeface="Open Sans Light"/>
              <a:cs typeface="Open Sans Light"/>
              <a:sym typeface="Open Sans Light"/>
            </a:endParaRPr>
          </a:p>
          <a:p>
            <a:pPr indent="0" lvl="0" marL="0" rtl="0" algn="l">
              <a:lnSpc>
                <a:spcPct val="12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20000"/>
              </a:lnSpc>
              <a:spcBef>
                <a:spcPts val="0"/>
              </a:spcBef>
              <a:spcAft>
                <a:spcPts val="0"/>
              </a:spcAft>
              <a:buNone/>
            </a:pPr>
            <a:r>
              <a:t/>
            </a:r>
            <a:endParaRPr sz="1200">
              <a:latin typeface="Open Sans Light"/>
              <a:ea typeface="Open Sans Light"/>
              <a:cs typeface="Open Sans Light"/>
              <a:sym typeface="Open Sans Light"/>
            </a:endParaRPr>
          </a:p>
        </p:txBody>
      </p:sp>
      <p:sp>
        <p:nvSpPr>
          <p:cNvPr id="1227" name="Google Shape;1227;p99"/>
          <p:cNvSpPr txBox="1"/>
          <p:nvPr/>
        </p:nvSpPr>
        <p:spPr>
          <a:xfrm>
            <a:off x="679675" y="870075"/>
            <a:ext cx="6120300" cy="5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500">
                <a:solidFill>
                  <a:srgbClr val="2E75B5"/>
                </a:solidFill>
                <a:latin typeface="Montserrat Medium"/>
                <a:ea typeface="Montserrat Medium"/>
                <a:cs typeface="Montserrat Medium"/>
                <a:sym typeface="Montserrat Medium"/>
              </a:rPr>
              <a:t>Foot Traffic Attribution</a:t>
            </a:r>
            <a:endParaRPr sz="2500">
              <a:solidFill>
                <a:srgbClr val="2E75B5"/>
              </a:solidFill>
              <a:latin typeface="Montserrat Medium"/>
              <a:ea typeface="Montserrat Medium"/>
              <a:cs typeface="Montserrat Medium"/>
              <a:sym typeface="Montserrat Medium"/>
            </a:endParaRPr>
          </a:p>
        </p:txBody>
      </p:sp>
      <p:pic>
        <p:nvPicPr>
          <p:cNvPr id="1228" name="Google Shape;1228;p99"/>
          <p:cNvPicPr preferRelativeResize="0"/>
          <p:nvPr/>
        </p:nvPicPr>
        <p:blipFill rotWithShape="1">
          <a:blip r:embed="rId4">
            <a:alphaModFix/>
          </a:blip>
          <a:srcRect b="0" l="32296" r="782" t="0"/>
          <a:stretch/>
        </p:blipFill>
        <p:spPr>
          <a:xfrm>
            <a:off x="4487650" y="1725475"/>
            <a:ext cx="2394300" cy="2388000"/>
          </a:xfrm>
          <a:prstGeom prst="ellipse">
            <a:avLst/>
          </a:prstGeom>
          <a:noFill/>
          <a:ln cap="flat" cmpd="sng" w="38100">
            <a:solidFill>
              <a:srgbClr val="EEEEEE"/>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00"/>
          <p:cNvSpPr txBox="1"/>
          <p:nvPr>
            <p:ph idx="1" type="body"/>
          </p:nvPr>
        </p:nvSpPr>
        <p:spPr>
          <a:xfrm>
            <a:off x="4854225" y="1017725"/>
            <a:ext cx="3479400" cy="2802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333333"/>
              </a:solidFill>
            </a:endParaRPr>
          </a:p>
          <a:p>
            <a:pPr indent="-304800" lvl="0" marL="365760" rtl="0" algn="l">
              <a:lnSpc>
                <a:spcPct val="115000"/>
              </a:lnSpc>
              <a:spcBef>
                <a:spcPts val="0"/>
              </a:spcBef>
              <a:spcAft>
                <a:spcPts val="0"/>
              </a:spcAft>
              <a:buClr>
                <a:srgbClr val="2EA4D7"/>
              </a:buClr>
              <a:buSzPts val="1200"/>
              <a:buChar char="﹢"/>
            </a:pPr>
            <a:r>
              <a:rPr lang="en">
                <a:solidFill>
                  <a:srgbClr val="333333"/>
                </a:solidFill>
              </a:rPr>
              <a:t>We will create the pixel for your advertiser based on their specific goals and the actions they'd like to track</a:t>
            </a:r>
            <a:endParaRPr>
              <a:solidFill>
                <a:srgbClr val="333333"/>
              </a:solidFill>
            </a:endParaRPr>
          </a:p>
          <a:p>
            <a:pPr indent="-304800" lvl="0" marL="365760" rtl="0" algn="l">
              <a:lnSpc>
                <a:spcPct val="115000"/>
              </a:lnSpc>
              <a:spcBef>
                <a:spcPts val="1000"/>
              </a:spcBef>
              <a:spcAft>
                <a:spcPts val="0"/>
              </a:spcAft>
              <a:buClr>
                <a:srgbClr val="2EA4D7"/>
              </a:buClr>
              <a:buSzPts val="1200"/>
              <a:buChar char="﹢"/>
            </a:pPr>
            <a:r>
              <a:rPr lang="en">
                <a:solidFill>
                  <a:srgbClr val="333333"/>
                </a:solidFill>
              </a:rPr>
              <a:t>We will send you the pixel code as an email attachment with instructions on how to  place on website</a:t>
            </a:r>
            <a:endParaRPr>
              <a:solidFill>
                <a:srgbClr val="333333"/>
              </a:solidFill>
            </a:endParaRPr>
          </a:p>
          <a:p>
            <a:pPr indent="-304800" lvl="0" marL="365760" rtl="0" algn="l">
              <a:lnSpc>
                <a:spcPct val="115000"/>
              </a:lnSpc>
              <a:spcBef>
                <a:spcPts val="1000"/>
              </a:spcBef>
              <a:spcAft>
                <a:spcPts val="0"/>
              </a:spcAft>
              <a:buClr>
                <a:srgbClr val="2EA4D7"/>
              </a:buClr>
              <a:buSzPts val="1200"/>
              <a:buChar char="﹢"/>
            </a:pPr>
            <a:r>
              <a:rPr lang="en">
                <a:solidFill>
                  <a:srgbClr val="333333"/>
                </a:solidFill>
              </a:rPr>
              <a:t>Once the pixel code is placed on the advertiser's website, it will begin to track specific actions</a:t>
            </a:r>
            <a:endParaRPr>
              <a:solidFill>
                <a:srgbClr val="333333"/>
              </a:solidFill>
            </a:endParaRPr>
          </a:p>
          <a:p>
            <a:pPr indent="-304800" lvl="0" marL="365760" rtl="0" algn="l">
              <a:lnSpc>
                <a:spcPct val="115000"/>
              </a:lnSpc>
              <a:spcBef>
                <a:spcPts val="1000"/>
              </a:spcBef>
              <a:spcAft>
                <a:spcPts val="0"/>
              </a:spcAft>
              <a:buClr>
                <a:srgbClr val="2EA4D7"/>
              </a:buClr>
              <a:buSzPts val="1200"/>
              <a:buChar char="﹢"/>
            </a:pPr>
            <a:r>
              <a:rPr lang="en">
                <a:solidFill>
                  <a:srgbClr val="333333"/>
                </a:solidFill>
              </a:rPr>
              <a:t>The pixel then sends us an alert when consumers complete the action</a:t>
            </a:r>
            <a:endParaRPr>
              <a:solidFill>
                <a:srgbClr val="333333"/>
              </a:solidFill>
            </a:endParaRPr>
          </a:p>
          <a:p>
            <a:pPr indent="-304800" lvl="0" marL="365760" rtl="0" algn="l">
              <a:lnSpc>
                <a:spcPct val="115000"/>
              </a:lnSpc>
              <a:spcBef>
                <a:spcPts val="1000"/>
              </a:spcBef>
              <a:spcAft>
                <a:spcPts val="1000"/>
              </a:spcAft>
              <a:buClr>
                <a:srgbClr val="2EA4D7"/>
              </a:buClr>
              <a:buSzPts val="1200"/>
              <a:buChar char="﹢"/>
            </a:pPr>
            <a:r>
              <a:rPr lang="en">
                <a:solidFill>
                  <a:srgbClr val="333333"/>
                </a:solidFill>
              </a:rPr>
              <a:t>The alert will appear as a </a:t>
            </a:r>
            <a:r>
              <a:rPr b="1" lang="en">
                <a:solidFill>
                  <a:srgbClr val="2EA4D7"/>
                </a:solidFill>
                <a:latin typeface="Open Sans"/>
                <a:ea typeface="Open Sans"/>
                <a:cs typeface="Open Sans"/>
                <a:sym typeface="Open Sans"/>
              </a:rPr>
              <a:t>conversion </a:t>
            </a:r>
            <a:r>
              <a:rPr lang="en">
                <a:solidFill>
                  <a:srgbClr val="333333"/>
                </a:solidFill>
              </a:rPr>
              <a:t>on your campaign reporting</a:t>
            </a:r>
            <a:endParaRPr>
              <a:solidFill>
                <a:srgbClr val="333333"/>
              </a:solidFill>
            </a:endParaRPr>
          </a:p>
        </p:txBody>
      </p:sp>
      <p:sp>
        <p:nvSpPr>
          <p:cNvPr id="1234" name="Google Shape;1234;p100"/>
          <p:cNvSpPr txBox="1"/>
          <p:nvPr>
            <p:ph type="title"/>
          </p:nvPr>
        </p:nvSpPr>
        <p:spPr>
          <a:xfrm>
            <a:off x="4854225" y="521225"/>
            <a:ext cx="377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Pixel Tracking</a:t>
            </a:r>
            <a:endParaRPr sz="2500">
              <a:solidFill>
                <a:srgbClr val="2E75B5"/>
              </a:solidFill>
              <a:latin typeface="Montserrat Medium"/>
              <a:ea typeface="Montserrat Medium"/>
              <a:cs typeface="Montserrat Medium"/>
              <a:sym typeface="Montserrat Medium"/>
            </a:endParaRPr>
          </a:p>
        </p:txBody>
      </p:sp>
      <p:grpSp>
        <p:nvGrpSpPr>
          <p:cNvPr id="1235" name="Google Shape;1235;p100"/>
          <p:cNvGrpSpPr/>
          <p:nvPr/>
        </p:nvGrpSpPr>
        <p:grpSpPr>
          <a:xfrm>
            <a:off x="529202" y="1033240"/>
            <a:ext cx="3839788" cy="3243570"/>
            <a:chOff x="5073100" y="652227"/>
            <a:chExt cx="3566588" cy="2933500"/>
          </a:xfrm>
        </p:grpSpPr>
        <p:grpSp>
          <p:nvGrpSpPr>
            <p:cNvPr id="1236" name="Google Shape;1236;p100"/>
            <p:cNvGrpSpPr/>
            <p:nvPr/>
          </p:nvGrpSpPr>
          <p:grpSpPr>
            <a:xfrm>
              <a:off x="5073100" y="652227"/>
              <a:ext cx="3566588" cy="2933500"/>
              <a:chOff x="4446825" y="2114602"/>
              <a:chExt cx="3566588" cy="2933500"/>
            </a:xfrm>
          </p:grpSpPr>
          <p:grpSp>
            <p:nvGrpSpPr>
              <p:cNvPr id="1237" name="Google Shape;1237;p100"/>
              <p:cNvGrpSpPr/>
              <p:nvPr/>
            </p:nvGrpSpPr>
            <p:grpSpPr>
              <a:xfrm>
                <a:off x="4446825" y="2114602"/>
                <a:ext cx="3566588" cy="2933500"/>
                <a:chOff x="4446825" y="2114602"/>
                <a:chExt cx="3566588" cy="2933500"/>
              </a:xfrm>
            </p:grpSpPr>
            <p:pic>
              <p:nvPicPr>
                <p:cNvPr id="1238" name="Google Shape;1238;p100"/>
                <p:cNvPicPr preferRelativeResize="0"/>
                <p:nvPr/>
              </p:nvPicPr>
              <p:blipFill rotWithShape="1">
                <a:blip r:embed="rId3">
                  <a:alphaModFix/>
                </a:blip>
                <a:srcRect b="0" l="0" r="0" t="0"/>
                <a:stretch/>
              </p:blipFill>
              <p:spPr>
                <a:xfrm>
                  <a:off x="4446825" y="2114602"/>
                  <a:ext cx="3566588" cy="2933500"/>
                </a:xfrm>
                <a:prstGeom prst="rect">
                  <a:avLst/>
                </a:prstGeom>
                <a:noFill/>
                <a:ln>
                  <a:noFill/>
                </a:ln>
              </p:spPr>
            </p:pic>
            <p:sp>
              <p:nvSpPr>
                <p:cNvPr id="1239" name="Google Shape;1239;p100"/>
                <p:cNvSpPr/>
                <p:nvPr/>
              </p:nvSpPr>
              <p:spPr>
                <a:xfrm>
                  <a:off x="4575615" y="2257644"/>
                  <a:ext cx="3280200" cy="18381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grpSp>
          <p:pic>
            <p:nvPicPr>
              <p:cNvPr id="1240" name="Google Shape;1240;p100"/>
              <p:cNvPicPr preferRelativeResize="0"/>
              <p:nvPr/>
            </p:nvPicPr>
            <p:blipFill rotWithShape="1">
              <a:blip r:embed="rId4">
                <a:alphaModFix/>
              </a:blip>
              <a:srcRect b="34546" l="0" r="0" t="0"/>
              <a:stretch/>
            </p:blipFill>
            <p:spPr>
              <a:xfrm>
                <a:off x="4582241" y="2473276"/>
                <a:ext cx="3280108" cy="1615219"/>
              </a:xfrm>
              <a:prstGeom prst="rect">
                <a:avLst/>
              </a:prstGeom>
              <a:noFill/>
              <a:ln cap="flat" cmpd="sng" w="9525">
                <a:solidFill>
                  <a:srgbClr val="1C61A0"/>
                </a:solidFill>
                <a:prstDash val="solid"/>
                <a:round/>
                <a:headEnd len="sm" w="sm" type="none"/>
                <a:tailEnd len="sm" w="sm" type="none"/>
              </a:ln>
            </p:spPr>
          </p:pic>
        </p:grpSp>
        <p:sp>
          <p:nvSpPr>
            <p:cNvPr id="1241" name="Google Shape;1241;p100"/>
            <p:cNvSpPr/>
            <p:nvPr/>
          </p:nvSpPr>
          <p:spPr>
            <a:xfrm>
              <a:off x="5252889" y="840967"/>
              <a:ext cx="82500" cy="82500"/>
            </a:xfrm>
            <a:prstGeom prst="ellipse">
              <a:avLst/>
            </a:prstGeom>
            <a:solidFill>
              <a:srgbClr val="E0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42" name="Google Shape;1242;p100"/>
            <p:cNvSpPr/>
            <p:nvPr/>
          </p:nvSpPr>
          <p:spPr>
            <a:xfrm>
              <a:off x="5374636" y="840967"/>
              <a:ext cx="82500" cy="82500"/>
            </a:xfrm>
            <a:prstGeom prst="ellipse">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43" name="Google Shape;1243;p100"/>
            <p:cNvSpPr/>
            <p:nvPr/>
          </p:nvSpPr>
          <p:spPr>
            <a:xfrm>
              <a:off x="5496382" y="840967"/>
              <a:ext cx="82500" cy="82500"/>
            </a:xfrm>
            <a:prstGeom prst="ellipse">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grpSp>
      <p:sp>
        <p:nvSpPr>
          <p:cNvPr id="1244" name="Google Shape;1244;p100"/>
          <p:cNvSpPr/>
          <p:nvPr/>
        </p:nvSpPr>
        <p:spPr>
          <a:xfrm>
            <a:off x="1415525" y="2817600"/>
            <a:ext cx="2200200" cy="388200"/>
          </a:xfrm>
          <a:prstGeom prst="roundRect">
            <a:avLst>
              <a:gd fmla="val 5039" name="adj"/>
            </a:avLst>
          </a:prstGeom>
          <a:noFill/>
          <a:ln cap="flat" cmpd="sng" w="25400">
            <a:solidFill>
              <a:srgbClr val="C00000"/>
            </a:solidFill>
            <a:prstDash val="solid"/>
            <a:round/>
            <a:headEnd len="sm" w="sm" type="none"/>
            <a:tailEnd len="sm" w="sm" type="none"/>
          </a:ln>
          <a:effectLst>
            <a:outerShdw blurRad="38100" rotWithShape="0" dir="5400000" dist="23000">
              <a:srgbClr val="000000">
                <a:alpha val="341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45" name="Google Shape;1245;p100"/>
          <p:cNvSpPr txBox="1"/>
          <p:nvPr/>
        </p:nvSpPr>
        <p:spPr>
          <a:xfrm>
            <a:off x="381000" y="4733875"/>
            <a:ext cx="30000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333333"/>
                </a:solidFill>
                <a:latin typeface="Open Sans Light"/>
                <a:ea typeface="Open Sans Light"/>
                <a:cs typeface="Open Sans Light"/>
                <a:sym typeface="Open Sans Light"/>
              </a:rPr>
              <a:t>Visuals for mockup purposes only.</a:t>
            </a:r>
            <a:endParaRPr i="1" sz="700">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4"/>
          <p:cNvSpPr/>
          <p:nvPr/>
        </p:nvSpPr>
        <p:spPr>
          <a:xfrm>
            <a:off x="2099843" y="450373"/>
            <a:ext cx="4944300" cy="4944300"/>
          </a:xfrm>
          <a:prstGeom prst="ellipse">
            <a:avLst/>
          </a:prstGeom>
          <a:noFill/>
          <a:ln cap="flat" cmpd="sng" w="28575">
            <a:solidFill>
              <a:srgbClr val="B7B7B7"/>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7" name="Google Shape;307;p54"/>
          <p:cNvSpPr/>
          <p:nvPr/>
        </p:nvSpPr>
        <p:spPr>
          <a:xfrm>
            <a:off x="-306902" y="-1956452"/>
            <a:ext cx="9758100" cy="9758100"/>
          </a:xfrm>
          <a:prstGeom prst="ellipse">
            <a:avLst/>
          </a:prstGeom>
          <a:noFill/>
          <a:ln cap="flat" cmpd="sng" w="28575">
            <a:solidFill>
              <a:srgbClr val="B7B7B7"/>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8" name="Google Shape;308;p54"/>
          <p:cNvSpPr/>
          <p:nvPr/>
        </p:nvSpPr>
        <p:spPr>
          <a:xfrm>
            <a:off x="1586776" y="-62627"/>
            <a:ext cx="5970300" cy="5970300"/>
          </a:xfrm>
          <a:prstGeom prst="ellipse">
            <a:avLst/>
          </a:prstGeom>
          <a:noFill/>
          <a:ln cap="flat" cmpd="sng" w="28575">
            <a:solidFill>
              <a:srgbClr val="B7B7B7"/>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9" name="Google Shape;309;p54"/>
          <p:cNvSpPr/>
          <p:nvPr/>
        </p:nvSpPr>
        <p:spPr>
          <a:xfrm>
            <a:off x="990643" y="-658877"/>
            <a:ext cx="7162800" cy="7162800"/>
          </a:xfrm>
          <a:prstGeom prst="ellipse">
            <a:avLst/>
          </a:prstGeom>
          <a:noFill/>
          <a:ln cap="flat" cmpd="sng" w="28575">
            <a:solidFill>
              <a:srgbClr val="B7B7B7"/>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0" name="Google Shape;310;p54"/>
          <p:cNvSpPr/>
          <p:nvPr/>
        </p:nvSpPr>
        <p:spPr>
          <a:xfrm>
            <a:off x="376404" y="-1273015"/>
            <a:ext cx="8391300" cy="8391300"/>
          </a:xfrm>
          <a:prstGeom prst="ellipse">
            <a:avLst/>
          </a:prstGeom>
          <a:noFill/>
          <a:ln cap="flat" cmpd="sng" w="28575">
            <a:solidFill>
              <a:srgbClr val="B7B7B7"/>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1" name="Google Shape;311;p54"/>
          <p:cNvSpPr/>
          <p:nvPr/>
        </p:nvSpPr>
        <p:spPr>
          <a:xfrm>
            <a:off x="-9694" y="-7673"/>
            <a:ext cx="9153600" cy="801600"/>
          </a:xfrm>
          <a:prstGeom prst="rect">
            <a:avLst/>
          </a:prstGeom>
          <a:solidFill>
            <a:srgbClr val="F3F5F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2" name="Google Shape;312;p54"/>
          <p:cNvSpPr/>
          <p:nvPr/>
        </p:nvSpPr>
        <p:spPr>
          <a:xfrm>
            <a:off x="3056736" y="1407298"/>
            <a:ext cx="3030600" cy="3030600"/>
          </a:xfrm>
          <a:prstGeom prst="ellipse">
            <a:avLst/>
          </a:prstGeom>
          <a:noFill/>
          <a:ln cap="flat" cmpd="sng" w="28575">
            <a:solidFill>
              <a:srgbClr val="B7B7B7"/>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3" name="Google Shape;313;p54"/>
          <p:cNvSpPr/>
          <p:nvPr/>
        </p:nvSpPr>
        <p:spPr>
          <a:xfrm>
            <a:off x="2594088" y="944585"/>
            <a:ext cx="3955800" cy="3955800"/>
          </a:xfrm>
          <a:prstGeom prst="ellipse">
            <a:avLst/>
          </a:prstGeom>
          <a:noFill/>
          <a:ln cap="flat" cmpd="sng" w="28575">
            <a:solidFill>
              <a:srgbClr val="B7B7B7"/>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14" name="Google Shape;314;p54"/>
          <p:cNvPicPr preferRelativeResize="0"/>
          <p:nvPr/>
        </p:nvPicPr>
        <p:blipFill rotWithShape="1">
          <a:blip r:embed="rId3">
            <a:alphaModFix/>
          </a:blip>
          <a:srcRect b="6758" l="28058" r="31470" t="32513"/>
          <a:stretch/>
        </p:blipFill>
        <p:spPr>
          <a:xfrm>
            <a:off x="3530475" y="1881035"/>
            <a:ext cx="2083200" cy="2083200"/>
          </a:xfrm>
          <a:prstGeom prst="ellipse">
            <a:avLst/>
          </a:prstGeom>
          <a:noFill/>
          <a:ln cap="flat" cmpd="sng" w="28575">
            <a:solidFill>
              <a:srgbClr val="FFFFFF"/>
            </a:solidFill>
            <a:prstDash val="solid"/>
            <a:round/>
            <a:headEnd len="sm" w="sm" type="none"/>
            <a:tailEnd len="sm" w="sm" type="none"/>
          </a:ln>
          <a:effectLst>
            <a:outerShdw blurRad="414338" rotWithShape="0" algn="bl" dir="5400000" dist="114300">
              <a:srgbClr val="000000">
                <a:alpha val="31000"/>
              </a:srgbClr>
            </a:outerShdw>
          </a:effectLst>
        </p:spPr>
      </p:pic>
      <p:sp>
        <p:nvSpPr>
          <p:cNvPr id="315" name="Google Shape;315;p54"/>
          <p:cNvSpPr/>
          <p:nvPr/>
        </p:nvSpPr>
        <p:spPr>
          <a:xfrm>
            <a:off x="3612038" y="1962598"/>
            <a:ext cx="1920000" cy="1920000"/>
          </a:xfrm>
          <a:prstGeom prst="ellipse">
            <a:avLst/>
          </a:prstGeom>
          <a:noFill/>
          <a:ln cap="flat" cmpd="sng" w="19050">
            <a:solidFill>
              <a:srgbClr val="FFFFFF"/>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316" name="Google Shape;316;p54"/>
          <p:cNvGrpSpPr/>
          <p:nvPr/>
        </p:nvGrpSpPr>
        <p:grpSpPr>
          <a:xfrm>
            <a:off x="5206892" y="2717681"/>
            <a:ext cx="1722240" cy="409734"/>
            <a:chOff x="614270" y="2208058"/>
            <a:chExt cx="1749000" cy="416100"/>
          </a:xfrm>
        </p:grpSpPr>
        <p:sp>
          <p:nvSpPr>
            <p:cNvPr id="317" name="Google Shape;317;p54"/>
            <p:cNvSpPr/>
            <p:nvPr/>
          </p:nvSpPr>
          <p:spPr>
            <a:xfrm>
              <a:off x="614270" y="2208058"/>
              <a:ext cx="1749000" cy="416100"/>
            </a:xfrm>
            <a:prstGeom prst="rect">
              <a:avLst/>
            </a:prstGeom>
            <a:solidFill>
              <a:srgbClr val="31538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n" sz="1500">
                  <a:solidFill>
                    <a:srgbClr val="FFFFFF"/>
                  </a:solidFill>
                  <a:latin typeface="Montserrat"/>
                  <a:ea typeface="Montserrat"/>
                  <a:cs typeface="Montserrat"/>
                  <a:sym typeface="Montserrat"/>
                </a:rPr>
                <a:t>     Sara Smith</a:t>
              </a:r>
              <a:endParaRPr sz="1500"/>
            </a:p>
          </p:txBody>
        </p:sp>
        <p:pic>
          <p:nvPicPr>
            <p:cNvPr id="318" name="Google Shape;318;p54"/>
            <p:cNvPicPr preferRelativeResize="0"/>
            <p:nvPr/>
          </p:nvPicPr>
          <p:blipFill>
            <a:blip r:embed="rId4">
              <a:alphaModFix/>
            </a:blip>
            <a:stretch>
              <a:fillRect/>
            </a:stretch>
          </p:blipFill>
          <p:spPr>
            <a:xfrm>
              <a:off x="747298" y="2303308"/>
              <a:ext cx="218424" cy="225600"/>
            </a:xfrm>
            <a:prstGeom prst="rect">
              <a:avLst/>
            </a:prstGeom>
            <a:noFill/>
            <a:ln>
              <a:noFill/>
            </a:ln>
          </p:spPr>
        </p:pic>
      </p:grpSp>
      <p:sp>
        <p:nvSpPr>
          <p:cNvPr id="319" name="Google Shape;319;p54"/>
          <p:cNvSpPr/>
          <p:nvPr/>
        </p:nvSpPr>
        <p:spPr>
          <a:xfrm>
            <a:off x="8156842" y="944584"/>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0" name="Google Shape;320;p54"/>
          <p:cNvSpPr/>
          <p:nvPr/>
        </p:nvSpPr>
        <p:spPr>
          <a:xfrm>
            <a:off x="868835" y="3764284"/>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1" name="Google Shape;321;p54"/>
          <p:cNvSpPr/>
          <p:nvPr/>
        </p:nvSpPr>
        <p:spPr>
          <a:xfrm>
            <a:off x="2333344" y="2160653"/>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2" name="Google Shape;322;p54"/>
          <p:cNvSpPr/>
          <p:nvPr/>
        </p:nvSpPr>
        <p:spPr>
          <a:xfrm>
            <a:off x="5762576" y="3964084"/>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3" name="Google Shape;323;p54"/>
          <p:cNvSpPr/>
          <p:nvPr/>
        </p:nvSpPr>
        <p:spPr>
          <a:xfrm>
            <a:off x="4599745" y="1161193"/>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4" name="Google Shape;324;p54"/>
          <p:cNvSpPr/>
          <p:nvPr/>
        </p:nvSpPr>
        <p:spPr>
          <a:xfrm>
            <a:off x="3315710" y="3764284"/>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 name="Google Shape;325;p54"/>
          <p:cNvSpPr/>
          <p:nvPr/>
        </p:nvSpPr>
        <p:spPr>
          <a:xfrm>
            <a:off x="7709129" y="3593096"/>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6" name="Google Shape;326;p54"/>
          <p:cNvSpPr/>
          <p:nvPr/>
        </p:nvSpPr>
        <p:spPr>
          <a:xfrm>
            <a:off x="1012499" y="1112335"/>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7" name="Google Shape;327;p54"/>
          <p:cNvSpPr/>
          <p:nvPr/>
        </p:nvSpPr>
        <p:spPr>
          <a:xfrm>
            <a:off x="7096814" y="1723215"/>
            <a:ext cx="610800" cy="6108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28" name="Google Shape;328;p54"/>
          <p:cNvPicPr preferRelativeResize="0"/>
          <p:nvPr/>
        </p:nvPicPr>
        <p:blipFill>
          <a:blip r:embed="rId5">
            <a:alphaModFix/>
          </a:blip>
          <a:stretch>
            <a:fillRect/>
          </a:stretch>
        </p:blipFill>
        <p:spPr>
          <a:xfrm>
            <a:off x="5949488" y="4079925"/>
            <a:ext cx="237057" cy="379201"/>
          </a:xfrm>
          <a:prstGeom prst="rect">
            <a:avLst/>
          </a:prstGeom>
          <a:noFill/>
          <a:ln>
            <a:noFill/>
          </a:ln>
        </p:spPr>
      </p:pic>
      <p:pic>
        <p:nvPicPr>
          <p:cNvPr id="329" name="Google Shape;329;p54"/>
          <p:cNvPicPr preferRelativeResize="0"/>
          <p:nvPr/>
        </p:nvPicPr>
        <p:blipFill>
          <a:blip r:embed="rId6">
            <a:alphaModFix/>
          </a:blip>
          <a:stretch>
            <a:fillRect/>
          </a:stretch>
        </p:blipFill>
        <p:spPr>
          <a:xfrm>
            <a:off x="1199409" y="1282190"/>
            <a:ext cx="237057" cy="271165"/>
          </a:xfrm>
          <a:prstGeom prst="rect">
            <a:avLst/>
          </a:prstGeom>
          <a:noFill/>
          <a:ln>
            <a:noFill/>
          </a:ln>
        </p:spPr>
      </p:pic>
      <p:pic>
        <p:nvPicPr>
          <p:cNvPr id="330" name="Google Shape;330;p54"/>
          <p:cNvPicPr preferRelativeResize="0"/>
          <p:nvPr/>
        </p:nvPicPr>
        <p:blipFill>
          <a:blip r:embed="rId7">
            <a:alphaModFix/>
          </a:blip>
          <a:stretch>
            <a:fillRect/>
          </a:stretch>
        </p:blipFill>
        <p:spPr>
          <a:xfrm>
            <a:off x="7244998" y="1871387"/>
            <a:ext cx="314506" cy="314531"/>
          </a:xfrm>
          <a:prstGeom prst="rect">
            <a:avLst/>
          </a:prstGeom>
          <a:noFill/>
          <a:ln>
            <a:noFill/>
          </a:ln>
        </p:spPr>
      </p:pic>
      <p:pic>
        <p:nvPicPr>
          <p:cNvPr id="331" name="Google Shape;331;p54"/>
          <p:cNvPicPr preferRelativeResize="0"/>
          <p:nvPr/>
        </p:nvPicPr>
        <p:blipFill>
          <a:blip r:embed="rId8">
            <a:alphaModFix/>
          </a:blip>
          <a:stretch>
            <a:fillRect/>
          </a:stretch>
        </p:blipFill>
        <p:spPr>
          <a:xfrm>
            <a:off x="7818797" y="3741969"/>
            <a:ext cx="391539" cy="313139"/>
          </a:xfrm>
          <a:prstGeom prst="rect">
            <a:avLst/>
          </a:prstGeom>
          <a:noFill/>
          <a:ln>
            <a:noFill/>
          </a:ln>
        </p:spPr>
      </p:pic>
      <p:pic>
        <p:nvPicPr>
          <p:cNvPr id="332" name="Google Shape;332;p54"/>
          <p:cNvPicPr preferRelativeResize="0"/>
          <p:nvPr/>
        </p:nvPicPr>
        <p:blipFill>
          <a:blip r:embed="rId9">
            <a:alphaModFix/>
          </a:blip>
          <a:stretch>
            <a:fillRect/>
          </a:stretch>
        </p:blipFill>
        <p:spPr>
          <a:xfrm>
            <a:off x="1023307" y="3935475"/>
            <a:ext cx="301931" cy="268493"/>
          </a:xfrm>
          <a:prstGeom prst="rect">
            <a:avLst/>
          </a:prstGeom>
          <a:noFill/>
          <a:ln>
            <a:noFill/>
          </a:ln>
        </p:spPr>
      </p:pic>
      <p:pic>
        <p:nvPicPr>
          <p:cNvPr id="333" name="Google Shape;333;p54"/>
          <p:cNvPicPr preferRelativeResize="0"/>
          <p:nvPr/>
        </p:nvPicPr>
        <p:blipFill>
          <a:blip r:embed="rId10">
            <a:alphaModFix/>
          </a:blip>
          <a:stretch>
            <a:fillRect/>
          </a:stretch>
        </p:blipFill>
        <p:spPr>
          <a:xfrm>
            <a:off x="8237101" y="1049790"/>
            <a:ext cx="450357" cy="400462"/>
          </a:xfrm>
          <a:prstGeom prst="rect">
            <a:avLst/>
          </a:prstGeom>
          <a:noFill/>
          <a:ln>
            <a:noFill/>
          </a:ln>
        </p:spPr>
      </p:pic>
      <p:sp>
        <p:nvSpPr>
          <p:cNvPr id="334" name="Google Shape;334;p54"/>
          <p:cNvSpPr/>
          <p:nvPr/>
        </p:nvSpPr>
        <p:spPr>
          <a:xfrm>
            <a:off x="8409404" y="1313612"/>
            <a:ext cx="105900" cy="141900"/>
          </a:xfrm>
          <a:prstGeom prst="roundRect">
            <a:avLst>
              <a:gd fmla="val 16667" name="adj"/>
            </a:avLst>
          </a:prstGeom>
          <a:solidFill>
            <a:srgbClr val="2EA4D7"/>
          </a:solidFill>
          <a:ln cap="flat" cmpd="sng" w="9525">
            <a:solidFill>
              <a:srgbClr val="2EA4D7"/>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35" name="Google Shape;335;p54"/>
          <p:cNvPicPr preferRelativeResize="0"/>
          <p:nvPr/>
        </p:nvPicPr>
        <p:blipFill>
          <a:blip r:embed="rId11">
            <a:alphaModFix/>
          </a:blip>
          <a:stretch>
            <a:fillRect/>
          </a:stretch>
        </p:blipFill>
        <p:spPr>
          <a:xfrm>
            <a:off x="8435467" y="1325812"/>
            <a:ext cx="53626" cy="95475"/>
          </a:xfrm>
          <a:prstGeom prst="rect">
            <a:avLst/>
          </a:prstGeom>
          <a:noFill/>
          <a:ln>
            <a:noFill/>
          </a:ln>
        </p:spPr>
      </p:pic>
      <p:pic>
        <p:nvPicPr>
          <p:cNvPr id="336" name="Google Shape;336;p54"/>
          <p:cNvPicPr preferRelativeResize="0"/>
          <p:nvPr/>
        </p:nvPicPr>
        <p:blipFill>
          <a:blip r:embed="rId12">
            <a:alphaModFix/>
          </a:blip>
          <a:stretch>
            <a:fillRect/>
          </a:stretch>
        </p:blipFill>
        <p:spPr>
          <a:xfrm>
            <a:off x="4709412" y="1255688"/>
            <a:ext cx="391540" cy="400463"/>
          </a:xfrm>
          <a:prstGeom prst="rect">
            <a:avLst/>
          </a:prstGeom>
          <a:noFill/>
          <a:ln>
            <a:noFill/>
          </a:ln>
        </p:spPr>
      </p:pic>
      <p:pic>
        <p:nvPicPr>
          <p:cNvPr id="337" name="Google Shape;337;p54"/>
          <p:cNvPicPr preferRelativeResize="0"/>
          <p:nvPr/>
        </p:nvPicPr>
        <p:blipFill>
          <a:blip r:embed="rId13">
            <a:alphaModFix/>
          </a:blip>
          <a:stretch>
            <a:fillRect/>
          </a:stretch>
        </p:blipFill>
        <p:spPr>
          <a:xfrm>
            <a:off x="3470182" y="3918736"/>
            <a:ext cx="301933" cy="301971"/>
          </a:xfrm>
          <a:prstGeom prst="rect">
            <a:avLst/>
          </a:prstGeom>
          <a:noFill/>
          <a:ln>
            <a:noFill/>
          </a:ln>
        </p:spPr>
      </p:pic>
      <p:sp>
        <p:nvSpPr>
          <p:cNvPr id="338" name="Google Shape;338;p54"/>
          <p:cNvSpPr txBox="1"/>
          <p:nvPr/>
        </p:nvSpPr>
        <p:spPr>
          <a:xfrm>
            <a:off x="949387" y="1656150"/>
            <a:ext cx="7371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Age</a:t>
            </a:r>
            <a:endParaRPr b="1" sz="900">
              <a:solidFill>
                <a:srgbClr val="2EA4D7"/>
              </a:solidFill>
              <a:highlight>
                <a:srgbClr val="FFFFFF"/>
              </a:highlight>
              <a:latin typeface="Open Sans"/>
              <a:ea typeface="Open Sans"/>
              <a:cs typeface="Open Sans"/>
              <a:sym typeface="Open Sans"/>
            </a:endParaRPr>
          </a:p>
        </p:txBody>
      </p:sp>
      <p:sp>
        <p:nvSpPr>
          <p:cNvPr id="339" name="Google Shape;339;p54"/>
          <p:cNvSpPr txBox="1"/>
          <p:nvPr/>
        </p:nvSpPr>
        <p:spPr>
          <a:xfrm>
            <a:off x="662063" y="4375163"/>
            <a:ext cx="10245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Consumption Habits</a:t>
            </a:r>
            <a:endParaRPr b="1" sz="900">
              <a:solidFill>
                <a:srgbClr val="2EA4D7"/>
              </a:solidFill>
              <a:highlight>
                <a:srgbClr val="FFFFFF"/>
              </a:highlight>
              <a:latin typeface="Open Sans"/>
              <a:ea typeface="Open Sans"/>
              <a:cs typeface="Open Sans"/>
              <a:sym typeface="Open Sans"/>
            </a:endParaRPr>
          </a:p>
        </p:txBody>
      </p:sp>
      <p:sp>
        <p:nvSpPr>
          <p:cNvPr id="340" name="Google Shape;340;p54"/>
          <p:cNvSpPr txBox="1"/>
          <p:nvPr/>
        </p:nvSpPr>
        <p:spPr>
          <a:xfrm>
            <a:off x="2126569" y="2745142"/>
            <a:ext cx="10245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Purchase Habits</a:t>
            </a:r>
            <a:endParaRPr b="1" sz="900">
              <a:solidFill>
                <a:srgbClr val="2EA4D7"/>
              </a:solidFill>
              <a:highlight>
                <a:srgbClr val="FFFFFF"/>
              </a:highlight>
              <a:latin typeface="Open Sans"/>
              <a:ea typeface="Open Sans"/>
              <a:cs typeface="Open Sans"/>
              <a:sym typeface="Open Sans"/>
            </a:endParaRPr>
          </a:p>
        </p:txBody>
      </p:sp>
      <p:sp>
        <p:nvSpPr>
          <p:cNvPr id="341" name="Google Shape;341;p54"/>
          <p:cNvSpPr txBox="1"/>
          <p:nvPr/>
        </p:nvSpPr>
        <p:spPr>
          <a:xfrm>
            <a:off x="3108929" y="4331496"/>
            <a:ext cx="10245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Email</a:t>
            </a:r>
            <a:endParaRPr b="1" sz="900">
              <a:solidFill>
                <a:srgbClr val="2EA4D7"/>
              </a:solidFill>
              <a:highlight>
                <a:srgbClr val="FFFFFF"/>
              </a:highlight>
              <a:latin typeface="Open Sans"/>
              <a:ea typeface="Open Sans"/>
              <a:cs typeface="Open Sans"/>
              <a:sym typeface="Open Sans"/>
            </a:endParaRPr>
          </a:p>
        </p:txBody>
      </p:sp>
      <p:sp>
        <p:nvSpPr>
          <p:cNvPr id="342" name="Google Shape;342;p54"/>
          <p:cNvSpPr txBox="1"/>
          <p:nvPr/>
        </p:nvSpPr>
        <p:spPr>
          <a:xfrm>
            <a:off x="5555804" y="4547273"/>
            <a:ext cx="10245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MAID</a:t>
            </a:r>
            <a:endParaRPr b="1" sz="900">
              <a:solidFill>
                <a:srgbClr val="2EA4D7"/>
              </a:solidFill>
              <a:highlight>
                <a:srgbClr val="FFFFFF"/>
              </a:highlight>
              <a:latin typeface="Open Sans"/>
              <a:ea typeface="Open Sans"/>
              <a:cs typeface="Open Sans"/>
              <a:sym typeface="Open Sans"/>
            </a:endParaRPr>
          </a:p>
        </p:txBody>
      </p:sp>
      <p:sp>
        <p:nvSpPr>
          <p:cNvPr id="343" name="Google Shape;343;p54"/>
          <p:cNvSpPr txBox="1"/>
          <p:nvPr/>
        </p:nvSpPr>
        <p:spPr>
          <a:xfrm>
            <a:off x="4146033" y="923963"/>
            <a:ext cx="15183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Postal Address</a:t>
            </a:r>
            <a:endParaRPr b="1" sz="900">
              <a:solidFill>
                <a:srgbClr val="2EA4D7"/>
              </a:solidFill>
              <a:highlight>
                <a:srgbClr val="FFFFFF"/>
              </a:highlight>
              <a:latin typeface="Open Sans"/>
              <a:ea typeface="Open Sans"/>
              <a:cs typeface="Open Sans"/>
              <a:sym typeface="Open Sans"/>
            </a:endParaRPr>
          </a:p>
        </p:txBody>
      </p:sp>
      <p:sp>
        <p:nvSpPr>
          <p:cNvPr id="344" name="Google Shape;344;p54"/>
          <p:cNvSpPr txBox="1"/>
          <p:nvPr/>
        </p:nvSpPr>
        <p:spPr>
          <a:xfrm>
            <a:off x="6643101" y="2282081"/>
            <a:ext cx="15183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Occupation</a:t>
            </a:r>
            <a:endParaRPr b="1" sz="900">
              <a:solidFill>
                <a:srgbClr val="2EA4D7"/>
              </a:solidFill>
              <a:highlight>
                <a:srgbClr val="FFFFFF"/>
              </a:highlight>
              <a:latin typeface="Open Sans"/>
              <a:ea typeface="Open Sans"/>
              <a:cs typeface="Open Sans"/>
              <a:sym typeface="Open Sans"/>
            </a:endParaRPr>
          </a:p>
        </p:txBody>
      </p:sp>
      <p:sp>
        <p:nvSpPr>
          <p:cNvPr id="345" name="Google Shape;345;p54"/>
          <p:cNvSpPr txBox="1"/>
          <p:nvPr/>
        </p:nvSpPr>
        <p:spPr>
          <a:xfrm>
            <a:off x="7950067" y="1512731"/>
            <a:ext cx="10245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Household Income</a:t>
            </a:r>
            <a:endParaRPr b="1" sz="900">
              <a:solidFill>
                <a:srgbClr val="2EA4D7"/>
              </a:solidFill>
              <a:highlight>
                <a:srgbClr val="FFFFFF"/>
              </a:highlight>
              <a:latin typeface="Open Sans"/>
              <a:ea typeface="Open Sans"/>
              <a:cs typeface="Open Sans"/>
              <a:sym typeface="Open Sans"/>
            </a:endParaRPr>
          </a:p>
        </p:txBody>
      </p:sp>
      <p:sp>
        <p:nvSpPr>
          <p:cNvPr id="346" name="Google Shape;346;p54"/>
          <p:cNvSpPr txBox="1"/>
          <p:nvPr/>
        </p:nvSpPr>
        <p:spPr>
          <a:xfrm>
            <a:off x="7502354" y="4203979"/>
            <a:ext cx="10245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rgbClr val="2EA4D7"/>
                </a:solidFill>
                <a:highlight>
                  <a:srgbClr val="FFFFFF"/>
                </a:highlight>
                <a:latin typeface="Open Sans"/>
                <a:ea typeface="Open Sans"/>
                <a:cs typeface="Open Sans"/>
                <a:sym typeface="Open Sans"/>
              </a:rPr>
              <a:t>Permission Based</a:t>
            </a:r>
            <a:endParaRPr b="1" sz="900">
              <a:solidFill>
                <a:srgbClr val="2EA4D7"/>
              </a:solidFill>
              <a:highlight>
                <a:srgbClr val="FFFFFF"/>
              </a:highlight>
              <a:latin typeface="Open Sans"/>
              <a:ea typeface="Open Sans"/>
              <a:cs typeface="Open Sans"/>
              <a:sym typeface="Open Sans"/>
            </a:endParaRPr>
          </a:p>
        </p:txBody>
      </p:sp>
      <p:pic>
        <p:nvPicPr>
          <p:cNvPr id="347" name="Google Shape;347;p54"/>
          <p:cNvPicPr preferRelativeResize="0"/>
          <p:nvPr/>
        </p:nvPicPr>
        <p:blipFill>
          <a:blip r:embed="rId14">
            <a:alphaModFix/>
          </a:blip>
          <a:stretch>
            <a:fillRect/>
          </a:stretch>
        </p:blipFill>
        <p:spPr>
          <a:xfrm>
            <a:off x="2458163" y="2321812"/>
            <a:ext cx="361238" cy="288563"/>
          </a:xfrm>
          <a:prstGeom prst="rect">
            <a:avLst/>
          </a:prstGeom>
          <a:noFill/>
          <a:ln>
            <a:noFill/>
          </a:ln>
        </p:spPr>
      </p:pic>
      <p:sp>
        <p:nvSpPr>
          <p:cNvPr id="348" name="Google Shape;348;p54"/>
          <p:cNvSpPr txBox="1"/>
          <p:nvPr>
            <p:ph type="title"/>
          </p:nvPr>
        </p:nvSpPr>
        <p:spPr>
          <a:xfrm>
            <a:off x="4458375" y="167500"/>
            <a:ext cx="4292700" cy="487200"/>
          </a:xfrm>
          <a:prstGeom prst="rect">
            <a:avLst/>
          </a:prstGeom>
          <a:noFill/>
          <a:ln>
            <a:noFill/>
          </a:ln>
        </p:spPr>
        <p:txBody>
          <a:bodyPr anchorCtr="0" anchor="ctr" bIns="34275" lIns="68575" spcFirstLastPara="1" rIns="68575" wrap="square" tIns="34275">
            <a:normAutofit fontScale="90000"/>
          </a:bodyPr>
          <a:lstStyle/>
          <a:p>
            <a:pPr indent="0" lvl="0" marL="0" rtl="0" algn="r">
              <a:lnSpc>
                <a:spcPct val="90000"/>
              </a:lnSpc>
              <a:spcBef>
                <a:spcPts val="0"/>
              </a:spcBef>
              <a:spcAft>
                <a:spcPts val="0"/>
              </a:spcAft>
              <a:buClr>
                <a:schemeClr val="dk1"/>
              </a:buClr>
              <a:buSzPct val="143478"/>
              <a:buFont typeface="Calibri"/>
              <a:buNone/>
            </a:pPr>
            <a:r>
              <a:rPr b="1" lang="en" sz="2300">
                <a:solidFill>
                  <a:srgbClr val="2E75B5"/>
                </a:solidFill>
                <a:latin typeface="Montserrat"/>
                <a:ea typeface="Montserrat"/>
                <a:cs typeface="Montserrat"/>
                <a:sym typeface="Montserrat"/>
              </a:rPr>
              <a:t>Accurate, Timely &amp; Complete</a:t>
            </a:r>
            <a:endParaRPr b="1" sz="2300">
              <a:solidFill>
                <a:srgbClr val="2E75B5"/>
              </a:solidFill>
              <a:latin typeface="Montserrat"/>
              <a:ea typeface="Montserrat"/>
              <a:cs typeface="Montserrat"/>
              <a:sym typeface="Montserrat"/>
            </a:endParaRPr>
          </a:p>
        </p:txBody>
      </p:sp>
      <p:sp>
        <p:nvSpPr>
          <p:cNvPr id="349" name="Google Shape;349;p54"/>
          <p:cNvSpPr/>
          <p:nvPr/>
        </p:nvSpPr>
        <p:spPr>
          <a:xfrm>
            <a:off x="-36450" y="4914127"/>
            <a:ext cx="9216900" cy="255300"/>
          </a:xfrm>
          <a:prstGeom prst="rect">
            <a:avLst/>
          </a:prstGeom>
          <a:solidFill>
            <a:srgbClr val="0034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5"/>
          <p:cNvSpPr txBox="1"/>
          <p:nvPr/>
        </p:nvSpPr>
        <p:spPr>
          <a:xfrm>
            <a:off x="1375400" y="1244300"/>
            <a:ext cx="6393000" cy="58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222222"/>
                </a:solidFill>
                <a:latin typeface="Open Sans Light"/>
                <a:ea typeface="Open Sans Light"/>
                <a:cs typeface="Open Sans Light"/>
                <a:sym typeface="Open Sans Light"/>
              </a:rPr>
              <a:t>We've built our premium database, of a verified audience of more than </a:t>
            </a:r>
            <a:r>
              <a:rPr b="1" lang="en" sz="1300">
                <a:solidFill>
                  <a:srgbClr val="2EA4D7"/>
                </a:solidFill>
                <a:latin typeface="Open Sans"/>
                <a:ea typeface="Open Sans"/>
                <a:cs typeface="Open Sans"/>
                <a:sym typeface="Open Sans"/>
              </a:rPr>
              <a:t>250M</a:t>
            </a:r>
            <a:r>
              <a:rPr b="1" lang="en" sz="1300">
                <a:solidFill>
                  <a:srgbClr val="222222"/>
                </a:solidFill>
                <a:latin typeface="Open Sans"/>
                <a:ea typeface="Open Sans"/>
                <a:cs typeface="Open Sans"/>
                <a:sym typeface="Open Sans"/>
              </a:rPr>
              <a:t> </a:t>
            </a:r>
            <a:r>
              <a:rPr lang="en" sz="1300">
                <a:solidFill>
                  <a:srgbClr val="222222"/>
                </a:solidFill>
                <a:latin typeface="Open Sans Light"/>
                <a:ea typeface="Open Sans Light"/>
                <a:cs typeface="Open Sans Light"/>
                <a:sym typeface="Open Sans Light"/>
              </a:rPr>
              <a:t>real people all tied to billions of data points that help marketers and data providers understand an individual’s unique interests and behaviors.</a:t>
            </a:r>
            <a:endParaRPr sz="1300">
              <a:solidFill>
                <a:srgbClr val="222222"/>
              </a:solidFill>
              <a:latin typeface="Open Sans Light"/>
              <a:ea typeface="Open Sans Light"/>
              <a:cs typeface="Open Sans Light"/>
              <a:sym typeface="Open Sans Light"/>
            </a:endParaRPr>
          </a:p>
        </p:txBody>
      </p:sp>
      <p:sp>
        <p:nvSpPr>
          <p:cNvPr id="355" name="Google Shape;355;p55"/>
          <p:cNvSpPr/>
          <p:nvPr/>
        </p:nvSpPr>
        <p:spPr>
          <a:xfrm>
            <a:off x="1555288" y="2216600"/>
            <a:ext cx="2015100" cy="2015100"/>
          </a:xfrm>
          <a:prstGeom prst="ellipse">
            <a:avLst/>
          </a:prstGeom>
          <a:solidFill>
            <a:srgbClr val="FFFFFF"/>
          </a:solidFill>
          <a:ln cap="flat" cmpd="sng" w="28575">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5"/>
          <p:cNvSpPr/>
          <p:nvPr/>
        </p:nvSpPr>
        <p:spPr>
          <a:xfrm>
            <a:off x="3564350" y="2216600"/>
            <a:ext cx="2015100" cy="2015100"/>
          </a:xfrm>
          <a:prstGeom prst="ellipse">
            <a:avLst/>
          </a:prstGeom>
          <a:solidFill>
            <a:srgbClr val="FFFFFF"/>
          </a:solidFill>
          <a:ln cap="flat" cmpd="sng" w="28575">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5"/>
          <p:cNvSpPr/>
          <p:nvPr/>
        </p:nvSpPr>
        <p:spPr>
          <a:xfrm>
            <a:off x="5573456" y="2216600"/>
            <a:ext cx="2015100" cy="2015100"/>
          </a:xfrm>
          <a:prstGeom prst="ellipse">
            <a:avLst/>
          </a:prstGeom>
          <a:solidFill>
            <a:srgbClr val="FFFFFF"/>
          </a:solidFill>
          <a:ln cap="flat" cmpd="sng" w="28575">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5"/>
          <p:cNvSpPr txBox="1"/>
          <p:nvPr/>
        </p:nvSpPr>
        <p:spPr>
          <a:xfrm>
            <a:off x="1743238" y="2476700"/>
            <a:ext cx="1639200" cy="58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EA4D7"/>
                </a:solidFill>
                <a:latin typeface="Montserrat SemiBold"/>
                <a:ea typeface="Montserrat SemiBold"/>
                <a:cs typeface="Montserrat SemiBold"/>
                <a:sym typeface="Montserrat SemiBold"/>
              </a:rPr>
              <a:t>MOBILE</a:t>
            </a:r>
            <a:endParaRPr>
              <a:solidFill>
                <a:srgbClr val="2EA4D7"/>
              </a:solidFill>
              <a:latin typeface="Montserrat SemiBold"/>
              <a:ea typeface="Montserrat SemiBold"/>
              <a:cs typeface="Montserrat SemiBold"/>
              <a:sym typeface="Montserrat SemiBold"/>
            </a:endParaRPr>
          </a:p>
        </p:txBody>
      </p:sp>
      <p:sp>
        <p:nvSpPr>
          <p:cNvPr id="359" name="Google Shape;359;p55"/>
          <p:cNvSpPr txBox="1"/>
          <p:nvPr/>
        </p:nvSpPr>
        <p:spPr>
          <a:xfrm>
            <a:off x="3752300" y="2476700"/>
            <a:ext cx="1639200" cy="58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EA4D7"/>
                </a:solidFill>
                <a:latin typeface="Montserrat SemiBold"/>
                <a:ea typeface="Montserrat SemiBold"/>
                <a:cs typeface="Montserrat SemiBold"/>
                <a:sym typeface="Montserrat SemiBold"/>
              </a:rPr>
              <a:t>ONLINE</a:t>
            </a:r>
            <a:endParaRPr>
              <a:solidFill>
                <a:srgbClr val="2EA4D7"/>
              </a:solidFill>
              <a:latin typeface="Montserrat SemiBold"/>
              <a:ea typeface="Montserrat SemiBold"/>
              <a:cs typeface="Montserrat SemiBold"/>
              <a:sym typeface="Montserrat SemiBold"/>
            </a:endParaRPr>
          </a:p>
        </p:txBody>
      </p:sp>
      <p:sp>
        <p:nvSpPr>
          <p:cNvPr id="360" name="Google Shape;360;p55"/>
          <p:cNvSpPr txBox="1"/>
          <p:nvPr/>
        </p:nvSpPr>
        <p:spPr>
          <a:xfrm>
            <a:off x="5761406" y="2476700"/>
            <a:ext cx="1639200" cy="58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EA4D7"/>
                </a:solidFill>
                <a:latin typeface="Montserrat SemiBold"/>
                <a:ea typeface="Montserrat SemiBold"/>
                <a:cs typeface="Montserrat SemiBold"/>
                <a:sym typeface="Montserrat SemiBold"/>
              </a:rPr>
              <a:t>OFFLINE</a:t>
            </a:r>
            <a:endParaRPr>
              <a:solidFill>
                <a:srgbClr val="2EA4D7"/>
              </a:solidFill>
              <a:latin typeface="Montserrat SemiBold"/>
              <a:ea typeface="Montserrat SemiBold"/>
              <a:cs typeface="Montserrat SemiBold"/>
              <a:sym typeface="Montserrat SemiBold"/>
            </a:endParaRPr>
          </a:p>
        </p:txBody>
      </p:sp>
      <p:pic>
        <p:nvPicPr>
          <p:cNvPr id="361" name="Google Shape;361;p55"/>
          <p:cNvPicPr preferRelativeResize="0"/>
          <p:nvPr/>
        </p:nvPicPr>
        <p:blipFill>
          <a:blip r:embed="rId3">
            <a:alphaModFix/>
          </a:blip>
          <a:stretch>
            <a:fillRect/>
          </a:stretch>
        </p:blipFill>
        <p:spPr>
          <a:xfrm rot="2700000">
            <a:off x="3440300" y="3084501"/>
            <a:ext cx="279300" cy="279300"/>
          </a:xfrm>
          <a:prstGeom prst="rect">
            <a:avLst/>
          </a:prstGeom>
          <a:noFill/>
          <a:ln>
            <a:noFill/>
          </a:ln>
        </p:spPr>
      </p:pic>
      <p:pic>
        <p:nvPicPr>
          <p:cNvPr id="362" name="Google Shape;362;p55"/>
          <p:cNvPicPr preferRelativeResize="0"/>
          <p:nvPr/>
        </p:nvPicPr>
        <p:blipFill>
          <a:blip r:embed="rId3">
            <a:alphaModFix/>
          </a:blip>
          <a:stretch>
            <a:fillRect/>
          </a:stretch>
        </p:blipFill>
        <p:spPr>
          <a:xfrm rot="2700000">
            <a:off x="5449350" y="3084501"/>
            <a:ext cx="279300" cy="279300"/>
          </a:xfrm>
          <a:prstGeom prst="rect">
            <a:avLst/>
          </a:prstGeom>
          <a:noFill/>
          <a:ln>
            <a:noFill/>
          </a:ln>
        </p:spPr>
      </p:pic>
      <p:sp>
        <p:nvSpPr>
          <p:cNvPr id="363" name="Google Shape;363;p55"/>
          <p:cNvSpPr txBox="1"/>
          <p:nvPr/>
        </p:nvSpPr>
        <p:spPr>
          <a:xfrm>
            <a:off x="1743238" y="2796950"/>
            <a:ext cx="1639200" cy="120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222222"/>
                </a:solidFill>
                <a:latin typeface="Open Sans Light"/>
                <a:ea typeface="Open Sans Light"/>
                <a:cs typeface="Open Sans Light"/>
                <a:sym typeface="Open Sans Light"/>
              </a:rPr>
              <a:t>O</a:t>
            </a:r>
            <a:r>
              <a:rPr lang="en" sz="1000">
                <a:solidFill>
                  <a:srgbClr val="222222"/>
                </a:solidFill>
                <a:latin typeface="Open Sans Light"/>
                <a:ea typeface="Open Sans Light"/>
                <a:cs typeface="Open Sans Light"/>
                <a:sym typeface="Open Sans Light"/>
              </a:rPr>
              <a:t>nce a user opts in, we collect first party mobile data through thousands of apps on over 400 million devices.</a:t>
            </a:r>
            <a:endParaRPr sz="1000">
              <a:solidFill>
                <a:srgbClr val="222222"/>
              </a:solidFill>
              <a:latin typeface="Open Sans Light"/>
              <a:ea typeface="Open Sans Light"/>
              <a:cs typeface="Open Sans Light"/>
              <a:sym typeface="Open Sans Light"/>
            </a:endParaRPr>
          </a:p>
        </p:txBody>
      </p:sp>
      <p:sp>
        <p:nvSpPr>
          <p:cNvPr id="364" name="Google Shape;364;p55"/>
          <p:cNvSpPr txBox="1"/>
          <p:nvPr/>
        </p:nvSpPr>
        <p:spPr>
          <a:xfrm>
            <a:off x="3752300" y="2796950"/>
            <a:ext cx="1639200" cy="120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222222"/>
                </a:solidFill>
                <a:latin typeface="Open Sans Light"/>
                <a:ea typeface="Open Sans Light"/>
                <a:cs typeface="Open Sans Light"/>
                <a:sym typeface="Open Sans Light"/>
              </a:rPr>
              <a:t>We have access to thousands of sites that collect online information through a user’s form submissions.</a:t>
            </a:r>
            <a:endParaRPr sz="1000">
              <a:solidFill>
                <a:srgbClr val="222222"/>
              </a:solidFill>
              <a:latin typeface="Open Sans Light"/>
              <a:ea typeface="Open Sans Light"/>
              <a:cs typeface="Open Sans Light"/>
              <a:sym typeface="Open Sans Light"/>
            </a:endParaRPr>
          </a:p>
        </p:txBody>
      </p:sp>
      <p:sp>
        <p:nvSpPr>
          <p:cNvPr id="365" name="Google Shape;365;p55"/>
          <p:cNvSpPr txBox="1"/>
          <p:nvPr/>
        </p:nvSpPr>
        <p:spPr>
          <a:xfrm>
            <a:off x="5761406" y="2796950"/>
            <a:ext cx="1639200" cy="120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222222"/>
                </a:solidFill>
                <a:latin typeface="Open Sans Light"/>
                <a:ea typeface="Open Sans Light"/>
                <a:cs typeface="Open Sans Light"/>
                <a:sym typeface="Open Sans Light"/>
              </a:rPr>
              <a:t>We’ve built a network of trusted offline partners that help source demographic and psychographic data.</a:t>
            </a:r>
            <a:endParaRPr sz="1000">
              <a:solidFill>
                <a:srgbClr val="222222"/>
              </a:solidFill>
              <a:latin typeface="Open Sans Light"/>
              <a:ea typeface="Open Sans Light"/>
              <a:cs typeface="Open Sans Light"/>
              <a:sym typeface="Open Sans Light"/>
            </a:endParaRPr>
          </a:p>
        </p:txBody>
      </p:sp>
      <p:sp>
        <p:nvSpPr>
          <p:cNvPr id="366" name="Google Shape;366;p55"/>
          <p:cNvSpPr txBox="1"/>
          <p:nvPr/>
        </p:nvSpPr>
        <p:spPr>
          <a:xfrm>
            <a:off x="893700" y="611650"/>
            <a:ext cx="7356600" cy="516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 sz="2500">
                <a:solidFill>
                  <a:srgbClr val="2E75B5"/>
                </a:solidFill>
                <a:latin typeface="Montserrat Medium"/>
                <a:ea typeface="Montserrat Medium"/>
                <a:cs typeface="Montserrat Medium"/>
                <a:sym typeface="Montserrat Medium"/>
              </a:rPr>
              <a:t>Data Collection </a:t>
            </a:r>
            <a:r>
              <a:rPr lang="en" sz="2500">
                <a:solidFill>
                  <a:srgbClr val="2E75B5"/>
                </a:solidFill>
                <a:latin typeface="Montserrat Medium"/>
                <a:ea typeface="Montserrat Medium"/>
                <a:cs typeface="Montserrat Medium"/>
                <a:sym typeface="Montserrat Medium"/>
              </a:rPr>
              <a:t>Methodology</a:t>
            </a:r>
            <a:endParaRPr sz="2500">
              <a:solidFill>
                <a:srgbClr val="2E75B5"/>
              </a:solidFill>
              <a:latin typeface="Montserrat Medium"/>
              <a:ea typeface="Montserrat Medium"/>
              <a:cs typeface="Montserrat Medium"/>
              <a:sym typeface="Montserrat Medium"/>
            </a:endParaRPr>
          </a:p>
        </p:txBody>
      </p:sp>
      <p:pic>
        <p:nvPicPr>
          <p:cNvPr id="367" name="Google Shape;367;p55"/>
          <p:cNvPicPr preferRelativeResize="0"/>
          <p:nvPr/>
        </p:nvPicPr>
        <p:blipFill rotWithShape="1">
          <a:blip r:embed="rId4">
            <a:alphaModFix/>
          </a:blip>
          <a:srcRect b="0" l="0" r="0" t="0"/>
          <a:stretch/>
        </p:blipFill>
        <p:spPr>
          <a:xfrm>
            <a:off x="0" y="4574367"/>
            <a:ext cx="9143998" cy="578716"/>
          </a:xfrm>
          <a:prstGeom prst="rect">
            <a:avLst/>
          </a:prstGeom>
          <a:noFill/>
          <a:ln>
            <a:noFill/>
          </a:ln>
        </p:spPr>
      </p:pic>
      <p:sp>
        <p:nvSpPr>
          <p:cNvPr id="368" name="Google Shape;368;p55"/>
          <p:cNvSpPr/>
          <p:nvPr/>
        </p:nvSpPr>
        <p:spPr>
          <a:xfrm>
            <a:off x="-1" y="4577025"/>
            <a:ext cx="3361200" cy="578700"/>
          </a:xfrm>
          <a:prstGeom prst="rect">
            <a:avLst/>
          </a:prstGeom>
          <a:gradFill>
            <a:gsLst>
              <a:gs pos="0">
                <a:srgbClr val="000000"/>
              </a:gs>
              <a:gs pos="49000">
                <a:srgbClr val="000000">
                  <a:alpha val="41960"/>
                </a:srgbClr>
              </a:gs>
              <a:gs pos="82000">
                <a:srgbClr val="000000">
                  <a:alpha val="0"/>
                </a:srgbClr>
              </a:gs>
              <a:gs pos="100000">
                <a:srgbClr val="000000">
                  <a:alpha val="0"/>
                </a:srgbClr>
              </a:gs>
            </a:gsLst>
            <a:lin ang="239989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69" name="Google Shape;369;p55"/>
          <p:cNvPicPr preferRelativeResize="0"/>
          <p:nvPr/>
        </p:nvPicPr>
        <p:blipFill rotWithShape="1">
          <a:blip r:embed="rId5">
            <a:alphaModFix/>
          </a:blip>
          <a:srcRect b="0" l="0" r="0" t="0"/>
          <a:stretch/>
        </p:blipFill>
        <p:spPr>
          <a:xfrm>
            <a:off x="197284" y="4627897"/>
            <a:ext cx="1250515" cy="452773"/>
          </a:xfrm>
          <a:prstGeom prst="rect">
            <a:avLst/>
          </a:prstGeom>
          <a:noFill/>
          <a:ln>
            <a:noFill/>
          </a:ln>
        </p:spPr>
      </p:pic>
      <p:sp>
        <p:nvSpPr>
          <p:cNvPr id="370" name="Google Shape;370;p55"/>
          <p:cNvSpPr txBox="1"/>
          <p:nvPr/>
        </p:nvSpPr>
        <p:spPr>
          <a:xfrm>
            <a:off x="8576733" y="4673210"/>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a:solidFill>
                  <a:srgbClr val="E7E6E6"/>
                </a:solidFill>
                <a:latin typeface="Calibri"/>
                <a:ea typeface="Calibri"/>
                <a:cs typeface="Calibri"/>
                <a:sym typeface="Calibri"/>
              </a:rPr>
              <a:t>‹#›</a:t>
            </a:fld>
            <a:endParaRPr b="1">
              <a:solidFill>
                <a:srgbClr val="E7E6E6"/>
              </a:solidFill>
              <a:latin typeface="Calibri"/>
              <a:ea typeface="Calibri"/>
              <a:cs typeface="Calibri"/>
              <a:sym typeface="Calibri"/>
            </a:endParaRPr>
          </a:p>
        </p:txBody>
      </p:sp>
      <p:sp>
        <p:nvSpPr>
          <p:cNvPr id="371" name="Google Shape;371;p55"/>
          <p:cNvSpPr/>
          <p:nvPr/>
        </p:nvSpPr>
        <p:spPr>
          <a:xfrm>
            <a:off x="6143018" y="4515741"/>
            <a:ext cx="2321544" cy="637342"/>
          </a:xfrm>
          <a:prstGeom prst="flowChartInputOutput">
            <a:avLst/>
          </a:prstGeom>
          <a:solidFill>
            <a:srgbClr val="4472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picture containing text, clipart&#10;&#10;Description automatically generated" id="372" name="Google Shape;372;p55"/>
          <p:cNvPicPr preferRelativeResize="0"/>
          <p:nvPr/>
        </p:nvPicPr>
        <p:blipFill rotWithShape="1">
          <a:blip r:embed="rId6">
            <a:alphaModFix/>
          </a:blip>
          <a:srcRect b="0" l="0" r="0" t="0"/>
          <a:stretch/>
        </p:blipFill>
        <p:spPr>
          <a:xfrm>
            <a:off x="6503754" y="4656584"/>
            <a:ext cx="1600072" cy="3925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cxnSp>
        <p:nvCxnSpPr>
          <p:cNvPr id="377" name="Google Shape;377;p56"/>
          <p:cNvCxnSpPr/>
          <p:nvPr/>
        </p:nvCxnSpPr>
        <p:spPr>
          <a:xfrm>
            <a:off x="6578550" y="755405"/>
            <a:ext cx="0" cy="718200"/>
          </a:xfrm>
          <a:prstGeom prst="straightConnector1">
            <a:avLst/>
          </a:prstGeom>
          <a:noFill/>
          <a:ln cap="flat" cmpd="sng" w="19050">
            <a:solidFill>
              <a:srgbClr val="2383F6"/>
            </a:solidFill>
            <a:prstDash val="dot"/>
            <a:round/>
            <a:headEnd len="sm" w="sm" type="none"/>
            <a:tailEnd len="sm" w="sm" type="none"/>
          </a:ln>
        </p:spPr>
      </p:cxnSp>
      <p:cxnSp>
        <p:nvCxnSpPr>
          <p:cNvPr id="378" name="Google Shape;378;p56"/>
          <p:cNvCxnSpPr/>
          <p:nvPr/>
        </p:nvCxnSpPr>
        <p:spPr>
          <a:xfrm>
            <a:off x="2464600" y="755405"/>
            <a:ext cx="0" cy="718200"/>
          </a:xfrm>
          <a:prstGeom prst="straightConnector1">
            <a:avLst/>
          </a:prstGeom>
          <a:noFill/>
          <a:ln cap="flat" cmpd="sng" w="19050">
            <a:solidFill>
              <a:srgbClr val="2383F6"/>
            </a:solidFill>
            <a:prstDash val="dot"/>
            <a:round/>
            <a:headEnd len="sm" w="sm" type="none"/>
            <a:tailEnd len="sm" w="sm" type="none"/>
          </a:ln>
        </p:spPr>
      </p:cxnSp>
      <p:cxnSp>
        <p:nvCxnSpPr>
          <p:cNvPr id="379" name="Google Shape;379;p56"/>
          <p:cNvCxnSpPr/>
          <p:nvPr/>
        </p:nvCxnSpPr>
        <p:spPr>
          <a:xfrm>
            <a:off x="2397829" y="755405"/>
            <a:ext cx="4063482" cy="0"/>
          </a:xfrm>
          <a:prstGeom prst="straightConnector1">
            <a:avLst/>
          </a:prstGeom>
          <a:noFill/>
          <a:ln cap="flat" cmpd="sng" w="19050">
            <a:solidFill>
              <a:srgbClr val="2383F6"/>
            </a:solidFill>
            <a:prstDash val="dot"/>
            <a:round/>
            <a:headEnd len="sm" w="sm" type="none"/>
            <a:tailEnd len="sm" w="sm" type="none"/>
          </a:ln>
        </p:spPr>
      </p:cxnSp>
      <p:sp>
        <p:nvSpPr>
          <p:cNvPr id="380" name="Google Shape;380;p56"/>
          <p:cNvSpPr/>
          <p:nvPr/>
        </p:nvSpPr>
        <p:spPr>
          <a:xfrm>
            <a:off x="0" y="0"/>
            <a:ext cx="9168300" cy="982500"/>
          </a:xfrm>
          <a:prstGeom prst="rect">
            <a:avLst/>
          </a:prstGeom>
          <a:solidFill>
            <a:srgbClr val="F3F5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1" name="Google Shape;381;p56"/>
          <p:cNvPicPr preferRelativeResize="0"/>
          <p:nvPr/>
        </p:nvPicPr>
        <p:blipFill rotWithShape="1">
          <a:blip r:embed="rId3">
            <a:alphaModFix/>
          </a:blip>
          <a:srcRect b="0" l="0" r="0" t="0"/>
          <a:stretch/>
        </p:blipFill>
        <p:spPr>
          <a:xfrm>
            <a:off x="2922790" y="3967551"/>
            <a:ext cx="1476528" cy="804949"/>
          </a:xfrm>
          <a:prstGeom prst="rect">
            <a:avLst/>
          </a:prstGeom>
          <a:noFill/>
          <a:ln>
            <a:noFill/>
          </a:ln>
        </p:spPr>
      </p:pic>
      <p:cxnSp>
        <p:nvCxnSpPr>
          <p:cNvPr id="382" name="Google Shape;382;p56"/>
          <p:cNvCxnSpPr>
            <a:endCxn id="383" idx="7"/>
          </p:cNvCxnSpPr>
          <p:nvPr/>
        </p:nvCxnSpPr>
        <p:spPr>
          <a:xfrm flipH="1" rot="10800000">
            <a:off x="7098202" y="3468732"/>
            <a:ext cx="1009500" cy="120300"/>
          </a:xfrm>
          <a:prstGeom prst="straightConnector1">
            <a:avLst/>
          </a:prstGeom>
          <a:noFill/>
          <a:ln cap="flat" cmpd="sng" w="9525">
            <a:solidFill>
              <a:srgbClr val="2383F6"/>
            </a:solidFill>
            <a:prstDash val="dot"/>
            <a:round/>
            <a:headEnd len="sm" w="sm" type="none"/>
            <a:tailEnd len="sm" w="sm" type="none"/>
          </a:ln>
        </p:spPr>
      </p:cxnSp>
      <p:cxnSp>
        <p:nvCxnSpPr>
          <p:cNvPr id="384" name="Google Shape;384;p56"/>
          <p:cNvCxnSpPr>
            <a:endCxn id="385" idx="4"/>
          </p:cNvCxnSpPr>
          <p:nvPr/>
        </p:nvCxnSpPr>
        <p:spPr>
          <a:xfrm>
            <a:off x="6845754" y="4291874"/>
            <a:ext cx="1006200" cy="274200"/>
          </a:xfrm>
          <a:prstGeom prst="straightConnector1">
            <a:avLst/>
          </a:prstGeom>
          <a:noFill/>
          <a:ln cap="flat" cmpd="sng" w="9525">
            <a:solidFill>
              <a:srgbClr val="2383F6"/>
            </a:solidFill>
            <a:prstDash val="dot"/>
            <a:round/>
            <a:headEnd len="sm" w="sm" type="none"/>
            <a:tailEnd len="sm" w="sm" type="none"/>
          </a:ln>
        </p:spPr>
      </p:cxnSp>
      <p:pic>
        <p:nvPicPr>
          <p:cNvPr id="386" name="Google Shape;386;p56"/>
          <p:cNvPicPr preferRelativeResize="0"/>
          <p:nvPr/>
        </p:nvPicPr>
        <p:blipFill rotWithShape="1">
          <a:blip r:embed="rId4">
            <a:alphaModFix/>
          </a:blip>
          <a:srcRect b="0" l="0" r="0" t="0"/>
          <a:stretch/>
        </p:blipFill>
        <p:spPr>
          <a:xfrm>
            <a:off x="5169866" y="3488281"/>
            <a:ext cx="831412" cy="831236"/>
          </a:xfrm>
          <a:prstGeom prst="rect">
            <a:avLst/>
          </a:prstGeom>
          <a:noFill/>
          <a:ln>
            <a:noFill/>
          </a:ln>
        </p:spPr>
      </p:pic>
      <p:pic>
        <p:nvPicPr>
          <p:cNvPr id="387" name="Google Shape;387;p56"/>
          <p:cNvPicPr preferRelativeResize="0"/>
          <p:nvPr/>
        </p:nvPicPr>
        <p:blipFill rotWithShape="1">
          <a:blip r:embed="rId5">
            <a:alphaModFix/>
          </a:blip>
          <a:srcRect b="0" l="0" r="0" t="0"/>
          <a:stretch/>
        </p:blipFill>
        <p:spPr>
          <a:xfrm>
            <a:off x="5121311" y="3322502"/>
            <a:ext cx="909900" cy="917400"/>
          </a:xfrm>
          <a:prstGeom prst="ellipse">
            <a:avLst/>
          </a:prstGeom>
          <a:noFill/>
          <a:ln>
            <a:noFill/>
          </a:ln>
        </p:spPr>
      </p:pic>
      <p:cxnSp>
        <p:nvCxnSpPr>
          <p:cNvPr id="388" name="Google Shape;388;p56"/>
          <p:cNvCxnSpPr/>
          <p:nvPr/>
        </p:nvCxnSpPr>
        <p:spPr>
          <a:xfrm rot="10800000">
            <a:off x="1501984" y="2277741"/>
            <a:ext cx="0" cy="377400"/>
          </a:xfrm>
          <a:prstGeom prst="straightConnector1">
            <a:avLst/>
          </a:prstGeom>
          <a:noFill/>
          <a:ln cap="flat" cmpd="sng" w="19050">
            <a:solidFill>
              <a:srgbClr val="2383F6"/>
            </a:solidFill>
            <a:prstDash val="dot"/>
            <a:round/>
            <a:headEnd len="sm" w="sm" type="none"/>
            <a:tailEnd len="sm" w="sm" type="none"/>
          </a:ln>
        </p:spPr>
      </p:cxnSp>
      <p:cxnSp>
        <p:nvCxnSpPr>
          <p:cNvPr id="389" name="Google Shape;389;p56"/>
          <p:cNvCxnSpPr/>
          <p:nvPr/>
        </p:nvCxnSpPr>
        <p:spPr>
          <a:xfrm rot="10800000">
            <a:off x="3381035" y="2277741"/>
            <a:ext cx="0" cy="377400"/>
          </a:xfrm>
          <a:prstGeom prst="straightConnector1">
            <a:avLst/>
          </a:prstGeom>
          <a:noFill/>
          <a:ln cap="flat" cmpd="sng" w="19050">
            <a:solidFill>
              <a:srgbClr val="2383F6"/>
            </a:solidFill>
            <a:prstDash val="dot"/>
            <a:round/>
            <a:headEnd len="sm" w="sm" type="none"/>
            <a:tailEnd len="sm" w="sm" type="none"/>
          </a:ln>
        </p:spPr>
      </p:cxnSp>
      <p:cxnSp>
        <p:nvCxnSpPr>
          <p:cNvPr id="390" name="Google Shape;390;p56"/>
          <p:cNvCxnSpPr/>
          <p:nvPr/>
        </p:nvCxnSpPr>
        <p:spPr>
          <a:xfrm rot="10800000">
            <a:off x="5525542" y="2277741"/>
            <a:ext cx="0" cy="377400"/>
          </a:xfrm>
          <a:prstGeom prst="straightConnector1">
            <a:avLst/>
          </a:prstGeom>
          <a:noFill/>
          <a:ln cap="flat" cmpd="sng" w="19050">
            <a:solidFill>
              <a:srgbClr val="2383F6"/>
            </a:solidFill>
            <a:prstDash val="dot"/>
            <a:round/>
            <a:headEnd len="sm" w="sm" type="none"/>
            <a:tailEnd len="sm" w="sm" type="none"/>
          </a:ln>
        </p:spPr>
      </p:cxnSp>
      <p:cxnSp>
        <p:nvCxnSpPr>
          <p:cNvPr id="391" name="Google Shape;391;p56"/>
          <p:cNvCxnSpPr/>
          <p:nvPr/>
        </p:nvCxnSpPr>
        <p:spPr>
          <a:xfrm rot="10800000">
            <a:off x="7531987" y="2277741"/>
            <a:ext cx="0" cy="377400"/>
          </a:xfrm>
          <a:prstGeom prst="straightConnector1">
            <a:avLst/>
          </a:prstGeom>
          <a:noFill/>
          <a:ln cap="flat" cmpd="sng" w="19050">
            <a:solidFill>
              <a:srgbClr val="2383F6"/>
            </a:solidFill>
            <a:prstDash val="dot"/>
            <a:round/>
            <a:headEnd len="sm" w="sm" type="none"/>
            <a:tailEnd len="sm" w="sm" type="none"/>
          </a:ln>
        </p:spPr>
      </p:cxnSp>
      <p:sp>
        <p:nvSpPr>
          <p:cNvPr id="392" name="Google Shape;392;p56"/>
          <p:cNvSpPr txBox="1"/>
          <p:nvPr/>
        </p:nvSpPr>
        <p:spPr>
          <a:xfrm>
            <a:off x="113400" y="230250"/>
            <a:ext cx="8917200" cy="74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en" sz="2400" u="none" cap="none" strike="noStrike">
                <a:solidFill>
                  <a:srgbClr val="2E75B5"/>
                </a:solidFill>
                <a:latin typeface="Montserrat Medium"/>
                <a:ea typeface="Montserrat Medium"/>
                <a:cs typeface="Montserrat Medium"/>
                <a:sym typeface="Montserrat Medium"/>
              </a:rPr>
              <a:t>We help you build a targeted audience of REAL people</a:t>
            </a:r>
            <a:endParaRPr i="0" sz="2400" u="none" cap="none" strike="noStrike">
              <a:solidFill>
                <a:srgbClr val="2E75B5"/>
              </a:solidFill>
              <a:latin typeface="Montserrat Medium"/>
              <a:ea typeface="Montserrat Medium"/>
              <a:cs typeface="Montserrat Medium"/>
              <a:sym typeface="Montserrat Medium"/>
            </a:endParaRPr>
          </a:p>
        </p:txBody>
      </p:sp>
      <p:sp>
        <p:nvSpPr>
          <p:cNvPr id="393" name="Google Shape;393;p56"/>
          <p:cNvSpPr/>
          <p:nvPr/>
        </p:nvSpPr>
        <p:spPr>
          <a:xfrm>
            <a:off x="4825200" y="1274166"/>
            <a:ext cx="3506700" cy="347700"/>
          </a:xfrm>
          <a:prstGeom prst="rect">
            <a:avLst/>
          </a:prstGeom>
          <a:solidFill>
            <a:srgbClr val="14192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Montserrat"/>
                <a:ea typeface="Montserrat"/>
                <a:cs typeface="Montserrat"/>
                <a:sym typeface="Montserrat"/>
              </a:rPr>
              <a:t>USE YOUR CRM FILES  TO CREATE AN AUDIENCE</a:t>
            </a:r>
            <a:endParaRPr b="0" i="0" sz="1000" u="none" cap="none" strike="noStrike">
              <a:solidFill>
                <a:srgbClr val="FFFFFF"/>
              </a:solidFill>
              <a:latin typeface="Montserrat"/>
              <a:ea typeface="Montserrat"/>
              <a:cs typeface="Montserrat"/>
              <a:sym typeface="Montserrat"/>
            </a:endParaRPr>
          </a:p>
        </p:txBody>
      </p:sp>
      <p:sp>
        <p:nvSpPr>
          <p:cNvPr id="394" name="Google Shape;394;p56"/>
          <p:cNvSpPr/>
          <p:nvPr/>
        </p:nvSpPr>
        <p:spPr>
          <a:xfrm>
            <a:off x="787600" y="1274166"/>
            <a:ext cx="3354000" cy="347100"/>
          </a:xfrm>
          <a:prstGeom prst="rect">
            <a:avLst/>
          </a:prstGeom>
          <a:solidFill>
            <a:srgbClr val="14192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Montserrat"/>
                <a:ea typeface="Montserrat"/>
                <a:cs typeface="Montserrat"/>
                <a:sym typeface="Montserrat"/>
              </a:rPr>
              <a:t>USE OUR INSIGHTS TO CREATE AN AUDIENCE</a:t>
            </a:r>
            <a:endParaRPr b="0" i="0" sz="1000" u="none" cap="none" strike="noStrike">
              <a:solidFill>
                <a:srgbClr val="FFFFFF"/>
              </a:solidFill>
              <a:latin typeface="Montserrat"/>
              <a:ea typeface="Montserrat"/>
              <a:cs typeface="Montserrat"/>
              <a:sym typeface="Montserrat"/>
            </a:endParaRPr>
          </a:p>
        </p:txBody>
      </p:sp>
      <p:sp>
        <p:nvSpPr>
          <p:cNvPr id="395" name="Google Shape;395;p56"/>
          <p:cNvSpPr/>
          <p:nvPr/>
        </p:nvSpPr>
        <p:spPr>
          <a:xfrm>
            <a:off x="4833128" y="3712697"/>
            <a:ext cx="376800" cy="376800"/>
          </a:xfrm>
          <a:prstGeom prst="ellipse">
            <a:avLst/>
          </a:prstGeom>
          <a:solidFill>
            <a:srgbClr val="FFFFFF"/>
          </a:solid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6" name="Google Shape;396;p56"/>
          <p:cNvGrpSpPr/>
          <p:nvPr/>
        </p:nvGrpSpPr>
        <p:grpSpPr>
          <a:xfrm>
            <a:off x="4941457" y="3843700"/>
            <a:ext cx="176543" cy="119239"/>
            <a:chOff x="564675" y="1700625"/>
            <a:chExt cx="465200" cy="314200"/>
          </a:xfrm>
        </p:grpSpPr>
        <p:sp>
          <p:nvSpPr>
            <p:cNvPr id="397" name="Google Shape;397;p56"/>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8" name="Google Shape;398;p56"/>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9" name="Google Shape;399;p56"/>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400" name="Google Shape;400;p56"/>
          <p:cNvSpPr/>
          <p:nvPr/>
        </p:nvSpPr>
        <p:spPr>
          <a:xfrm>
            <a:off x="5594792" y="4197592"/>
            <a:ext cx="376800" cy="376800"/>
          </a:xfrm>
          <a:prstGeom prst="ellipse">
            <a:avLst/>
          </a:prstGeom>
          <a:solidFill>
            <a:srgbClr val="2EA4D7"/>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56"/>
          <p:cNvSpPr/>
          <p:nvPr/>
        </p:nvSpPr>
        <p:spPr>
          <a:xfrm>
            <a:off x="5239729" y="4231541"/>
            <a:ext cx="376800" cy="376800"/>
          </a:xfrm>
          <a:prstGeom prst="ellipse">
            <a:avLst/>
          </a:prstGeom>
          <a:solidFill>
            <a:srgbClr val="2EA4D7"/>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56"/>
          <p:cNvSpPr/>
          <p:nvPr/>
        </p:nvSpPr>
        <p:spPr>
          <a:xfrm>
            <a:off x="5724029" y="4300289"/>
            <a:ext cx="118242" cy="156696"/>
          </a:xfrm>
          <a:custGeom>
            <a:rect b="b" l="l" r="r" t="t"/>
            <a:pathLst>
              <a:path extrusionOk="0" fill="none" h="15880" w="11983">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403" name="Google Shape;403;p56"/>
          <p:cNvGrpSpPr/>
          <p:nvPr/>
        </p:nvGrpSpPr>
        <p:grpSpPr>
          <a:xfrm>
            <a:off x="5330088" y="4358020"/>
            <a:ext cx="196017" cy="131743"/>
            <a:chOff x="1244800" y="3717225"/>
            <a:chExt cx="449375" cy="302025"/>
          </a:xfrm>
        </p:grpSpPr>
        <p:sp>
          <p:nvSpPr>
            <p:cNvPr id="404" name="Google Shape;404;p56"/>
            <p:cNvSpPr/>
            <p:nvPr/>
          </p:nvSpPr>
          <p:spPr>
            <a:xfrm>
              <a:off x="1244800" y="3717225"/>
              <a:ext cx="449375" cy="302025"/>
            </a:xfrm>
            <a:custGeom>
              <a:rect b="b" l="l" r="r" t="t"/>
              <a:pathLst>
                <a:path extrusionOk="0" fill="none" h="12081" w="17975">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5" name="Google Shape;405;p56"/>
            <p:cNvSpPr/>
            <p:nvPr/>
          </p:nvSpPr>
          <p:spPr>
            <a:xfrm>
              <a:off x="1244800" y="3795150"/>
              <a:ext cx="449375" cy="25"/>
            </a:xfrm>
            <a:custGeom>
              <a:rect b="b" l="l" r="r" t="t"/>
              <a:pathLst>
                <a:path extrusionOk="0" fill="none" h="1" w="17975">
                  <a:moveTo>
                    <a:pt x="17974" y="1"/>
                  </a:moveTo>
                  <a:lnTo>
                    <a:pt x="0" y="1"/>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6" name="Google Shape;406;p56"/>
            <p:cNvSpPr/>
            <p:nvPr/>
          </p:nvSpPr>
          <p:spPr>
            <a:xfrm>
              <a:off x="1244800" y="3853000"/>
              <a:ext cx="449375" cy="25"/>
            </a:xfrm>
            <a:custGeom>
              <a:rect b="b" l="l" r="r" t="t"/>
              <a:pathLst>
                <a:path extrusionOk="0" fill="none" h="1" w="17975">
                  <a:moveTo>
                    <a:pt x="0" y="0"/>
                  </a:moveTo>
                  <a:lnTo>
                    <a:pt x="17974"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7" name="Google Shape;407;p56"/>
            <p:cNvSpPr/>
            <p:nvPr/>
          </p:nvSpPr>
          <p:spPr>
            <a:xfrm>
              <a:off x="1302625" y="3893800"/>
              <a:ext cx="161375" cy="25"/>
            </a:xfrm>
            <a:custGeom>
              <a:rect b="b" l="l" r="r" t="t"/>
              <a:pathLst>
                <a:path extrusionOk="0" fill="none" h="1" w="6455">
                  <a:moveTo>
                    <a:pt x="6455" y="0"/>
                  </a:moveTo>
                  <a:lnTo>
                    <a:pt x="1"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8" name="Google Shape;408;p56"/>
            <p:cNvSpPr/>
            <p:nvPr/>
          </p:nvSpPr>
          <p:spPr>
            <a:xfrm>
              <a:off x="1302625" y="3933975"/>
              <a:ext cx="110250" cy="25"/>
            </a:xfrm>
            <a:custGeom>
              <a:rect b="b" l="l" r="r" t="t"/>
              <a:pathLst>
                <a:path extrusionOk="0" fill="none" h="1" w="4410">
                  <a:moveTo>
                    <a:pt x="4409" y="1"/>
                  </a:moveTo>
                  <a:lnTo>
                    <a:pt x="1" y="1"/>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9" name="Google Shape;409;p56"/>
            <p:cNvSpPr/>
            <p:nvPr/>
          </p:nvSpPr>
          <p:spPr>
            <a:xfrm>
              <a:off x="1572975" y="3899875"/>
              <a:ext cx="62125" cy="40225"/>
            </a:xfrm>
            <a:custGeom>
              <a:rect b="b" l="l" r="r" t="t"/>
              <a:pathLst>
                <a:path extrusionOk="0" fill="none" h="1609" w="2485">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410" name="Google Shape;410;p56"/>
          <p:cNvSpPr/>
          <p:nvPr/>
        </p:nvSpPr>
        <p:spPr>
          <a:xfrm>
            <a:off x="4954310" y="4027952"/>
            <a:ext cx="376800" cy="376800"/>
          </a:xfrm>
          <a:prstGeom prst="ellipse">
            <a:avLst/>
          </a:prstGeom>
          <a:solidFill>
            <a:srgbClr val="2EA4D7"/>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56"/>
          <p:cNvSpPr/>
          <p:nvPr/>
        </p:nvSpPr>
        <p:spPr>
          <a:xfrm>
            <a:off x="4748913" y="2646398"/>
            <a:ext cx="1553400" cy="27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2EA4D7"/>
                </a:solidFill>
                <a:highlight>
                  <a:srgbClr val="FFFFFF"/>
                </a:highlight>
                <a:latin typeface="Open Sans"/>
                <a:ea typeface="Open Sans"/>
                <a:cs typeface="Open Sans"/>
                <a:sym typeface="Open Sans"/>
              </a:rPr>
              <a:t>DATA ENRICHMENT</a:t>
            </a:r>
            <a:endParaRPr b="1" i="0" sz="1100" u="none" cap="none" strike="noStrike">
              <a:solidFill>
                <a:srgbClr val="2EA4D7"/>
              </a:solidFill>
              <a:highlight>
                <a:srgbClr val="FFFFFF"/>
              </a:highlight>
              <a:latin typeface="Open Sans"/>
              <a:ea typeface="Open Sans"/>
              <a:cs typeface="Open Sans"/>
              <a:sym typeface="Open Sans"/>
            </a:endParaRPr>
          </a:p>
        </p:txBody>
      </p:sp>
      <p:sp>
        <p:nvSpPr>
          <p:cNvPr id="412" name="Google Shape;412;p56"/>
          <p:cNvSpPr/>
          <p:nvPr/>
        </p:nvSpPr>
        <p:spPr>
          <a:xfrm>
            <a:off x="6610187" y="2646398"/>
            <a:ext cx="1862100" cy="27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2EA4D7"/>
                </a:solidFill>
                <a:highlight>
                  <a:srgbClr val="FFFFFF"/>
                </a:highlight>
                <a:latin typeface="Open Sans"/>
                <a:ea typeface="Open Sans"/>
                <a:cs typeface="Open Sans"/>
                <a:sym typeface="Open Sans"/>
              </a:rPr>
              <a:t>LOOKALIKE AUDIENCES</a:t>
            </a:r>
            <a:endParaRPr b="1" i="0" sz="1100" u="none" cap="none" strike="noStrike">
              <a:solidFill>
                <a:srgbClr val="2EA4D7"/>
              </a:solidFill>
              <a:highlight>
                <a:srgbClr val="FFFFFF"/>
              </a:highlight>
              <a:latin typeface="Open Sans"/>
              <a:ea typeface="Open Sans"/>
              <a:cs typeface="Open Sans"/>
              <a:sym typeface="Open Sans"/>
            </a:endParaRPr>
          </a:p>
        </p:txBody>
      </p:sp>
      <p:sp>
        <p:nvSpPr>
          <p:cNvPr id="413" name="Google Shape;413;p56"/>
          <p:cNvSpPr/>
          <p:nvPr/>
        </p:nvSpPr>
        <p:spPr>
          <a:xfrm>
            <a:off x="401925" y="2697248"/>
            <a:ext cx="2126400" cy="17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2EA4D7"/>
                </a:solidFill>
                <a:highlight>
                  <a:srgbClr val="FFFFFF"/>
                </a:highlight>
                <a:latin typeface="Open Sans"/>
                <a:ea typeface="Open Sans"/>
                <a:cs typeface="Open Sans"/>
                <a:sym typeface="Open Sans"/>
              </a:rPr>
              <a:t>STANDARD AUDIENCES</a:t>
            </a:r>
            <a:endParaRPr b="1" i="0" sz="1100" u="none" cap="none" strike="noStrike">
              <a:solidFill>
                <a:srgbClr val="2EA4D7"/>
              </a:solidFill>
              <a:highlight>
                <a:srgbClr val="FFFFFF"/>
              </a:highlight>
              <a:latin typeface="Open Sans"/>
              <a:ea typeface="Open Sans"/>
              <a:cs typeface="Open Sans"/>
              <a:sym typeface="Open Sans"/>
            </a:endParaRPr>
          </a:p>
        </p:txBody>
      </p:sp>
      <p:sp>
        <p:nvSpPr>
          <p:cNvPr id="414" name="Google Shape;414;p56"/>
          <p:cNvSpPr/>
          <p:nvPr/>
        </p:nvSpPr>
        <p:spPr>
          <a:xfrm>
            <a:off x="2797549" y="2646398"/>
            <a:ext cx="1808700" cy="27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2EA4D7"/>
                </a:solidFill>
                <a:highlight>
                  <a:srgbClr val="FFFFFF"/>
                </a:highlight>
                <a:latin typeface="Open Sans"/>
                <a:ea typeface="Open Sans"/>
                <a:cs typeface="Open Sans"/>
                <a:sym typeface="Open Sans"/>
              </a:rPr>
              <a:t>CUSTOM AUDIENCES</a:t>
            </a:r>
            <a:endParaRPr b="1" i="0" sz="1100" u="none" cap="none" strike="noStrike">
              <a:solidFill>
                <a:srgbClr val="2EA4D7"/>
              </a:solidFill>
              <a:highlight>
                <a:srgbClr val="FFFFFF"/>
              </a:highlight>
              <a:latin typeface="Open Sans"/>
              <a:ea typeface="Open Sans"/>
              <a:cs typeface="Open Sans"/>
              <a:sym typeface="Open Sans"/>
            </a:endParaRPr>
          </a:p>
        </p:txBody>
      </p:sp>
      <p:sp>
        <p:nvSpPr>
          <p:cNvPr id="415" name="Google Shape;415;p56"/>
          <p:cNvSpPr/>
          <p:nvPr/>
        </p:nvSpPr>
        <p:spPr>
          <a:xfrm>
            <a:off x="5837168" y="3928703"/>
            <a:ext cx="376800" cy="377400"/>
          </a:xfrm>
          <a:prstGeom prst="ellipse">
            <a:avLst/>
          </a:prstGeom>
          <a:solidFill>
            <a:srgbClr val="2EA4D7"/>
          </a:solidFill>
          <a:ln cap="flat" cmpd="sng" w="9525">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6"/>
          <p:cNvSpPr/>
          <p:nvPr/>
        </p:nvSpPr>
        <p:spPr>
          <a:xfrm>
            <a:off x="2852264" y="3303872"/>
            <a:ext cx="624900" cy="1956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Open Sans Light"/>
                <a:ea typeface="Open Sans Light"/>
                <a:cs typeface="Open Sans Light"/>
                <a:sym typeface="Open Sans Light"/>
              </a:rPr>
              <a:t>In Market</a:t>
            </a:r>
            <a:endParaRPr b="0" i="0" sz="700" u="none" cap="none" strike="noStrike">
              <a:solidFill>
                <a:srgbClr val="000000"/>
              </a:solidFill>
              <a:latin typeface="Open Sans Light"/>
              <a:ea typeface="Open Sans Light"/>
              <a:cs typeface="Open Sans Light"/>
              <a:sym typeface="Open Sans Light"/>
            </a:endParaRPr>
          </a:p>
        </p:txBody>
      </p:sp>
      <p:sp>
        <p:nvSpPr>
          <p:cNvPr id="417" name="Google Shape;417;p56"/>
          <p:cNvSpPr/>
          <p:nvPr/>
        </p:nvSpPr>
        <p:spPr>
          <a:xfrm>
            <a:off x="3504169" y="3303872"/>
            <a:ext cx="372000" cy="1956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Open Sans Light"/>
                <a:ea typeface="Open Sans Light"/>
                <a:cs typeface="Open Sans Light"/>
                <a:sym typeface="Open Sans Light"/>
              </a:rPr>
              <a:t>Geo</a:t>
            </a:r>
            <a:endParaRPr b="0" i="0" sz="700" u="none" cap="none" strike="noStrike">
              <a:solidFill>
                <a:srgbClr val="000000"/>
              </a:solidFill>
              <a:latin typeface="Open Sans Light"/>
              <a:ea typeface="Open Sans Light"/>
              <a:cs typeface="Open Sans Light"/>
              <a:sym typeface="Open Sans Light"/>
            </a:endParaRPr>
          </a:p>
        </p:txBody>
      </p:sp>
      <p:sp>
        <p:nvSpPr>
          <p:cNvPr id="418" name="Google Shape;418;p56"/>
          <p:cNvSpPr/>
          <p:nvPr/>
        </p:nvSpPr>
        <p:spPr>
          <a:xfrm>
            <a:off x="3903434" y="3303872"/>
            <a:ext cx="537000" cy="1956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Open Sans Light"/>
                <a:ea typeface="Open Sans Light"/>
                <a:cs typeface="Open Sans Light"/>
                <a:sym typeface="Open Sans Light"/>
              </a:rPr>
              <a:t>Income</a:t>
            </a:r>
            <a:endParaRPr b="0" i="0" sz="700" u="none" cap="none" strike="noStrike">
              <a:solidFill>
                <a:srgbClr val="000000"/>
              </a:solidFill>
              <a:latin typeface="Open Sans Light"/>
              <a:ea typeface="Open Sans Light"/>
              <a:cs typeface="Open Sans Light"/>
              <a:sym typeface="Open Sans Light"/>
            </a:endParaRPr>
          </a:p>
        </p:txBody>
      </p:sp>
      <p:sp>
        <p:nvSpPr>
          <p:cNvPr id="419" name="Google Shape;419;p56"/>
          <p:cNvSpPr/>
          <p:nvPr/>
        </p:nvSpPr>
        <p:spPr>
          <a:xfrm>
            <a:off x="2852263" y="3521596"/>
            <a:ext cx="675600" cy="1956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Open Sans Light"/>
                <a:ea typeface="Open Sans Light"/>
                <a:cs typeface="Open Sans Light"/>
                <a:sym typeface="Open Sans Light"/>
              </a:rPr>
              <a:t>Life Stage</a:t>
            </a:r>
            <a:endParaRPr b="0" i="0" sz="700" u="none" cap="none" strike="noStrike">
              <a:solidFill>
                <a:srgbClr val="000000"/>
              </a:solidFill>
              <a:latin typeface="Open Sans Light"/>
              <a:ea typeface="Open Sans Light"/>
              <a:cs typeface="Open Sans Light"/>
              <a:sym typeface="Open Sans Light"/>
            </a:endParaRPr>
          </a:p>
        </p:txBody>
      </p:sp>
      <p:sp>
        <p:nvSpPr>
          <p:cNvPr id="420" name="Google Shape;420;p56"/>
          <p:cNvSpPr/>
          <p:nvPr/>
        </p:nvSpPr>
        <p:spPr>
          <a:xfrm>
            <a:off x="2852273" y="3743134"/>
            <a:ext cx="1024500" cy="1956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Open Sans Light"/>
                <a:ea typeface="Open Sans Light"/>
                <a:cs typeface="Open Sans Light"/>
                <a:sym typeface="Open Sans Light"/>
              </a:rPr>
              <a:t>Purchase Propensity</a:t>
            </a:r>
            <a:endParaRPr b="0" i="0" sz="700" u="none" cap="none" strike="noStrike">
              <a:solidFill>
                <a:srgbClr val="000000"/>
              </a:solidFill>
              <a:latin typeface="Open Sans Light"/>
              <a:ea typeface="Open Sans Light"/>
              <a:cs typeface="Open Sans Light"/>
              <a:sym typeface="Open Sans Light"/>
            </a:endParaRPr>
          </a:p>
        </p:txBody>
      </p:sp>
      <p:sp>
        <p:nvSpPr>
          <p:cNvPr id="421" name="Google Shape;421;p56"/>
          <p:cNvSpPr/>
          <p:nvPr/>
        </p:nvSpPr>
        <p:spPr>
          <a:xfrm>
            <a:off x="3564181" y="3523511"/>
            <a:ext cx="871500" cy="1956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Open Sans Light"/>
                <a:ea typeface="Open Sans Light"/>
                <a:cs typeface="Open Sans Light"/>
                <a:sym typeface="Open Sans Light"/>
              </a:rPr>
              <a:t>Job Industry </a:t>
            </a:r>
            <a:endParaRPr b="0" i="0" sz="700" u="none" cap="none" strike="noStrike">
              <a:solidFill>
                <a:srgbClr val="000000"/>
              </a:solidFill>
              <a:latin typeface="Open Sans Light"/>
              <a:ea typeface="Open Sans Light"/>
              <a:cs typeface="Open Sans Light"/>
              <a:sym typeface="Open Sans Light"/>
            </a:endParaRPr>
          </a:p>
        </p:txBody>
      </p:sp>
      <p:sp>
        <p:nvSpPr>
          <p:cNvPr id="422" name="Google Shape;422;p56"/>
          <p:cNvSpPr/>
          <p:nvPr/>
        </p:nvSpPr>
        <p:spPr>
          <a:xfrm>
            <a:off x="3899168" y="3743134"/>
            <a:ext cx="536700" cy="1956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Open Sans Light"/>
                <a:ea typeface="Open Sans Light"/>
                <a:cs typeface="Open Sans Light"/>
                <a:sym typeface="Open Sans Light"/>
              </a:rPr>
              <a:t>Interests</a:t>
            </a:r>
            <a:endParaRPr b="0" i="0" sz="700" u="none" cap="none" strike="noStrike">
              <a:solidFill>
                <a:srgbClr val="000000"/>
              </a:solidFill>
              <a:latin typeface="Open Sans Light"/>
              <a:ea typeface="Open Sans Light"/>
              <a:cs typeface="Open Sans Light"/>
              <a:sym typeface="Open Sans Light"/>
            </a:endParaRPr>
          </a:p>
        </p:txBody>
      </p:sp>
      <p:grpSp>
        <p:nvGrpSpPr>
          <p:cNvPr id="423" name="Google Shape;423;p56"/>
          <p:cNvGrpSpPr/>
          <p:nvPr/>
        </p:nvGrpSpPr>
        <p:grpSpPr>
          <a:xfrm>
            <a:off x="5940614" y="4051309"/>
            <a:ext cx="166223" cy="166223"/>
            <a:chOff x="5964175" y="4329750"/>
            <a:chExt cx="421350" cy="421350"/>
          </a:xfrm>
        </p:grpSpPr>
        <p:sp>
          <p:nvSpPr>
            <p:cNvPr id="424" name="Google Shape;424;p56"/>
            <p:cNvSpPr/>
            <p:nvPr/>
          </p:nvSpPr>
          <p:spPr>
            <a:xfrm>
              <a:off x="5964175" y="4329750"/>
              <a:ext cx="421350" cy="421350"/>
            </a:xfrm>
            <a:custGeom>
              <a:rect b="b" l="l" r="r" t="t"/>
              <a:pathLst>
                <a:path extrusionOk="0" fill="none" h="16854" w="16854">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5" name="Google Shape;425;p56"/>
            <p:cNvSpPr/>
            <p:nvPr/>
          </p:nvSpPr>
          <p:spPr>
            <a:xfrm>
              <a:off x="6322800" y="4360800"/>
              <a:ext cx="31675" cy="30475"/>
            </a:xfrm>
            <a:custGeom>
              <a:rect b="b" l="l" r="r" t="t"/>
              <a:pathLst>
                <a:path extrusionOk="0" fill="none" h="1219" w="1267">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426" name="Google Shape;426;p56"/>
          <p:cNvGrpSpPr/>
          <p:nvPr/>
        </p:nvGrpSpPr>
        <p:grpSpPr>
          <a:xfrm>
            <a:off x="6039531" y="3751964"/>
            <a:ext cx="243216" cy="243216"/>
            <a:chOff x="1547100" y="5155113"/>
            <a:chExt cx="230100" cy="230100"/>
          </a:xfrm>
        </p:grpSpPr>
        <p:sp>
          <p:nvSpPr>
            <p:cNvPr id="427" name="Google Shape;427;p56"/>
            <p:cNvSpPr/>
            <p:nvPr/>
          </p:nvSpPr>
          <p:spPr>
            <a:xfrm>
              <a:off x="1547100" y="5155113"/>
              <a:ext cx="230100" cy="2301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8" name="Google Shape;428;p56"/>
            <p:cNvPicPr preferRelativeResize="0"/>
            <p:nvPr/>
          </p:nvPicPr>
          <p:blipFill rotWithShape="1">
            <a:blip r:embed="rId6">
              <a:alphaModFix/>
            </a:blip>
            <a:srcRect b="0" l="0" r="0" t="0"/>
            <a:stretch/>
          </p:blipFill>
          <p:spPr>
            <a:xfrm>
              <a:off x="1599235" y="5198235"/>
              <a:ext cx="125981" cy="143986"/>
            </a:xfrm>
            <a:prstGeom prst="rect">
              <a:avLst/>
            </a:prstGeom>
            <a:noFill/>
            <a:ln>
              <a:noFill/>
            </a:ln>
          </p:spPr>
        </p:pic>
      </p:grpSp>
      <p:sp>
        <p:nvSpPr>
          <p:cNvPr id="429" name="Google Shape;429;p56"/>
          <p:cNvSpPr txBox="1"/>
          <p:nvPr/>
        </p:nvSpPr>
        <p:spPr>
          <a:xfrm>
            <a:off x="572650" y="1643975"/>
            <a:ext cx="3783900" cy="56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333333"/>
                </a:solidFill>
                <a:latin typeface="Open Sans Light"/>
                <a:ea typeface="Open Sans Light"/>
                <a:cs typeface="Open Sans Light"/>
                <a:sym typeface="Open Sans Light"/>
              </a:rPr>
              <a:t>Choose from our 500+ pre-built standard audiences or create custom audience segments based on your unique needs.</a:t>
            </a:r>
            <a:endParaRPr b="0" i="0" sz="1000" u="none" cap="none" strike="noStrike">
              <a:solidFill>
                <a:srgbClr val="333333"/>
              </a:solidFill>
              <a:latin typeface="Arial"/>
              <a:ea typeface="Arial"/>
              <a:cs typeface="Arial"/>
              <a:sym typeface="Arial"/>
            </a:endParaRPr>
          </a:p>
        </p:txBody>
      </p:sp>
      <p:sp>
        <p:nvSpPr>
          <p:cNvPr id="430" name="Google Shape;430;p56"/>
          <p:cNvSpPr txBox="1"/>
          <p:nvPr/>
        </p:nvSpPr>
        <p:spPr>
          <a:xfrm>
            <a:off x="4588950" y="1653925"/>
            <a:ext cx="3979200" cy="52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000">
                <a:solidFill>
                  <a:srgbClr val="333333"/>
                </a:solidFill>
                <a:latin typeface="Open Sans Light"/>
                <a:ea typeface="Open Sans Light"/>
                <a:cs typeface="Open Sans Light"/>
                <a:sym typeface="Open Sans Light"/>
              </a:rPr>
              <a:t>We</a:t>
            </a:r>
            <a:r>
              <a:rPr b="0" i="0" lang="en" sz="1000" u="none" cap="none" strike="noStrike">
                <a:solidFill>
                  <a:srgbClr val="333333"/>
                </a:solidFill>
                <a:latin typeface="Open Sans Light"/>
                <a:ea typeface="Open Sans Light"/>
                <a:cs typeface="Open Sans Light"/>
                <a:sym typeface="Open Sans Light"/>
              </a:rPr>
              <a:t> match your CRM files  to our database. We fill in the gaps of your audience and get a full view of your ideal customer. </a:t>
            </a:r>
            <a:endParaRPr b="0" i="0" sz="1000" u="none" cap="none" strike="noStrike">
              <a:solidFill>
                <a:srgbClr val="333333"/>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333333"/>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pen Sans Light"/>
              <a:ea typeface="Open Sans Light"/>
              <a:cs typeface="Open Sans Light"/>
              <a:sym typeface="Open Sans Light"/>
            </a:endParaRPr>
          </a:p>
        </p:txBody>
      </p:sp>
      <p:sp>
        <p:nvSpPr>
          <p:cNvPr id="431" name="Google Shape;431;p56"/>
          <p:cNvSpPr txBox="1"/>
          <p:nvPr/>
        </p:nvSpPr>
        <p:spPr>
          <a:xfrm>
            <a:off x="364875" y="2962600"/>
            <a:ext cx="2200500" cy="230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1" i="1" lang="en" sz="800" u="none" cap="none" strike="noStrike">
                <a:solidFill>
                  <a:srgbClr val="434343"/>
                </a:solidFill>
                <a:highlight>
                  <a:srgbClr val="FFFFFF"/>
                </a:highlight>
                <a:latin typeface="Open Sans"/>
                <a:ea typeface="Open Sans"/>
                <a:cs typeface="Open Sans"/>
                <a:sym typeface="Open Sans"/>
              </a:rPr>
              <a:t>Use pre-built real-time segments based on customer’s propensity to buy</a:t>
            </a:r>
            <a:endParaRPr b="1" i="1" sz="800" u="none" cap="none" strike="noStrike">
              <a:solidFill>
                <a:srgbClr val="434343"/>
              </a:solidFill>
              <a:highlight>
                <a:srgbClr val="FFFFFF"/>
              </a:highlight>
              <a:latin typeface="Open Sans"/>
              <a:ea typeface="Open Sans"/>
              <a:cs typeface="Open Sans"/>
              <a:sym typeface="Open Sans"/>
            </a:endParaRPr>
          </a:p>
        </p:txBody>
      </p:sp>
      <p:sp>
        <p:nvSpPr>
          <p:cNvPr id="432" name="Google Shape;432;p56"/>
          <p:cNvSpPr txBox="1"/>
          <p:nvPr/>
        </p:nvSpPr>
        <p:spPr>
          <a:xfrm>
            <a:off x="6377487" y="2939741"/>
            <a:ext cx="2327700" cy="257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1" i="1" lang="en" sz="800" u="none" cap="none" strike="noStrike">
                <a:solidFill>
                  <a:srgbClr val="434343"/>
                </a:solidFill>
                <a:highlight>
                  <a:srgbClr val="FFFFFF"/>
                </a:highlight>
                <a:latin typeface="Open Sans"/>
                <a:ea typeface="Open Sans"/>
                <a:cs typeface="Open Sans"/>
                <a:sym typeface="Open Sans"/>
              </a:rPr>
              <a:t>Expand your reach and target new people who match your existing customer base</a:t>
            </a:r>
            <a:endParaRPr b="1" i="1" sz="800" u="none" cap="none" strike="noStrike">
              <a:solidFill>
                <a:srgbClr val="434343"/>
              </a:solidFill>
              <a:highlight>
                <a:srgbClr val="FFFFFF"/>
              </a:highlight>
              <a:latin typeface="Open Sans"/>
              <a:ea typeface="Open Sans"/>
              <a:cs typeface="Open Sans"/>
              <a:sym typeface="Open Sans"/>
            </a:endParaRPr>
          </a:p>
        </p:txBody>
      </p:sp>
      <p:sp>
        <p:nvSpPr>
          <p:cNvPr id="433" name="Google Shape;433;p56"/>
          <p:cNvSpPr txBox="1"/>
          <p:nvPr/>
        </p:nvSpPr>
        <p:spPr>
          <a:xfrm>
            <a:off x="2866789" y="2974000"/>
            <a:ext cx="1632900" cy="207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1" i="1" lang="en" sz="800" u="none" cap="none" strike="noStrike">
                <a:solidFill>
                  <a:srgbClr val="434343"/>
                </a:solidFill>
                <a:highlight>
                  <a:srgbClr val="FFFFFF"/>
                </a:highlight>
                <a:latin typeface="Open Sans"/>
                <a:ea typeface="Open Sans"/>
                <a:cs typeface="Open Sans"/>
                <a:sym typeface="Open Sans"/>
              </a:rPr>
              <a:t>Use custom characteristics to build your ideal audience</a:t>
            </a:r>
            <a:endParaRPr b="1" i="1" sz="800" u="none" cap="none" strike="noStrike">
              <a:solidFill>
                <a:srgbClr val="434343"/>
              </a:solidFill>
              <a:highlight>
                <a:srgbClr val="FFFFFF"/>
              </a:highlight>
              <a:latin typeface="Open Sans"/>
              <a:ea typeface="Open Sans"/>
              <a:cs typeface="Open Sans"/>
              <a:sym typeface="Open Sans"/>
            </a:endParaRPr>
          </a:p>
        </p:txBody>
      </p:sp>
      <p:sp>
        <p:nvSpPr>
          <p:cNvPr id="434" name="Google Shape;434;p56"/>
          <p:cNvSpPr txBox="1"/>
          <p:nvPr/>
        </p:nvSpPr>
        <p:spPr>
          <a:xfrm>
            <a:off x="4838046" y="2931820"/>
            <a:ext cx="1374900" cy="257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1" lang="en" sz="800" u="none" cap="none" strike="noStrike">
                <a:solidFill>
                  <a:srgbClr val="434343"/>
                </a:solidFill>
                <a:highlight>
                  <a:srgbClr val="FFFFFF"/>
                </a:highlight>
                <a:latin typeface="Open Sans"/>
                <a:ea typeface="Open Sans"/>
                <a:cs typeface="Open Sans"/>
                <a:sym typeface="Open Sans"/>
              </a:rPr>
              <a:t>Fill in the gaps in your audience knowledge</a:t>
            </a:r>
            <a:endParaRPr b="1" i="1" sz="800" u="none" cap="none" strike="noStrike">
              <a:solidFill>
                <a:srgbClr val="434343"/>
              </a:solidFill>
              <a:highlight>
                <a:srgbClr val="FFFFFF"/>
              </a:highlight>
              <a:latin typeface="Open Sans"/>
              <a:ea typeface="Open Sans"/>
              <a:cs typeface="Open Sans"/>
              <a:sym typeface="Open Sans"/>
            </a:endParaRPr>
          </a:p>
        </p:txBody>
      </p:sp>
      <p:sp>
        <p:nvSpPr>
          <p:cNvPr id="435" name="Google Shape;435;p56"/>
          <p:cNvSpPr/>
          <p:nvPr/>
        </p:nvSpPr>
        <p:spPr>
          <a:xfrm>
            <a:off x="5086663" y="4105467"/>
            <a:ext cx="125246" cy="216975"/>
          </a:xfrm>
          <a:custGeom>
            <a:rect b="b" l="l" r="r" t="t"/>
            <a:pathLst>
              <a:path extrusionOk="0" fill="none" h="20508" w="11838">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36" name="Google Shape;436;p56"/>
          <p:cNvPicPr preferRelativeResize="0"/>
          <p:nvPr/>
        </p:nvPicPr>
        <p:blipFill rotWithShape="1">
          <a:blip r:embed="rId7">
            <a:alphaModFix/>
          </a:blip>
          <a:srcRect b="0" l="0" r="0" t="0"/>
          <a:stretch/>
        </p:blipFill>
        <p:spPr>
          <a:xfrm>
            <a:off x="6527750" y="3588238"/>
            <a:ext cx="788700" cy="784500"/>
          </a:xfrm>
          <a:prstGeom prst="ellipse">
            <a:avLst/>
          </a:prstGeom>
          <a:noFill/>
          <a:ln cap="flat" cmpd="sng" w="28575">
            <a:solidFill>
              <a:srgbClr val="2EA4D7"/>
            </a:solidFill>
            <a:prstDash val="solid"/>
            <a:round/>
            <a:headEnd len="sm" w="sm" type="none"/>
            <a:tailEnd len="sm" w="sm" type="none"/>
          </a:ln>
        </p:spPr>
      </p:pic>
      <p:sp>
        <p:nvSpPr>
          <p:cNvPr id="437" name="Google Shape;437;p56"/>
          <p:cNvSpPr/>
          <p:nvPr/>
        </p:nvSpPr>
        <p:spPr>
          <a:xfrm>
            <a:off x="6981971" y="3450537"/>
            <a:ext cx="379500" cy="3795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8" name="Google Shape;438;p56"/>
          <p:cNvGrpSpPr/>
          <p:nvPr/>
        </p:nvGrpSpPr>
        <p:grpSpPr>
          <a:xfrm>
            <a:off x="7072776" y="3549230"/>
            <a:ext cx="198115" cy="203648"/>
            <a:chOff x="2605025" y="4998300"/>
            <a:chExt cx="417700" cy="429275"/>
          </a:xfrm>
        </p:grpSpPr>
        <p:sp>
          <p:nvSpPr>
            <p:cNvPr id="439" name="Google Shape;439;p56"/>
            <p:cNvSpPr/>
            <p:nvPr/>
          </p:nvSpPr>
          <p:spPr>
            <a:xfrm>
              <a:off x="2819350" y="5216875"/>
              <a:ext cx="202150" cy="210700"/>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0" name="Google Shape;440;p56"/>
            <p:cNvSpPr/>
            <p:nvPr/>
          </p:nvSpPr>
          <p:spPr>
            <a:xfrm>
              <a:off x="2606225" y="4998300"/>
              <a:ext cx="203400" cy="207650"/>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1" name="Google Shape;441;p56"/>
            <p:cNvSpPr/>
            <p:nvPr/>
          </p:nvSpPr>
          <p:spPr>
            <a:xfrm>
              <a:off x="2605025" y="5003775"/>
              <a:ext cx="417700" cy="417700"/>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pic>
        <p:nvPicPr>
          <p:cNvPr id="383" name="Google Shape;383;p56"/>
          <p:cNvPicPr preferRelativeResize="0"/>
          <p:nvPr/>
        </p:nvPicPr>
        <p:blipFill rotWithShape="1">
          <a:blip r:embed="rId8">
            <a:alphaModFix/>
          </a:blip>
          <a:srcRect b="0" l="0" r="0" t="0"/>
          <a:stretch/>
        </p:blipFill>
        <p:spPr>
          <a:xfrm>
            <a:off x="7548966" y="3373043"/>
            <a:ext cx="654600" cy="653400"/>
          </a:xfrm>
          <a:prstGeom prst="ellipse">
            <a:avLst/>
          </a:prstGeom>
          <a:noFill/>
          <a:ln cap="flat" cmpd="sng" w="28575">
            <a:solidFill>
              <a:srgbClr val="2EA4D7"/>
            </a:solidFill>
            <a:prstDash val="solid"/>
            <a:round/>
            <a:headEnd len="sm" w="sm" type="none"/>
            <a:tailEnd len="sm" w="sm" type="none"/>
          </a:ln>
        </p:spPr>
      </p:pic>
      <p:sp>
        <p:nvSpPr>
          <p:cNvPr id="442" name="Google Shape;442;p56"/>
          <p:cNvSpPr/>
          <p:nvPr/>
        </p:nvSpPr>
        <p:spPr>
          <a:xfrm>
            <a:off x="8010994" y="3312000"/>
            <a:ext cx="326400" cy="3264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3" name="Google Shape;443;p56"/>
          <p:cNvGrpSpPr/>
          <p:nvPr/>
        </p:nvGrpSpPr>
        <p:grpSpPr>
          <a:xfrm>
            <a:off x="8089281" y="3396875"/>
            <a:ext cx="170338" cy="175058"/>
            <a:chOff x="2605025" y="4998300"/>
            <a:chExt cx="417700" cy="429275"/>
          </a:xfrm>
        </p:grpSpPr>
        <p:sp>
          <p:nvSpPr>
            <p:cNvPr id="444" name="Google Shape;444;p56"/>
            <p:cNvSpPr/>
            <p:nvPr/>
          </p:nvSpPr>
          <p:spPr>
            <a:xfrm>
              <a:off x="2819350" y="5216875"/>
              <a:ext cx="202150" cy="210700"/>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5" name="Google Shape;445;p56"/>
            <p:cNvSpPr/>
            <p:nvPr/>
          </p:nvSpPr>
          <p:spPr>
            <a:xfrm>
              <a:off x="2606225" y="4998300"/>
              <a:ext cx="203400" cy="207650"/>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6" name="Google Shape;446;p56"/>
            <p:cNvSpPr/>
            <p:nvPr/>
          </p:nvSpPr>
          <p:spPr>
            <a:xfrm>
              <a:off x="2605025" y="5003775"/>
              <a:ext cx="417700" cy="417700"/>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pic>
        <p:nvPicPr>
          <p:cNvPr id="447" name="Google Shape;447;p56"/>
          <p:cNvPicPr preferRelativeResize="0"/>
          <p:nvPr/>
        </p:nvPicPr>
        <p:blipFill rotWithShape="1">
          <a:blip r:embed="rId9">
            <a:alphaModFix/>
          </a:blip>
          <a:srcRect b="0" l="0" r="0" t="0"/>
          <a:stretch/>
        </p:blipFill>
        <p:spPr>
          <a:xfrm>
            <a:off x="8057426" y="3651546"/>
            <a:ext cx="672900" cy="657300"/>
          </a:xfrm>
          <a:prstGeom prst="ellipse">
            <a:avLst/>
          </a:prstGeom>
          <a:noFill/>
          <a:ln cap="flat" cmpd="sng" w="19050">
            <a:solidFill>
              <a:srgbClr val="2EA4D7"/>
            </a:solidFill>
            <a:prstDash val="solid"/>
            <a:round/>
            <a:headEnd len="sm" w="sm" type="none"/>
            <a:tailEnd len="sm" w="sm" type="none"/>
          </a:ln>
        </p:spPr>
      </p:pic>
      <p:sp>
        <p:nvSpPr>
          <p:cNvPr id="448" name="Google Shape;448;p56"/>
          <p:cNvSpPr/>
          <p:nvPr/>
        </p:nvSpPr>
        <p:spPr>
          <a:xfrm>
            <a:off x="8562690" y="3704195"/>
            <a:ext cx="280200" cy="2802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9" name="Google Shape;449;p56"/>
          <p:cNvGrpSpPr/>
          <p:nvPr/>
        </p:nvGrpSpPr>
        <p:grpSpPr>
          <a:xfrm>
            <a:off x="8630063" y="3777329"/>
            <a:ext cx="146320" cy="150375"/>
            <a:chOff x="2605025" y="4998300"/>
            <a:chExt cx="417700" cy="429275"/>
          </a:xfrm>
        </p:grpSpPr>
        <p:sp>
          <p:nvSpPr>
            <p:cNvPr id="450" name="Google Shape;450;p56"/>
            <p:cNvSpPr/>
            <p:nvPr/>
          </p:nvSpPr>
          <p:spPr>
            <a:xfrm>
              <a:off x="2819350" y="5216875"/>
              <a:ext cx="202150" cy="210700"/>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51" name="Google Shape;451;p56"/>
            <p:cNvSpPr/>
            <p:nvPr/>
          </p:nvSpPr>
          <p:spPr>
            <a:xfrm>
              <a:off x="2606225" y="4998300"/>
              <a:ext cx="203400" cy="207650"/>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52" name="Google Shape;452;p56"/>
            <p:cNvSpPr/>
            <p:nvPr/>
          </p:nvSpPr>
          <p:spPr>
            <a:xfrm>
              <a:off x="2605025" y="5003775"/>
              <a:ext cx="417700" cy="417700"/>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453" name="Google Shape;453;p56"/>
          <p:cNvSpPr/>
          <p:nvPr/>
        </p:nvSpPr>
        <p:spPr>
          <a:xfrm>
            <a:off x="707450" y="3995440"/>
            <a:ext cx="1553700" cy="2991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6"/>
          <p:cNvSpPr txBox="1"/>
          <p:nvPr/>
        </p:nvSpPr>
        <p:spPr>
          <a:xfrm>
            <a:off x="1135070" y="3353463"/>
            <a:ext cx="1286100" cy="218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333333"/>
                </a:solidFill>
                <a:highlight>
                  <a:srgbClr val="FFFFFF"/>
                </a:highlight>
                <a:latin typeface="Open Sans"/>
                <a:ea typeface="Open Sans"/>
                <a:cs typeface="Open Sans"/>
                <a:sym typeface="Open Sans"/>
              </a:rPr>
              <a:t>Job Seekers</a:t>
            </a:r>
            <a:endParaRPr b="0" i="0" sz="800" u="none" cap="none" strike="noStrike">
              <a:solidFill>
                <a:srgbClr val="333333"/>
              </a:solidFill>
              <a:highlight>
                <a:srgbClr val="FFFFFF"/>
              </a:highlight>
              <a:latin typeface="Open Sans"/>
              <a:ea typeface="Open Sans"/>
              <a:cs typeface="Open Sans"/>
              <a:sym typeface="Open Sans"/>
            </a:endParaRPr>
          </a:p>
        </p:txBody>
      </p:sp>
      <p:sp>
        <p:nvSpPr>
          <p:cNvPr id="455" name="Google Shape;455;p56"/>
          <p:cNvSpPr/>
          <p:nvPr/>
        </p:nvSpPr>
        <p:spPr>
          <a:xfrm>
            <a:off x="709432" y="3304821"/>
            <a:ext cx="1553700" cy="2991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6" name="Google Shape;456;p56"/>
          <p:cNvPicPr preferRelativeResize="0"/>
          <p:nvPr/>
        </p:nvPicPr>
        <p:blipFill rotWithShape="1">
          <a:blip r:embed="rId10">
            <a:alphaModFix/>
          </a:blip>
          <a:srcRect b="0" l="0" r="0" t="0"/>
          <a:stretch/>
        </p:blipFill>
        <p:spPr>
          <a:xfrm>
            <a:off x="832497" y="3349607"/>
            <a:ext cx="201450" cy="195934"/>
          </a:xfrm>
          <a:prstGeom prst="rect">
            <a:avLst/>
          </a:prstGeom>
          <a:noFill/>
          <a:ln>
            <a:noFill/>
          </a:ln>
        </p:spPr>
      </p:pic>
      <p:sp>
        <p:nvSpPr>
          <p:cNvPr id="457" name="Google Shape;457;p56"/>
          <p:cNvSpPr txBox="1"/>
          <p:nvPr/>
        </p:nvSpPr>
        <p:spPr>
          <a:xfrm>
            <a:off x="1135070" y="3703989"/>
            <a:ext cx="1106400" cy="218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333333"/>
                </a:solidFill>
                <a:highlight>
                  <a:srgbClr val="FFFFFF"/>
                </a:highlight>
                <a:latin typeface="Open Sans"/>
                <a:ea typeface="Open Sans"/>
                <a:cs typeface="Open Sans"/>
                <a:sym typeface="Open Sans"/>
              </a:rPr>
              <a:t>Auto Shoppers</a:t>
            </a:r>
            <a:endParaRPr b="0" i="0" sz="800" u="none" cap="none" strike="noStrike">
              <a:solidFill>
                <a:srgbClr val="333333"/>
              </a:solidFill>
              <a:highlight>
                <a:srgbClr val="FFFFFF"/>
              </a:highlight>
              <a:latin typeface="Open Sans"/>
              <a:ea typeface="Open Sans"/>
              <a:cs typeface="Open Sans"/>
              <a:sym typeface="Open Sans"/>
            </a:endParaRPr>
          </a:p>
        </p:txBody>
      </p:sp>
      <p:sp>
        <p:nvSpPr>
          <p:cNvPr id="458" name="Google Shape;458;p56"/>
          <p:cNvSpPr/>
          <p:nvPr/>
        </p:nvSpPr>
        <p:spPr>
          <a:xfrm>
            <a:off x="709432" y="3650130"/>
            <a:ext cx="1553700" cy="2991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9" name="Google Shape;459;p56"/>
          <p:cNvPicPr preferRelativeResize="0"/>
          <p:nvPr/>
        </p:nvPicPr>
        <p:blipFill rotWithShape="1">
          <a:blip r:embed="rId11">
            <a:alphaModFix/>
          </a:blip>
          <a:srcRect b="0" l="0" r="0" t="0"/>
          <a:stretch/>
        </p:blipFill>
        <p:spPr>
          <a:xfrm>
            <a:off x="816422" y="3681298"/>
            <a:ext cx="233600" cy="233600"/>
          </a:xfrm>
          <a:prstGeom prst="rect">
            <a:avLst/>
          </a:prstGeom>
          <a:noFill/>
          <a:ln>
            <a:noFill/>
          </a:ln>
        </p:spPr>
      </p:pic>
      <p:sp>
        <p:nvSpPr>
          <p:cNvPr id="460" name="Google Shape;460;p56"/>
          <p:cNvSpPr txBox="1"/>
          <p:nvPr/>
        </p:nvSpPr>
        <p:spPr>
          <a:xfrm>
            <a:off x="1132859" y="4054517"/>
            <a:ext cx="1106400" cy="218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333333"/>
                </a:solidFill>
                <a:highlight>
                  <a:srgbClr val="FFFFFF"/>
                </a:highlight>
                <a:latin typeface="Open Sans"/>
                <a:ea typeface="Open Sans"/>
                <a:cs typeface="Open Sans"/>
                <a:sym typeface="Open Sans"/>
              </a:rPr>
              <a:t>New Parents</a:t>
            </a:r>
            <a:endParaRPr b="0" i="0" sz="800" u="none" cap="none" strike="noStrike">
              <a:solidFill>
                <a:srgbClr val="333333"/>
              </a:solidFill>
              <a:highlight>
                <a:srgbClr val="FFFFFF"/>
              </a:highlight>
              <a:latin typeface="Open Sans"/>
              <a:ea typeface="Open Sans"/>
              <a:cs typeface="Open Sans"/>
              <a:sym typeface="Open Sans"/>
            </a:endParaRPr>
          </a:p>
        </p:txBody>
      </p:sp>
      <p:pic>
        <p:nvPicPr>
          <p:cNvPr id="461" name="Google Shape;461;p56"/>
          <p:cNvPicPr preferRelativeResize="0"/>
          <p:nvPr/>
        </p:nvPicPr>
        <p:blipFill rotWithShape="1">
          <a:blip r:embed="rId12">
            <a:alphaModFix/>
          </a:blip>
          <a:srcRect b="0" l="0" r="0" t="0"/>
          <a:stretch/>
        </p:blipFill>
        <p:spPr>
          <a:xfrm>
            <a:off x="786672" y="4004667"/>
            <a:ext cx="293101" cy="285098"/>
          </a:xfrm>
          <a:prstGeom prst="rect">
            <a:avLst/>
          </a:prstGeom>
          <a:noFill/>
          <a:ln>
            <a:noFill/>
          </a:ln>
        </p:spPr>
      </p:pic>
      <p:sp>
        <p:nvSpPr>
          <p:cNvPr id="462" name="Google Shape;462;p56"/>
          <p:cNvSpPr/>
          <p:nvPr/>
        </p:nvSpPr>
        <p:spPr>
          <a:xfrm>
            <a:off x="707450" y="4348834"/>
            <a:ext cx="1553700" cy="299100"/>
          </a:xfrm>
          <a:prstGeom prst="rect">
            <a:avLst/>
          </a:prstGeom>
          <a:noFill/>
          <a:ln cap="flat" cmpd="sng" w="9525">
            <a:solidFill>
              <a:srgbClr val="E4E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56"/>
          <p:cNvSpPr txBox="1"/>
          <p:nvPr/>
        </p:nvSpPr>
        <p:spPr>
          <a:xfrm>
            <a:off x="1132859" y="4405043"/>
            <a:ext cx="1225200" cy="218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333333"/>
                </a:solidFill>
                <a:highlight>
                  <a:srgbClr val="FFFFFF"/>
                </a:highlight>
                <a:latin typeface="Open Sans"/>
                <a:ea typeface="Open Sans"/>
                <a:cs typeface="Open Sans"/>
                <a:sym typeface="Open Sans"/>
              </a:rPr>
              <a:t>College Students</a:t>
            </a:r>
            <a:endParaRPr b="0" i="0" sz="800" u="none" cap="none" strike="noStrike">
              <a:solidFill>
                <a:srgbClr val="333333"/>
              </a:solidFill>
              <a:highlight>
                <a:srgbClr val="FFFFFF"/>
              </a:highlight>
              <a:latin typeface="Open Sans"/>
              <a:ea typeface="Open Sans"/>
              <a:cs typeface="Open Sans"/>
              <a:sym typeface="Open Sans"/>
            </a:endParaRPr>
          </a:p>
        </p:txBody>
      </p:sp>
      <p:pic>
        <p:nvPicPr>
          <p:cNvPr id="464" name="Google Shape;464;p56"/>
          <p:cNvPicPr preferRelativeResize="0"/>
          <p:nvPr/>
        </p:nvPicPr>
        <p:blipFill rotWithShape="1">
          <a:blip r:embed="rId13">
            <a:alphaModFix/>
          </a:blip>
          <a:srcRect b="0" l="0" r="0" t="0"/>
          <a:stretch/>
        </p:blipFill>
        <p:spPr>
          <a:xfrm>
            <a:off x="786672" y="4384895"/>
            <a:ext cx="293101" cy="234491"/>
          </a:xfrm>
          <a:prstGeom prst="rect">
            <a:avLst/>
          </a:prstGeom>
          <a:noFill/>
          <a:ln>
            <a:noFill/>
          </a:ln>
        </p:spPr>
      </p:pic>
      <p:pic>
        <p:nvPicPr>
          <p:cNvPr id="385" name="Google Shape;385;p56"/>
          <p:cNvPicPr preferRelativeResize="0"/>
          <p:nvPr/>
        </p:nvPicPr>
        <p:blipFill rotWithShape="1">
          <a:blip r:embed="rId14">
            <a:alphaModFix/>
          </a:blip>
          <a:srcRect b="0" l="0" r="0" t="0"/>
          <a:stretch/>
        </p:blipFill>
        <p:spPr>
          <a:xfrm>
            <a:off x="7521654" y="3917174"/>
            <a:ext cx="660600" cy="648900"/>
          </a:xfrm>
          <a:prstGeom prst="ellipse">
            <a:avLst/>
          </a:prstGeom>
          <a:noFill/>
          <a:ln cap="flat" cmpd="sng" w="28575">
            <a:solidFill>
              <a:srgbClr val="2EA4D7"/>
            </a:solidFill>
            <a:prstDash val="solid"/>
            <a:round/>
            <a:headEnd len="sm" w="sm" type="none"/>
            <a:tailEnd len="sm" w="sm" type="none"/>
          </a:ln>
        </p:spPr>
      </p:pic>
      <p:sp>
        <p:nvSpPr>
          <p:cNvPr id="465" name="Google Shape;465;p56"/>
          <p:cNvSpPr/>
          <p:nvPr/>
        </p:nvSpPr>
        <p:spPr>
          <a:xfrm>
            <a:off x="7379753" y="4043623"/>
            <a:ext cx="280200" cy="2802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6" name="Google Shape;466;p56"/>
          <p:cNvGrpSpPr/>
          <p:nvPr/>
        </p:nvGrpSpPr>
        <p:grpSpPr>
          <a:xfrm>
            <a:off x="7447128" y="4116758"/>
            <a:ext cx="146320" cy="150375"/>
            <a:chOff x="2605025" y="4998300"/>
            <a:chExt cx="417700" cy="429275"/>
          </a:xfrm>
        </p:grpSpPr>
        <p:sp>
          <p:nvSpPr>
            <p:cNvPr id="467" name="Google Shape;467;p56"/>
            <p:cNvSpPr/>
            <p:nvPr/>
          </p:nvSpPr>
          <p:spPr>
            <a:xfrm>
              <a:off x="2819350" y="5216875"/>
              <a:ext cx="202150" cy="210700"/>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68" name="Google Shape;468;p56"/>
            <p:cNvSpPr/>
            <p:nvPr/>
          </p:nvSpPr>
          <p:spPr>
            <a:xfrm>
              <a:off x="2606225" y="4998300"/>
              <a:ext cx="203400" cy="207650"/>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69" name="Google Shape;469;p56"/>
            <p:cNvSpPr/>
            <p:nvPr/>
          </p:nvSpPr>
          <p:spPr>
            <a:xfrm>
              <a:off x="2605025" y="5003775"/>
              <a:ext cx="417700" cy="417700"/>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470" name="Google Shape;470;p56"/>
          <p:cNvGrpSpPr/>
          <p:nvPr/>
        </p:nvGrpSpPr>
        <p:grpSpPr>
          <a:xfrm>
            <a:off x="8113439" y="4206152"/>
            <a:ext cx="224716" cy="224693"/>
            <a:chOff x="1547100" y="5155113"/>
            <a:chExt cx="230100" cy="230100"/>
          </a:xfrm>
        </p:grpSpPr>
        <p:sp>
          <p:nvSpPr>
            <p:cNvPr id="471" name="Google Shape;471;p56"/>
            <p:cNvSpPr/>
            <p:nvPr/>
          </p:nvSpPr>
          <p:spPr>
            <a:xfrm>
              <a:off x="1547100" y="5155113"/>
              <a:ext cx="230100" cy="230100"/>
            </a:xfrm>
            <a:prstGeom prst="ellipse">
              <a:avLst/>
            </a:prstGeom>
            <a:solidFill>
              <a:srgbClr val="2383F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2" name="Google Shape;472;p56"/>
            <p:cNvPicPr preferRelativeResize="0"/>
            <p:nvPr/>
          </p:nvPicPr>
          <p:blipFill rotWithShape="1">
            <a:blip r:embed="rId15">
              <a:alphaModFix/>
            </a:blip>
            <a:srcRect b="0" l="0" r="0" t="0"/>
            <a:stretch/>
          </p:blipFill>
          <p:spPr>
            <a:xfrm>
              <a:off x="1599235" y="5198235"/>
              <a:ext cx="125981" cy="143986"/>
            </a:xfrm>
            <a:prstGeom prst="rect">
              <a:avLst/>
            </a:prstGeom>
            <a:noFill/>
            <a:ln>
              <a:noFill/>
            </a:ln>
          </p:spPr>
        </p:pic>
      </p:grpSp>
      <p:sp>
        <p:nvSpPr>
          <p:cNvPr id="473" name="Google Shape;473;p56"/>
          <p:cNvSpPr txBox="1"/>
          <p:nvPr>
            <p:ph idx="12" type="sldNum"/>
          </p:nvPr>
        </p:nvSpPr>
        <p:spPr>
          <a:xfrm>
            <a:off x="85486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sz="700">
                <a:solidFill>
                  <a:schemeClr val="lt1"/>
                </a:solidFill>
              </a:rPr>
              <a:t>‹#›</a:t>
            </a:fld>
            <a:endParaRPr sz="700">
              <a:solidFill>
                <a:schemeClr val="lt1"/>
              </a:solidFill>
            </a:endParaRPr>
          </a:p>
        </p:txBody>
      </p:sp>
      <p:sp>
        <p:nvSpPr>
          <p:cNvPr id="474" name="Google Shape;474;p56"/>
          <p:cNvSpPr/>
          <p:nvPr/>
        </p:nvSpPr>
        <p:spPr>
          <a:xfrm>
            <a:off x="-36450" y="4914127"/>
            <a:ext cx="9216900" cy="255300"/>
          </a:xfrm>
          <a:prstGeom prst="rect">
            <a:avLst/>
          </a:prstGeom>
          <a:solidFill>
            <a:srgbClr val="0034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5" name="Google Shape;475;p56"/>
          <p:cNvGrpSpPr/>
          <p:nvPr/>
        </p:nvGrpSpPr>
        <p:grpSpPr>
          <a:xfrm>
            <a:off x="4339447" y="3441932"/>
            <a:ext cx="146321" cy="146321"/>
            <a:chOff x="1547100" y="5155113"/>
            <a:chExt cx="230100" cy="230100"/>
          </a:xfrm>
        </p:grpSpPr>
        <p:sp>
          <p:nvSpPr>
            <p:cNvPr id="476" name="Google Shape;476;p56"/>
            <p:cNvSpPr/>
            <p:nvPr/>
          </p:nvSpPr>
          <p:spPr>
            <a:xfrm>
              <a:off x="1547100" y="5155113"/>
              <a:ext cx="230100" cy="2301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7" name="Google Shape;477;p56"/>
            <p:cNvPicPr preferRelativeResize="0"/>
            <p:nvPr/>
          </p:nvPicPr>
          <p:blipFill rotWithShape="1">
            <a:blip r:embed="rId6">
              <a:alphaModFix/>
            </a:blip>
            <a:srcRect b="0" l="0" r="0" t="0"/>
            <a:stretch/>
          </p:blipFill>
          <p:spPr>
            <a:xfrm>
              <a:off x="1599235" y="5198235"/>
              <a:ext cx="125981" cy="143986"/>
            </a:xfrm>
            <a:prstGeom prst="rect">
              <a:avLst/>
            </a:prstGeom>
            <a:noFill/>
            <a:ln>
              <a:noFill/>
            </a:ln>
          </p:spPr>
        </p:pic>
      </p:grpSp>
      <p:grpSp>
        <p:nvGrpSpPr>
          <p:cNvPr id="478" name="Google Shape;478;p56"/>
          <p:cNvGrpSpPr/>
          <p:nvPr/>
        </p:nvGrpSpPr>
        <p:grpSpPr>
          <a:xfrm>
            <a:off x="2154829" y="3875653"/>
            <a:ext cx="201453" cy="201430"/>
            <a:chOff x="1547100" y="5155113"/>
            <a:chExt cx="230100" cy="230100"/>
          </a:xfrm>
        </p:grpSpPr>
        <p:sp>
          <p:nvSpPr>
            <p:cNvPr id="479" name="Google Shape;479;p56"/>
            <p:cNvSpPr/>
            <p:nvPr/>
          </p:nvSpPr>
          <p:spPr>
            <a:xfrm>
              <a:off x="1547100" y="5155113"/>
              <a:ext cx="230100" cy="230100"/>
            </a:xfrm>
            <a:prstGeom prst="ellipse">
              <a:avLst/>
            </a:prstGeom>
            <a:solidFill>
              <a:srgbClr val="2EA4D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0" name="Google Shape;480;p56"/>
            <p:cNvPicPr preferRelativeResize="0"/>
            <p:nvPr/>
          </p:nvPicPr>
          <p:blipFill rotWithShape="1">
            <a:blip r:embed="rId6">
              <a:alphaModFix/>
            </a:blip>
            <a:srcRect b="0" l="0" r="0" t="0"/>
            <a:stretch/>
          </p:blipFill>
          <p:spPr>
            <a:xfrm>
              <a:off x="1599235" y="5198235"/>
              <a:ext cx="125981" cy="143986"/>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7"/>
          <p:cNvSpPr txBox="1"/>
          <p:nvPr>
            <p:ph type="title"/>
          </p:nvPr>
        </p:nvSpPr>
        <p:spPr>
          <a:xfrm>
            <a:off x="418825" y="254925"/>
            <a:ext cx="8020500" cy="108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75B5"/>
                </a:solidFill>
                <a:latin typeface="Montserrat Medium"/>
                <a:ea typeface="Montserrat Medium"/>
                <a:cs typeface="Montserrat Medium"/>
                <a:sym typeface="Montserrat Medium"/>
              </a:rPr>
              <a:t>We </a:t>
            </a:r>
            <a:r>
              <a:rPr lang="en" sz="2500">
                <a:solidFill>
                  <a:srgbClr val="2E75B5"/>
                </a:solidFill>
                <a:latin typeface="Montserrat Medium"/>
                <a:ea typeface="Montserrat Medium"/>
                <a:cs typeface="Montserrat Medium"/>
                <a:sym typeface="Montserrat Medium"/>
              </a:rPr>
              <a:t>connect you to your true buying audience</a:t>
            </a:r>
            <a:endParaRPr sz="2500">
              <a:solidFill>
                <a:srgbClr val="2E75B5"/>
              </a:solidFill>
              <a:latin typeface="Montserrat Medium"/>
              <a:ea typeface="Montserrat Medium"/>
              <a:cs typeface="Montserrat Medium"/>
              <a:sym typeface="Montserrat Medium"/>
            </a:endParaRPr>
          </a:p>
        </p:txBody>
      </p:sp>
      <p:sp>
        <p:nvSpPr>
          <p:cNvPr id="486" name="Google Shape;486;p57"/>
          <p:cNvSpPr/>
          <p:nvPr/>
        </p:nvSpPr>
        <p:spPr>
          <a:xfrm>
            <a:off x="8015979" y="3865505"/>
            <a:ext cx="187384" cy="245664"/>
          </a:xfrm>
          <a:custGeom>
            <a:rect b="b" l="l" r="r" t="t"/>
            <a:pathLst>
              <a:path extrusionOk="0" fill="none" h="15880" w="11983">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87" name="Google Shape;487;p57"/>
          <p:cNvSpPr/>
          <p:nvPr/>
        </p:nvSpPr>
        <p:spPr>
          <a:xfrm>
            <a:off x="7537796" y="4069706"/>
            <a:ext cx="78353" cy="81667"/>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88" name="Google Shape;488;p57"/>
          <p:cNvSpPr/>
          <p:nvPr/>
        </p:nvSpPr>
        <p:spPr>
          <a:xfrm>
            <a:off x="7455189" y="3984986"/>
            <a:ext cx="78838" cy="80485"/>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89" name="Google Shape;489;p57"/>
          <p:cNvSpPr/>
          <p:nvPr/>
        </p:nvSpPr>
        <p:spPr>
          <a:xfrm>
            <a:off x="7454724" y="3987109"/>
            <a:ext cx="161901" cy="161901"/>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90" name="Google Shape;490;p57"/>
          <p:cNvSpPr/>
          <p:nvPr/>
        </p:nvSpPr>
        <p:spPr>
          <a:xfrm>
            <a:off x="3156825" y="2212575"/>
            <a:ext cx="2807100" cy="20637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491" name="Google Shape;491;p57"/>
          <p:cNvSpPr txBox="1"/>
          <p:nvPr/>
        </p:nvSpPr>
        <p:spPr>
          <a:xfrm>
            <a:off x="3270963" y="2376625"/>
            <a:ext cx="2578800" cy="186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33333"/>
                </a:solidFill>
                <a:latin typeface="Open Sans Light"/>
                <a:ea typeface="Open Sans Light"/>
                <a:cs typeface="Open Sans Light"/>
                <a:sym typeface="Open Sans Light"/>
              </a:rPr>
              <a:t>We will help you run creative ad campaigns to reach your audience where they are most likely to engage. </a:t>
            </a:r>
            <a:endParaRPr sz="10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0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000">
                <a:solidFill>
                  <a:srgbClr val="333333"/>
                </a:solidFill>
                <a:latin typeface="Open Sans Light"/>
                <a:ea typeface="Open Sans Light"/>
                <a:cs typeface="Open Sans Light"/>
                <a:sym typeface="Open Sans Light"/>
              </a:rPr>
              <a:t>Deliver your message to the </a:t>
            </a:r>
            <a:r>
              <a:rPr lang="en" sz="1000">
                <a:solidFill>
                  <a:srgbClr val="2EA4D7"/>
                </a:solidFill>
                <a:latin typeface="Open Sans"/>
                <a:ea typeface="Open Sans"/>
                <a:cs typeface="Open Sans"/>
                <a:sym typeface="Open Sans"/>
              </a:rPr>
              <a:t>REAL people</a:t>
            </a:r>
            <a:r>
              <a:rPr lang="en" sz="1000">
                <a:solidFill>
                  <a:srgbClr val="333333"/>
                </a:solidFill>
                <a:latin typeface="Open Sans Light"/>
                <a:ea typeface="Open Sans Light"/>
                <a:cs typeface="Open Sans Light"/>
                <a:sym typeface="Open Sans Light"/>
              </a:rPr>
              <a:t> who fit your customer profile.</a:t>
            </a:r>
            <a:endParaRPr sz="10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0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000">
                <a:solidFill>
                  <a:srgbClr val="333333"/>
                </a:solidFill>
                <a:latin typeface="Open Sans Light"/>
                <a:ea typeface="Open Sans Light"/>
                <a:cs typeface="Open Sans Light"/>
                <a:sym typeface="Open Sans Light"/>
              </a:rPr>
              <a:t>Real messages to real people means </a:t>
            </a:r>
            <a:r>
              <a:rPr lang="en" sz="1000">
                <a:solidFill>
                  <a:srgbClr val="2EA4D7"/>
                </a:solidFill>
                <a:latin typeface="Open Sans"/>
                <a:ea typeface="Open Sans"/>
                <a:cs typeface="Open Sans"/>
                <a:sym typeface="Open Sans"/>
              </a:rPr>
              <a:t>no ad fraud</a:t>
            </a:r>
            <a:r>
              <a:rPr lang="en" sz="1000">
                <a:solidFill>
                  <a:srgbClr val="2EA4D7"/>
                </a:solidFill>
                <a:latin typeface="Open Sans Light"/>
                <a:ea typeface="Open Sans Light"/>
                <a:cs typeface="Open Sans Light"/>
                <a:sym typeface="Open Sans Light"/>
              </a:rPr>
              <a:t>.</a:t>
            </a:r>
            <a:endParaRPr sz="1000">
              <a:solidFill>
                <a:srgbClr val="2EA4D7"/>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000">
              <a:solidFill>
                <a:srgbClr val="333333"/>
              </a:solidFill>
              <a:latin typeface="Open Sans Light"/>
              <a:ea typeface="Open Sans Light"/>
              <a:cs typeface="Open Sans Light"/>
              <a:sym typeface="Open Sans Light"/>
            </a:endParaRPr>
          </a:p>
        </p:txBody>
      </p:sp>
      <p:sp>
        <p:nvSpPr>
          <p:cNvPr id="492" name="Google Shape;492;p57"/>
          <p:cNvSpPr/>
          <p:nvPr/>
        </p:nvSpPr>
        <p:spPr>
          <a:xfrm>
            <a:off x="229625" y="2212526"/>
            <a:ext cx="2807100" cy="2340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493" name="Google Shape;493;p57"/>
          <p:cNvSpPr txBox="1"/>
          <p:nvPr/>
        </p:nvSpPr>
        <p:spPr>
          <a:xfrm>
            <a:off x="418823" y="2376625"/>
            <a:ext cx="2428800" cy="189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latin typeface="Open Sans Light"/>
                <a:ea typeface="Open Sans Light"/>
                <a:cs typeface="Open Sans Light"/>
                <a:sym typeface="Open Sans Light"/>
              </a:rPr>
              <a:t>We will work with you to create a target audience of </a:t>
            </a:r>
            <a:r>
              <a:rPr lang="en" sz="1000">
                <a:solidFill>
                  <a:srgbClr val="2EA4D7"/>
                </a:solidFill>
                <a:latin typeface="Open Sans"/>
                <a:ea typeface="Open Sans"/>
                <a:cs typeface="Open Sans"/>
                <a:sym typeface="Open Sans"/>
              </a:rPr>
              <a:t>REAL people</a:t>
            </a:r>
            <a:r>
              <a:rPr lang="en" sz="1000">
                <a:solidFill>
                  <a:srgbClr val="333333"/>
                </a:solidFill>
                <a:latin typeface="Open Sans Light"/>
                <a:ea typeface="Open Sans Light"/>
                <a:cs typeface="Open Sans Light"/>
                <a:sym typeface="Open Sans Light"/>
              </a:rPr>
              <a:t> who fit your customer profile.</a:t>
            </a:r>
            <a:endParaRPr sz="10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10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333333"/>
                </a:solidFill>
                <a:latin typeface="Open Sans Light"/>
                <a:ea typeface="Open Sans Light"/>
                <a:cs typeface="Open Sans Light"/>
                <a:sym typeface="Open Sans Light"/>
              </a:rPr>
              <a:t>There are 250M adults in the US, and we know who they are. We have insights about them such as where they live, the kind of cars they drive, their purchase habits, and interests.</a:t>
            </a:r>
            <a:endParaRPr sz="10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t/>
            </a:r>
            <a:endParaRPr sz="1000">
              <a:solidFill>
                <a:srgbClr val="333333"/>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333333"/>
                </a:solidFill>
                <a:latin typeface="Open Sans Light"/>
                <a:ea typeface="Open Sans Light"/>
                <a:cs typeface="Open Sans Light"/>
                <a:sym typeface="Open Sans Light"/>
              </a:rPr>
              <a:t>Because of all this rich data,</a:t>
            </a:r>
            <a:r>
              <a:rPr lang="en" sz="1000">
                <a:solidFill>
                  <a:srgbClr val="2EA4D7"/>
                </a:solidFill>
                <a:latin typeface="Open Sans Light"/>
                <a:ea typeface="Open Sans Light"/>
                <a:cs typeface="Open Sans Light"/>
                <a:sym typeface="Open Sans Light"/>
              </a:rPr>
              <a:t> </a:t>
            </a:r>
            <a:r>
              <a:rPr lang="en" sz="1000">
                <a:solidFill>
                  <a:srgbClr val="2EA4D7"/>
                </a:solidFill>
                <a:latin typeface="Open Sans"/>
                <a:ea typeface="Open Sans"/>
                <a:cs typeface="Open Sans"/>
                <a:sym typeface="Open Sans"/>
              </a:rPr>
              <a:t>we already know your customer</a:t>
            </a:r>
            <a:r>
              <a:rPr lang="en" sz="1000">
                <a:solidFill>
                  <a:srgbClr val="2EA4D7"/>
                </a:solidFill>
                <a:latin typeface="Open Sans Light"/>
                <a:ea typeface="Open Sans Light"/>
                <a:cs typeface="Open Sans Light"/>
                <a:sym typeface="Open Sans Light"/>
              </a:rPr>
              <a:t>.</a:t>
            </a:r>
            <a:endParaRPr sz="1000">
              <a:solidFill>
                <a:srgbClr val="2EA4D7"/>
              </a:solidFill>
              <a:latin typeface="Open Sans Light"/>
              <a:ea typeface="Open Sans Light"/>
              <a:cs typeface="Open Sans Light"/>
              <a:sym typeface="Open Sans Light"/>
            </a:endParaRPr>
          </a:p>
        </p:txBody>
      </p:sp>
      <p:sp>
        <p:nvSpPr>
          <p:cNvPr id="494" name="Google Shape;494;p57"/>
          <p:cNvSpPr/>
          <p:nvPr/>
        </p:nvSpPr>
        <p:spPr>
          <a:xfrm>
            <a:off x="6115856" y="2212575"/>
            <a:ext cx="2807100" cy="2064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300"/>
          </a:p>
        </p:txBody>
      </p:sp>
      <p:sp>
        <p:nvSpPr>
          <p:cNvPr id="495" name="Google Shape;495;p57"/>
          <p:cNvSpPr txBox="1"/>
          <p:nvPr/>
        </p:nvSpPr>
        <p:spPr>
          <a:xfrm>
            <a:off x="6253400" y="2376625"/>
            <a:ext cx="2532000" cy="17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33333"/>
                </a:solidFill>
                <a:latin typeface="Open Sans Light"/>
                <a:ea typeface="Open Sans Light"/>
                <a:cs typeface="Open Sans Light"/>
                <a:sym typeface="Open Sans Light"/>
              </a:rPr>
              <a:t>We will provide </a:t>
            </a:r>
            <a:r>
              <a:rPr lang="en" sz="1000">
                <a:solidFill>
                  <a:srgbClr val="2EA4D7"/>
                </a:solidFill>
                <a:latin typeface="Open Sans"/>
                <a:ea typeface="Open Sans"/>
                <a:cs typeface="Open Sans"/>
                <a:sym typeface="Open Sans"/>
              </a:rPr>
              <a:t>deep insight</a:t>
            </a:r>
            <a:r>
              <a:rPr lang="en" sz="1000">
                <a:solidFill>
                  <a:srgbClr val="1A73E8"/>
                </a:solidFill>
                <a:latin typeface="Open Sans"/>
                <a:ea typeface="Open Sans"/>
                <a:cs typeface="Open Sans"/>
                <a:sym typeface="Open Sans"/>
              </a:rPr>
              <a:t>s</a:t>
            </a:r>
            <a:r>
              <a:rPr lang="en" sz="1000">
                <a:solidFill>
                  <a:srgbClr val="1A73E8"/>
                </a:solidFill>
                <a:latin typeface="Open Sans Light"/>
                <a:ea typeface="Open Sans Light"/>
                <a:cs typeface="Open Sans Light"/>
                <a:sym typeface="Open Sans Light"/>
              </a:rPr>
              <a:t> </a:t>
            </a:r>
            <a:r>
              <a:rPr lang="en" sz="1000">
                <a:solidFill>
                  <a:srgbClr val="333333"/>
                </a:solidFill>
                <a:latin typeface="Open Sans Light"/>
                <a:ea typeface="Open Sans Light"/>
                <a:cs typeface="Open Sans Light"/>
                <a:sym typeface="Open Sans Light"/>
              </a:rPr>
              <a:t>about your campaign, from the people you reached, who engaged with your message to who visited your site or your store.</a:t>
            </a:r>
            <a:endParaRPr sz="10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0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000">
                <a:solidFill>
                  <a:srgbClr val="333333"/>
                </a:solidFill>
                <a:latin typeface="Open Sans Light"/>
                <a:ea typeface="Open Sans Light"/>
                <a:cs typeface="Open Sans Light"/>
                <a:sym typeface="Open Sans Light"/>
              </a:rPr>
              <a:t>We can also work with you to track retail sales against the people we targeted via our </a:t>
            </a:r>
            <a:r>
              <a:rPr lang="en" sz="1000">
                <a:solidFill>
                  <a:srgbClr val="2EA4D7"/>
                </a:solidFill>
                <a:latin typeface="Open Sans"/>
                <a:ea typeface="Open Sans"/>
                <a:cs typeface="Open Sans"/>
                <a:sym typeface="Open Sans"/>
              </a:rPr>
              <a:t>point-of-sale matchback</a:t>
            </a:r>
            <a:r>
              <a:rPr lang="en" sz="1000">
                <a:solidFill>
                  <a:srgbClr val="333333"/>
                </a:solidFill>
                <a:latin typeface="Open Sans Light"/>
                <a:ea typeface="Open Sans Light"/>
                <a:cs typeface="Open Sans Light"/>
                <a:sym typeface="Open Sans Light"/>
              </a:rPr>
              <a:t> solution.</a:t>
            </a:r>
            <a:endParaRPr sz="1000">
              <a:solidFill>
                <a:srgbClr val="333333"/>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000">
              <a:solidFill>
                <a:srgbClr val="333333"/>
              </a:solidFill>
              <a:latin typeface="Open Sans Light"/>
              <a:ea typeface="Open Sans Light"/>
              <a:cs typeface="Open Sans Light"/>
              <a:sym typeface="Open Sans Light"/>
            </a:endParaRPr>
          </a:p>
        </p:txBody>
      </p:sp>
      <p:cxnSp>
        <p:nvCxnSpPr>
          <p:cNvPr id="496" name="Google Shape;496;p57"/>
          <p:cNvCxnSpPr/>
          <p:nvPr/>
        </p:nvCxnSpPr>
        <p:spPr>
          <a:xfrm>
            <a:off x="547350" y="1364452"/>
            <a:ext cx="8049300" cy="7200"/>
          </a:xfrm>
          <a:prstGeom prst="straightConnector1">
            <a:avLst/>
          </a:prstGeom>
          <a:noFill/>
          <a:ln cap="flat" cmpd="sng" w="9525">
            <a:solidFill>
              <a:srgbClr val="EEEEEE"/>
            </a:solidFill>
            <a:prstDash val="solid"/>
            <a:round/>
            <a:headEnd len="med" w="med" type="none"/>
            <a:tailEnd len="med" w="med" type="none"/>
          </a:ln>
        </p:spPr>
      </p:cxnSp>
      <p:sp>
        <p:nvSpPr>
          <p:cNvPr id="497" name="Google Shape;497;p57"/>
          <p:cNvSpPr/>
          <p:nvPr/>
        </p:nvSpPr>
        <p:spPr>
          <a:xfrm>
            <a:off x="547350" y="1319602"/>
            <a:ext cx="96900" cy="96900"/>
          </a:xfrm>
          <a:prstGeom prst="ellipse">
            <a:avLst/>
          </a:prstGeom>
          <a:solidFill>
            <a:srgbClr val="09A9E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7"/>
          <p:cNvSpPr/>
          <p:nvPr/>
        </p:nvSpPr>
        <p:spPr>
          <a:xfrm>
            <a:off x="3304638" y="1319602"/>
            <a:ext cx="96900" cy="96900"/>
          </a:xfrm>
          <a:prstGeom prst="ellipse">
            <a:avLst/>
          </a:prstGeom>
          <a:solidFill>
            <a:srgbClr val="09A9E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7"/>
          <p:cNvSpPr/>
          <p:nvPr/>
        </p:nvSpPr>
        <p:spPr>
          <a:xfrm>
            <a:off x="6652950" y="1319602"/>
            <a:ext cx="96900" cy="96900"/>
          </a:xfrm>
          <a:prstGeom prst="ellipse">
            <a:avLst/>
          </a:prstGeom>
          <a:solidFill>
            <a:srgbClr val="09A9E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7"/>
          <p:cNvSpPr txBox="1"/>
          <p:nvPr/>
        </p:nvSpPr>
        <p:spPr>
          <a:xfrm>
            <a:off x="377330" y="1751481"/>
            <a:ext cx="17586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EA4D7"/>
                </a:solidFill>
                <a:latin typeface="Montserrat"/>
                <a:ea typeface="Montserrat"/>
                <a:cs typeface="Montserrat"/>
                <a:sym typeface="Montserrat"/>
              </a:rPr>
              <a:t>1. </a:t>
            </a:r>
            <a:r>
              <a:rPr lang="en">
                <a:solidFill>
                  <a:srgbClr val="2EA4D7"/>
                </a:solidFill>
                <a:latin typeface="Montserrat SemiBold"/>
                <a:ea typeface="Montserrat SemiBold"/>
                <a:cs typeface="Montserrat SemiBold"/>
                <a:sym typeface="Montserrat SemiBold"/>
              </a:rPr>
              <a:t>REAL PEOPLE</a:t>
            </a:r>
            <a:endParaRPr>
              <a:solidFill>
                <a:srgbClr val="2EA4D7"/>
              </a:solidFill>
              <a:latin typeface="Montserrat SemiBold"/>
              <a:ea typeface="Montserrat SemiBold"/>
              <a:cs typeface="Montserrat SemiBold"/>
              <a:sym typeface="Montserrat SemiBold"/>
            </a:endParaRPr>
          </a:p>
        </p:txBody>
      </p:sp>
      <p:pic>
        <p:nvPicPr>
          <p:cNvPr id="501" name="Google Shape;501;p57"/>
          <p:cNvPicPr preferRelativeResize="0"/>
          <p:nvPr/>
        </p:nvPicPr>
        <p:blipFill>
          <a:blip r:embed="rId3">
            <a:alphaModFix/>
          </a:blip>
          <a:stretch>
            <a:fillRect/>
          </a:stretch>
        </p:blipFill>
        <p:spPr>
          <a:xfrm>
            <a:off x="457558" y="1489828"/>
            <a:ext cx="308610" cy="246888"/>
          </a:xfrm>
          <a:prstGeom prst="rect">
            <a:avLst/>
          </a:prstGeom>
          <a:noFill/>
          <a:ln>
            <a:noFill/>
          </a:ln>
        </p:spPr>
      </p:pic>
      <p:sp>
        <p:nvSpPr>
          <p:cNvPr id="502" name="Google Shape;502;p57"/>
          <p:cNvSpPr txBox="1"/>
          <p:nvPr/>
        </p:nvSpPr>
        <p:spPr>
          <a:xfrm>
            <a:off x="3144175" y="1751481"/>
            <a:ext cx="35106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EA4D7"/>
                </a:solidFill>
                <a:latin typeface="Montserrat SemiBold"/>
                <a:ea typeface="Montserrat SemiBold"/>
                <a:cs typeface="Montserrat SemiBold"/>
                <a:sym typeface="Montserrat SemiBold"/>
              </a:rPr>
              <a:t>2. CONNECT WITH REAL PEOPLE</a:t>
            </a:r>
            <a:endParaRPr>
              <a:solidFill>
                <a:srgbClr val="2EA4D7"/>
              </a:solidFill>
              <a:latin typeface="Montserrat SemiBold"/>
              <a:ea typeface="Montserrat SemiBold"/>
              <a:cs typeface="Montserrat SemiBold"/>
              <a:sym typeface="Montserrat SemiBold"/>
            </a:endParaRPr>
          </a:p>
        </p:txBody>
      </p:sp>
      <p:pic>
        <p:nvPicPr>
          <p:cNvPr id="503" name="Google Shape;503;p57"/>
          <p:cNvPicPr preferRelativeResize="0"/>
          <p:nvPr/>
        </p:nvPicPr>
        <p:blipFill>
          <a:blip r:embed="rId4">
            <a:alphaModFix/>
          </a:blip>
          <a:stretch>
            <a:fillRect/>
          </a:stretch>
        </p:blipFill>
        <p:spPr>
          <a:xfrm>
            <a:off x="3212705" y="1490447"/>
            <a:ext cx="280781" cy="245676"/>
          </a:xfrm>
          <a:prstGeom prst="rect">
            <a:avLst/>
          </a:prstGeom>
          <a:noFill/>
          <a:ln>
            <a:noFill/>
          </a:ln>
        </p:spPr>
      </p:pic>
      <p:sp>
        <p:nvSpPr>
          <p:cNvPr id="504" name="Google Shape;504;p57"/>
          <p:cNvSpPr txBox="1"/>
          <p:nvPr/>
        </p:nvSpPr>
        <p:spPr>
          <a:xfrm>
            <a:off x="6539112" y="1751481"/>
            <a:ext cx="17586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EA4D7"/>
                </a:solidFill>
                <a:latin typeface="Montserrat"/>
                <a:ea typeface="Montserrat"/>
                <a:cs typeface="Montserrat"/>
                <a:sym typeface="Montserrat"/>
              </a:rPr>
              <a:t>3. REAL </a:t>
            </a:r>
            <a:r>
              <a:rPr lang="en">
                <a:solidFill>
                  <a:srgbClr val="2EA4D7"/>
                </a:solidFill>
                <a:latin typeface="Montserrat SemiBold"/>
                <a:ea typeface="Montserrat SemiBold"/>
                <a:cs typeface="Montserrat SemiBold"/>
                <a:sym typeface="Montserrat SemiBold"/>
              </a:rPr>
              <a:t>RESULTS</a:t>
            </a:r>
            <a:endParaRPr>
              <a:solidFill>
                <a:srgbClr val="2EA4D7"/>
              </a:solidFill>
              <a:latin typeface="Montserrat SemiBold"/>
              <a:ea typeface="Montserrat SemiBold"/>
              <a:cs typeface="Montserrat SemiBold"/>
              <a:sym typeface="Montserrat SemiBold"/>
            </a:endParaRPr>
          </a:p>
        </p:txBody>
      </p:sp>
      <p:pic>
        <p:nvPicPr>
          <p:cNvPr id="505" name="Google Shape;505;p57"/>
          <p:cNvPicPr preferRelativeResize="0"/>
          <p:nvPr/>
        </p:nvPicPr>
        <p:blipFill>
          <a:blip r:embed="rId5">
            <a:alphaModFix/>
          </a:blip>
          <a:stretch>
            <a:fillRect/>
          </a:stretch>
        </p:blipFill>
        <p:spPr>
          <a:xfrm>
            <a:off x="6617569" y="1509354"/>
            <a:ext cx="283464" cy="283464"/>
          </a:xfrm>
          <a:prstGeom prst="rect">
            <a:avLst/>
          </a:prstGeom>
          <a:noFill/>
          <a:ln>
            <a:noFill/>
          </a:ln>
        </p:spPr>
      </p:pic>
      <p:sp>
        <p:nvSpPr>
          <p:cNvPr id="506" name="Google Shape;506;p57"/>
          <p:cNvSpPr txBox="1"/>
          <p:nvPr/>
        </p:nvSpPr>
        <p:spPr>
          <a:xfrm>
            <a:off x="418825" y="679850"/>
            <a:ext cx="8115600" cy="2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latin typeface="Open Sans Light"/>
                <a:ea typeface="Open Sans Light"/>
                <a:cs typeface="Open Sans Light"/>
                <a:sym typeface="Open Sans Light"/>
              </a:rPr>
              <a:t>Find your next customer in three easy steps </a:t>
            </a:r>
            <a:endParaRPr>
              <a:solidFill>
                <a:srgbClr val="595959"/>
              </a:solidFill>
              <a:latin typeface="Open Sans Light"/>
              <a:ea typeface="Open Sans Light"/>
              <a:cs typeface="Open Sans Light"/>
              <a:sym typeface="Open Sans Light"/>
            </a:endParaRPr>
          </a:p>
        </p:txBody>
      </p:sp>
      <p:sp>
        <p:nvSpPr>
          <p:cNvPr id="507" name="Google Shape;507;p57"/>
          <p:cNvSpPr/>
          <p:nvPr/>
        </p:nvSpPr>
        <p:spPr>
          <a:xfrm>
            <a:off x="-36450" y="4914127"/>
            <a:ext cx="9216900" cy="255300"/>
          </a:xfrm>
          <a:prstGeom prst="rect">
            <a:avLst/>
          </a:prstGeom>
          <a:solidFill>
            <a:srgbClr val="0034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